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themeOverride+xml" PartName="/ppt/theme/themeOverride3.xml"/>
  <Override ContentType="application/vnd.openxmlformats-officedocument.themeOverride+xml" PartName="/ppt/theme/themeOverride2.xml"/>
  <Override ContentType="application/vnd.openxmlformats-officedocument.themeOverride+xml" PartName="/ppt/theme/themeOverride4.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6858000" cx="9144000"/>
  <p:notesSz cx="710405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11" roundtripDataSignature="AMtx7mgfVtCti5eQD3xf8NEKmGBqwCTC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9750" cy="512763"/>
          </a:xfrm>
          <a:prstGeom prst="rect">
            <a:avLst/>
          </a:prstGeom>
          <a:noFill/>
          <a:ln>
            <a:noFill/>
          </a:ln>
        </p:spPr>
        <p:txBody>
          <a:bodyPr anchorCtr="0" anchor="t" bIns="43425" lIns="86850" spcFirstLastPara="1" rIns="86850" wrap="square" tIns="434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022725" y="0"/>
            <a:ext cx="3079750" cy="512763"/>
          </a:xfrm>
          <a:prstGeom prst="rect">
            <a:avLst/>
          </a:prstGeom>
          <a:noFill/>
          <a:ln>
            <a:noFill/>
          </a:ln>
        </p:spPr>
        <p:txBody>
          <a:bodyPr anchorCtr="0" anchor="t" bIns="43425" lIns="86850" spcFirstLastPara="1" rIns="86850" wrap="square" tIns="43425">
            <a:noAutofit/>
          </a:bodyPr>
          <a:lstStyle>
            <a:lvl1pPr lvl="0" marR="0" rtl="0" algn="r">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9613" y="4860925"/>
            <a:ext cx="5684837" cy="4606925"/>
          </a:xfrm>
          <a:prstGeom prst="rect">
            <a:avLst/>
          </a:prstGeom>
          <a:noFill/>
          <a:ln>
            <a:noFill/>
          </a:ln>
        </p:spPr>
        <p:txBody>
          <a:bodyPr anchorCtr="0" anchor="t" bIns="43425" lIns="86850" spcFirstLastPara="1" rIns="86850" wrap="square" tIns="43425">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0263"/>
            <a:ext cx="3079750" cy="512762"/>
          </a:xfrm>
          <a:prstGeom prst="rect">
            <a:avLst/>
          </a:prstGeom>
          <a:noFill/>
          <a:ln>
            <a:noFill/>
          </a:ln>
        </p:spPr>
        <p:txBody>
          <a:bodyPr anchorCtr="0" anchor="b" bIns="43425" lIns="86850" spcFirstLastPara="1" rIns="86850" wrap="square" tIns="434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022725" y="9720263"/>
            <a:ext cx="3079750" cy="512762"/>
          </a:xfrm>
          <a:prstGeom prst="rect">
            <a:avLst/>
          </a:prstGeom>
          <a:noFill/>
          <a:ln>
            <a:noFill/>
          </a:ln>
        </p:spPr>
        <p:txBody>
          <a:bodyPr anchorCtr="0" anchor="b" bIns="43425" lIns="86850" spcFirstLastPara="1" rIns="86850" wrap="square" tIns="43425">
            <a:noAutofit/>
          </a:bodyPr>
          <a:lstStyle/>
          <a:p>
            <a:pPr indent="0" lvl="0" marL="0" marR="0" rtl="0" algn="r">
              <a:spcBef>
                <a:spcPts val="0"/>
              </a:spcBef>
              <a:spcAft>
                <a:spcPts val="0"/>
              </a:spcAft>
              <a:buNone/>
            </a:pPr>
            <a:fld id="{00000000-1234-1234-1234-123412341234}" type="slidenum">
              <a:rPr b="0" i="0" lang="es-E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04" name="Google Shape;104;p1: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10" name="Google Shape;110;p2: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16" name="Google Shape;116;p3: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22" name="Google Shape;122;p4: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28" name="Google Shape;128;p5: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9" name="Shape 19"/>
        <p:cNvGrpSpPr/>
        <p:nvPr/>
      </p:nvGrpSpPr>
      <p:grpSpPr>
        <a:xfrm>
          <a:off x="0" y="0"/>
          <a:ext cx="0" cy="0"/>
          <a:chOff x="0" y="0"/>
          <a:chExt cx="0" cy="0"/>
        </a:xfrm>
      </p:grpSpPr>
      <p:sp>
        <p:nvSpPr>
          <p:cNvPr id="20" name="Google Shape;20;p7"/>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21" name="Google Shape;2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7"/>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7"/>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90" name="Shape 90"/>
        <p:cNvGrpSpPr/>
        <p:nvPr/>
      </p:nvGrpSpPr>
      <p:grpSpPr>
        <a:xfrm>
          <a:off x="0" y="0"/>
          <a:ext cx="0" cy="0"/>
          <a:chOff x="0" y="0"/>
          <a:chExt cx="0" cy="0"/>
        </a:xfrm>
      </p:grpSpPr>
      <p:sp>
        <p:nvSpPr>
          <p:cNvPr id="91" name="Google Shape;9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6"/>
          <p:cNvSpPr txBox="1"/>
          <p:nvPr>
            <p:ph idx="1" type="body"/>
          </p:nvPr>
        </p:nvSpPr>
        <p:spPr>
          <a:xfrm rot="5400000">
            <a:off x="2378965" y="-440435"/>
            <a:ext cx="4386071" cy="8229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3" name="Google Shape;93;p16"/>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6"/>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6"/>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6" name="Shape 96"/>
        <p:cNvGrpSpPr/>
        <p:nvPr/>
      </p:nvGrpSpPr>
      <p:grpSpPr>
        <a:xfrm>
          <a:off x="0" y="0"/>
          <a:ext cx="0" cy="0"/>
          <a:chOff x="0" y="0"/>
          <a:chExt cx="0" cy="0"/>
        </a:xfrm>
      </p:grpSpPr>
      <p:sp>
        <p:nvSpPr>
          <p:cNvPr id="97" name="Google Shape;97;p17"/>
          <p:cNvSpPr txBox="1"/>
          <p:nvPr>
            <p:ph type="title"/>
          </p:nvPr>
        </p:nvSpPr>
        <p:spPr>
          <a:xfrm rot="5400000">
            <a:off x="4936367" y="2182286"/>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7"/>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17"/>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7"/>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7"/>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25" name="Shape 25"/>
        <p:cNvGrpSpPr/>
        <p:nvPr/>
      </p:nvGrpSpPr>
      <p:grpSpPr>
        <a:xfrm>
          <a:off x="0" y="0"/>
          <a:ext cx="0" cy="0"/>
          <a:chOff x="0" y="0"/>
          <a:chExt cx="0" cy="0"/>
        </a:xfrm>
      </p:grpSpPr>
      <p:sp>
        <p:nvSpPr>
          <p:cNvPr id="26" name="Google Shape;26;p8"/>
          <p:cNvSpPr/>
          <p:nvPr/>
        </p:nvSpPr>
        <p:spPr>
          <a:xfrm>
            <a:off x="0" y="4664075"/>
            <a:ext cx="9150350"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7" name="Google Shape;27;p8"/>
          <p:cNvGrpSpPr/>
          <p:nvPr/>
        </p:nvGrpSpPr>
        <p:grpSpPr>
          <a:xfrm>
            <a:off x="-3175" y="4953000"/>
            <a:ext cx="9147175" cy="1911350"/>
            <a:chOff x="-3765" y="4832896"/>
            <a:chExt cx="9147765" cy="2032192"/>
          </a:xfrm>
        </p:grpSpPr>
        <p:sp>
          <p:nvSpPr>
            <p:cNvPr id="28" name="Google Shape;28;p8"/>
            <p:cNvSpPr/>
            <p:nvPr/>
          </p:nvSpPr>
          <p:spPr>
            <a:xfrm>
              <a:off x="1687032" y="4832896"/>
              <a:ext cx="7456968" cy="51817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9" name="Google Shape;29;p8"/>
            <p:cNvSpPr/>
            <p:nvPr/>
          </p:nvSpPr>
          <p:spPr>
            <a:xfrm>
              <a:off x="35926" y="5135025"/>
              <a:ext cx="9108074" cy="838869"/>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30" name="Google Shape;30;p8"/>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31" name="Google Shape;31;p8"/>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32" name="Google Shape;32;p8"/>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SzPts val="1400"/>
              <a:buNone/>
              <a:defRPr b="1" sz="48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5"/>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sp>
        <p:nvSpPr>
          <p:cNvPr id="34" name="Google Shape;34;p8"/>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8"/>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rgbClr val="FFFFFF"/>
                </a:solidFill>
                <a:latin typeface="Arial"/>
                <a:ea typeface="Arial"/>
                <a:cs typeface="Arial"/>
                <a:sym typeface="Arial"/>
              </a:defRPr>
            </a:lvl1pPr>
            <a:lvl2pPr indent="0" lvl="1" marL="0" marR="0" algn="r">
              <a:spcBef>
                <a:spcPts val="0"/>
              </a:spcBef>
              <a:spcAft>
                <a:spcPts val="0"/>
              </a:spcAft>
              <a:buNone/>
              <a:defRPr b="0" i="0" sz="1000" u="none" cap="none" strike="noStrike">
                <a:solidFill>
                  <a:srgbClr val="FFFFFF"/>
                </a:solidFill>
                <a:latin typeface="Arial"/>
                <a:ea typeface="Arial"/>
                <a:cs typeface="Arial"/>
                <a:sym typeface="Arial"/>
              </a:defRPr>
            </a:lvl2pPr>
            <a:lvl3pPr indent="0" lvl="2" marL="0" marR="0" algn="r">
              <a:spcBef>
                <a:spcPts val="0"/>
              </a:spcBef>
              <a:spcAft>
                <a:spcPts val="0"/>
              </a:spcAft>
              <a:buNone/>
              <a:defRPr b="0" i="0" sz="1000" u="none" cap="none" strike="noStrike">
                <a:solidFill>
                  <a:srgbClr val="FFFFFF"/>
                </a:solidFill>
                <a:latin typeface="Arial"/>
                <a:ea typeface="Arial"/>
                <a:cs typeface="Arial"/>
                <a:sym typeface="Arial"/>
              </a:defRPr>
            </a:lvl3pPr>
            <a:lvl4pPr indent="0" lvl="3" marL="0" marR="0" algn="r">
              <a:spcBef>
                <a:spcPts val="0"/>
              </a:spcBef>
              <a:spcAft>
                <a:spcPts val="0"/>
              </a:spcAft>
              <a:buNone/>
              <a:defRPr b="0" i="0" sz="1000" u="none" cap="none" strike="noStrike">
                <a:solidFill>
                  <a:srgbClr val="FFFFFF"/>
                </a:solidFill>
                <a:latin typeface="Arial"/>
                <a:ea typeface="Arial"/>
                <a:cs typeface="Arial"/>
                <a:sym typeface="Arial"/>
              </a:defRPr>
            </a:lvl4pPr>
            <a:lvl5pPr indent="0" lvl="4" marL="0" marR="0" algn="r">
              <a:spcBef>
                <a:spcPts val="0"/>
              </a:spcBef>
              <a:spcAft>
                <a:spcPts val="0"/>
              </a:spcAft>
              <a:buNone/>
              <a:defRPr b="0" i="0" sz="1000" u="none" cap="none" strike="noStrike">
                <a:solidFill>
                  <a:srgbClr val="FFFFFF"/>
                </a:solidFill>
                <a:latin typeface="Arial"/>
                <a:ea typeface="Arial"/>
                <a:cs typeface="Arial"/>
                <a:sym typeface="Arial"/>
              </a:defRPr>
            </a:lvl5pPr>
            <a:lvl6pPr indent="0" lvl="5" marL="0" marR="0" algn="r">
              <a:spcBef>
                <a:spcPts val="0"/>
              </a:spcBef>
              <a:spcAft>
                <a:spcPts val="0"/>
              </a:spcAft>
              <a:buNone/>
              <a:defRPr b="0" i="0" sz="1000" u="none" cap="none" strike="noStrike">
                <a:solidFill>
                  <a:srgbClr val="FFFFFF"/>
                </a:solidFill>
                <a:latin typeface="Arial"/>
                <a:ea typeface="Arial"/>
                <a:cs typeface="Arial"/>
                <a:sym typeface="Arial"/>
              </a:defRPr>
            </a:lvl6pPr>
            <a:lvl7pPr indent="0" lvl="6" marL="0" marR="0" algn="r">
              <a:spcBef>
                <a:spcPts val="0"/>
              </a:spcBef>
              <a:spcAft>
                <a:spcPts val="0"/>
              </a:spcAft>
              <a:buNone/>
              <a:defRPr b="0" i="0" sz="1000" u="none" cap="none" strike="noStrike">
                <a:solidFill>
                  <a:srgbClr val="FFFFFF"/>
                </a:solidFill>
                <a:latin typeface="Arial"/>
                <a:ea typeface="Arial"/>
                <a:cs typeface="Arial"/>
                <a:sym typeface="Arial"/>
              </a:defRPr>
            </a:lvl7pPr>
            <a:lvl8pPr indent="0" lvl="7" marL="0" marR="0" algn="r">
              <a:spcBef>
                <a:spcPts val="0"/>
              </a:spcBef>
              <a:spcAft>
                <a:spcPts val="0"/>
              </a:spcAft>
              <a:buNone/>
              <a:defRPr b="0" i="0" sz="1000" u="none" cap="none" strike="noStrike">
                <a:solidFill>
                  <a:srgbClr val="FFFFFF"/>
                </a:solidFill>
                <a:latin typeface="Arial"/>
                <a:ea typeface="Arial"/>
                <a:cs typeface="Arial"/>
                <a:sym typeface="Arial"/>
              </a:defRPr>
            </a:lvl8pPr>
            <a:lvl9pPr indent="0" lvl="8" marL="0" marR="0" algn="r">
              <a:spcBef>
                <a:spcPts val="0"/>
              </a:spcBef>
              <a:spcAft>
                <a:spcPts val="0"/>
              </a:spcAft>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37" name="Shape 37"/>
        <p:cNvGrpSpPr/>
        <p:nvPr/>
      </p:nvGrpSpPr>
      <p:grpSpPr>
        <a:xfrm>
          <a:off x="0" y="0"/>
          <a:ext cx="0" cy="0"/>
          <a:chOff x="0" y="0"/>
          <a:chExt cx="0" cy="0"/>
        </a:xfrm>
      </p:grpSpPr>
      <p:sp>
        <p:nvSpPr>
          <p:cNvPr id="38" name="Google Shape;38;p9"/>
          <p:cNvSpPr/>
          <p:nvPr/>
        </p:nvSpPr>
        <p:spPr>
          <a:xfrm>
            <a:off x="3636963" y="3005138"/>
            <a:ext cx="182562"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 name="Google Shape;39;p9"/>
          <p:cNvSpPr/>
          <p:nvPr/>
        </p:nvSpPr>
        <p:spPr>
          <a:xfrm>
            <a:off x="3449638" y="3005138"/>
            <a:ext cx="18415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 name="Google Shape;40;p9"/>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9"/>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5"/>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2" name="Google Shape;42;p9"/>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45" name="Shape 45"/>
        <p:cNvGrpSpPr/>
        <p:nvPr/>
      </p:nvGrpSpPr>
      <p:grpSpPr>
        <a:xfrm>
          <a:off x="0" y="0"/>
          <a:ext cx="0" cy="0"/>
          <a:chOff x="0" y="0"/>
          <a:chExt cx="0" cy="0"/>
        </a:xfrm>
      </p:grpSpPr>
      <p:sp>
        <p:nvSpPr>
          <p:cNvPr id="46" name="Google Shape;46;p10"/>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7" name="Google Shape;47;p10"/>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8" name="Google Shape;4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0"/>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showMasterSp="0" type="twoTxTwoObj">
  <p:cSld name="TWO_OBJECTS_WITH_TEXT">
    <p:bg>
      <p:bgPr>
        <a:blipFill rotWithShape="1">
          <a:blip r:embed="rId2">
            <a:alphaModFix/>
          </a:blip>
          <a:tile algn="tl" flip="none" tx="0" sx="50000" ty="0" sy="50000"/>
        </a:blipFill>
      </p:bgPr>
    </p:bg>
    <p:spTree>
      <p:nvGrpSpPr>
        <p:cNvPr id="52" name="Shape 52"/>
        <p:cNvGrpSpPr/>
        <p:nvPr/>
      </p:nvGrpSpPr>
      <p:grpSpPr>
        <a:xfrm>
          <a:off x="0" y="0"/>
          <a:ext cx="0" cy="0"/>
          <a:chOff x="0" y="0"/>
          <a:chExt cx="0" cy="0"/>
        </a:xfrm>
      </p:grpSpPr>
      <p:sp>
        <p:nvSpPr>
          <p:cNvPr id="53" name="Google Shape;53;p11"/>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1"/>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5" name="Google Shape;55;p11"/>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6" name="Google Shape;56;p11"/>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7" name="Google Shape;57;p11"/>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8" name="Google Shape;58;p11"/>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1"/>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1"/>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61" name="Shape 61"/>
        <p:cNvGrpSpPr/>
        <p:nvPr/>
      </p:nvGrpSpPr>
      <p:grpSpPr>
        <a:xfrm>
          <a:off x="0" y="0"/>
          <a:ext cx="0" cy="0"/>
          <a:chOff x="0" y="0"/>
          <a:chExt cx="0" cy="0"/>
        </a:xfrm>
      </p:grpSpPr>
      <p:sp>
        <p:nvSpPr>
          <p:cNvPr id="62" name="Google Shape;6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2"/>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6" name="Shape 66"/>
        <p:cNvGrpSpPr/>
        <p:nvPr/>
      </p:nvGrpSpPr>
      <p:grpSpPr>
        <a:xfrm>
          <a:off x="0" y="0"/>
          <a:ext cx="0" cy="0"/>
          <a:chOff x="0" y="0"/>
          <a:chExt cx="0" cy="0"/>
        </a:xfrm>
      </p:grpSpPr>
      <p:sp>
        <p:nvSpPr>
          <p:cNvPr id="67" name="Google Shape;67;p13"/>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3"/>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3"/>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bg>
      <p:bgPr>
        <a:blipFill rotWithShape="1">
          <a:blip r:embed="rId2">
            <a:alphaModFix/>
          </a:blip>
          <a:tile algn="tl" flip="none" tx="0" sx="50000" ty="0" sy="50000"/>
        </a:blip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4"/>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1088"/>
              <a:buNone/>
              <a:defRPr sz="1600"/>
            </a:lvl1pPr>
            <a:lvl2pPr indent="-228600" lvl="1" marL="914400" algn="l">
              <a:spcBef>
                <a:spcPts val="325"/>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3" name="Google Shape;73;p14"/>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spcBef>
                <a:spcPts val="400"/>
              </a:spcBef>
              <a:spcAft>
                <a:spcPts val="0"/>
              </a:spcAft>
              <a:buSzPts val="2176"/>
              <a:buChar char="🞂"/>
              <a:defRPr sz="3200"/>
            </a:lvl1pPr>
            <a:lvl2pPr indent="-406400" lvl="1" marL="914400" algn="l">
              <a:spcBef>
                <a:spcPts val="325"/>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4" name="Google Shape;74;p14"/>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4"/>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4"/>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77" name="Shape 77"/>
        <p:cNvGrpSpPr/>
        <p:nvPr/>
      </p:nvGrpSpPr>
      <p:grpSpPr>
        <a:xfrm>
          <a:off x="0" y="0"/>
          <a:ext cx="0" cy="0"/>
          <a:chOff x="0" y="0"/>
          <a:chExt cx="0" cy="0"/>
        </a:xfrm>
      </p:grpSpPr>
      <p:sp>
        <p:nvSpPr>
          <p:cNvPr id="78" name="Google Shape;78;p15"/>
          <p:cNvSpPr/>
          <p:nvPr/>
        </p:nvSpPr>
        <p:spPr>
          <a:xfrm>
            <a:off x="500063" y="5945188"/>
            <a:ext cx="4940300" cy="920750"/>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9" name="Google Shape;79;p15"/>
          <p:cNvSpPr/>
          <p:nvPr/>
        </p:nvSpPr>
        <p:spPr>
          <a:xfrm>
            <a:off x="485775" y="5938838"/>
            <a:ext cx="3690938"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0" name="Google Shape;80;p15"/>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81" name="Google Shape;81;p15"/>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82" name="Google Shape;82;p15"/>
          <p:cNvSpPr/>
          <p:nvPr/>
        </p:nvSpPr>
        <p:spPr>
          <a:xfrm>
            <a:off x="8664575" y="4987925"/>
            <a:ext cx="182563"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3" name="Google Shape;83;p15"/>
          <p:cNvSpPr/>
          <p:nvPr/>
        </p:nvSpPr>
        <p:spPr>
          <a:xfrm>
            <a:off x="8477250" y="4987925"/>
            <a:ext cx="182563"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4" name="Google Shape;84;p15"/>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5"/>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5" name="Google Shape;85;p15"/>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sp>
      <p:sp>
        <p:nvSpPr>
          <p:cNvPr id="86" name="Google Shape;86;p15"/>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5"/>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5"/>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5"/>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lt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lt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lt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lt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lt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lt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lt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lt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p:nvPr/>
        </p:nvSpPr>
        <p:spPr>
          <a:xfrm>
            <a:off x="500063" y="5945188"/>
            <a:ext cx="4940300" cy="920750"/>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 name="Google Shape;11;p6"/>
          <p:cNvSpPr/>
          <p:nvPr/>
        </p:nvSpPr>
        <p:spPr>
          <a:xfrm>
            <a:off x="485775" y="5938838"/>
            <a:ext cx="3690938"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 name="Google Shape;12;p6"/>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13" name="Google Shape;13;p6"/>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5" name="Google Shape;15;p6"/>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6"/>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6"/>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6"/>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rmAutofit fontScale="77500" lnSpcReduction="20000"/>
          </a:bodyPr>
          <a:lstStyle/>
          <a:p>
            <a:pPr indent="-256031" lvl="0" marL="365760" rtl="0" algn="just">
              <a:spcBef>
                <a:spcPts val="0"/>
              </a:spcBef>
              <a:spcAft>
                <a:spcPts val="0"/>
              </a:spcAft>
              <a:buSzPct val="68000"/>
              <a:buFont typeface="Noto Sans Symbols"/>
              <a:buChar char="🞂"/>
            </a:pPr>
            <a:r>
              <a:rPr lang="es-ES" sz="2400"/>
              <a:t>Ejemplos de cursos anteriores:</a:t>
            </a:r>
            <a:endParaRPr/>
          </a:p>
          <a:p>
            <a:pPr indent="-177292" lvl="1" marL="621348" rtl="0" algn="just">
              <a:spcBef>
                <a:spcPts val="325"/>
              </a:spcBef>
              <a:spcAft>
                <a:spcPts val="0"/>
              </a:spcAft>
              <a:buSzPct val="100000"/>
              <a:buFont typeface="Noto Sans Symbols"/>
              <a:buNone/>
            </a:pPr>
            <a:r>
              <a:t/>
            </a:r>
            <a:endParaRPr sz="1600"/>
          </a:p>
          <a:p>
            <a:pPr indent="-177292" lvl="1" marL="621348" rtl="0" algn="just">
              <a:spcBef>
                <a:spcPts val="325"/>
              </a:spcBef>
              <a:spcAft>
                <a:spcPts val="0"/>
              </a:spcAft>
              <a:buSzPct val="100000"/>
              <a:buFont typeface="Noto Sans Symbols"/>
              <a:buNone/>
            </a:pPr>
            <a:r>
              <a:t/>
            </a:r>
            <a:endParaRPr sz="1600"/>
          </a:p>
          <a:p>
            <a:pPr indent="-256032" lvl="1" marL="621348" rtl="0" algn="just">
              <a:spcBef>
                <a:spcPts val="325"/>
              </a:spcBef>
              <a:spcAft>
                <a:spcPts val="0"/>
              </a:spcAft>
              <a:buSzPct val="100000"/>
              <a:buFont typeface="Noto Sans Symbols"/>
              <a:buChar char="🞂"/>
            </a:pPr>
            <a:r>
              <a:rPr lang="es-ES" sz="1600"/>
              <a:t>Trivial en Unity</a:t>
            </a:r>
            <a:endParaRPr sz="1600"/>
          </a:p>
          <a:p>
            <a:pPr indent="-256032" lvl="1" marL="621348" rtl="0" algn="just">
              <a:spcBef>
                <a:spcPts val="325"/>
              </a:spcBef>
              <a:spcAft>
                <a:spcPts val="0"/>
              </a:spcAft>
              <a:buSzPct val="100000"/>
              <a:buFont typeface="Noto Sans Symbols"/>
              <a:buChar char="🞂"/>
            </a:pPr>
            <a:r>
              <a:rPr lang="es-ES" sz="1600"/>
              <a:t>MiniAmazon local, web para impulsar las tiendas locales</a:t>
            </a:r>
            <a:endParaRPr/>
          </a:p>
          <a:p>
            <a:pPr indent="-256032" lvl="1" marL="621348" rtl="0" algn="just">
              <a:spcBef>
                <a:spcPts val="325"/>
              </a:spcBef>
              <a:spcAft>
                <a:spcPts val="0"/>
              </a:spcAft>
              <a:buSzPct val="100000"/>
              <a:buFont typeface="Noto Sans Symbols"/>
              <a:buChar char="🞂"/>
            </a:pPr>
            <a:r>
              <a:rPr lang="es-ES" sz="1600"/>
              <a:t>Gimnasio, selección de ejercicios</a:t>
            </a:r>
            <a:endParaRPr/>
          </a:p>
          <a:p>
            <a:pPr indent="-256032" lvl="1" marL="621348" rtl="0" algn="just">
              <a:spcBef>
                <a:spcPts val="325"/>
              </a:spcBef>
              <a:spcAft>
                <a:spcPts val="0"/>
              </a:spcAft>
              <a:buSzPct val="100000"/>
              <a:buFont typeface="Noto Sans Symbols"/>
              <a:buChar char="🞂"/>
            </a:pPr>
            <a:r>
              <a:rPr lang="es-ES" sz="1600"/>
              <a:t>Renting de coches eléctricos</a:t>
            </a:r>
            <a:endParaRPr/>
          </a:p>
          <a:p>
            <a:pPr indent="-256032" lvl="1" marL="621348" rtl="0" algn="just">
              <a:spcBef>
                <a:spcPts val="325"/>
              </a:spcBef>
              <a:spcAft>
                <a:spcPts val="0"/>
              </a:spcAft>
              <a:buSzPct val="100000"/>
              <a:buFont typeface="Noto Sans Symbols"/>
              <a:buChar char="🞂"/>
            </a:pPr>
            <a:r>
              <a:rPr lang="es-ES" sz="1600"/>
              <a:t>Sistema domótico centralizado en el hogar, programación con arduino.</a:t>
            </a:r>
            <a:endParaRPr sz="1600"/>
          </a:p>
          <a:p>
            <a:pPr indent="-256032" lvl="1" marL="621348" rtl="0" algn="just">
              <a:spcBef>
                <a:spcPts val="325"/>
              </a:spcBef>
              <a:spcAft>
                <a:spcPts val="0"/>
              </a:spcAft>
              <a:buSzPct val="100000"/>
              <a:buFont typeface="Noto Sans Symbols"/>
              <a:buChar char="🞂"/>
            </a:pPr>
            <a:r>
              <a:rPr lang="es-ES" sz="1600"/>
              <a:t>Aplicación móvil para un festival de música. Está pensada para facilitar toda la información necesaria a los consumidores o asistentes del festival.</a:t>
            </a:r>
            <a:endParaRPr/>
          </a:p>
          <a:p>
            <a:pPr indent="-256032" lvl="1" marL="621348" rtl="0" algn="just">
              <a:spcBef>
                <a:spcPts val="325"/>
              </a:spcBef>
              <a:spcAft>
                <a:spcPts val="0"/>
              </a:spcAft>
              <a:buSzPct val="100000"/>
              <a:buFont typeface="Noto Sans Symbols"/>
              <a:buChar char="🞂"/>
            </a:pPr>
            <a:r>
              <a:rPr lang="es-ES" sz="1600"/>
              <a:t>Programa que registre los tiempos de Inicio y Fin de las operaciones de una orden de trabajo de una empresa.</a:t>
            </a:r>
            <a:endParaRPr/>
          </a:p>
          <a:p>
            <a:pPr indent="-256032" lvl="1" marL="621348" rtl="0" algn="just">
              <a:spcBef>
                <a:spcPts val="325"/>
              </a:spcBef>
              <a:spcAft>
                <a:spcPts val="0"/>
              </a:spcAft>
              <a:buSzPct val="100000"/>
              <a:buFont typeface="Noto Sans Symbols"/>
              <a:buChar char="🞂"/>
            </a:pPr>
            <a:r>
              <a:rPr lang="es-ES" sz="1600"/>
              <a:t>Juego de mesa virtual muy parecido al famoso “Trivial” pero con preguntas y desafíos relacionados con el mundo de la animación japonesa y manga japonés.</a:t>
            </a:r>
            <a:endParaRPr/>
          </a:p>
          <a:p>
            <a:pPr indent="-256032" lvl="1" marL="621348" rtl="0" algn="just">
              <a:spcBef>
                <a:spcPts val="325"/>
              </a:spcBef>
              <a:spcAft>
                <a:spcPts val="0"/>
              </a:spcAft>
              <a:buSzPct val="100000"/>
              <a:buFont typeface="Noto Sans Symbols"/>
              <a:buChar char="🞂"/>
            </a:pPr>
            <a:r>
              <a:rPr lang="es-ES" sz="1600"/>
              <a:t>DEMOLA-Proyecto Mutualia: iniciativa por la cual mediante un videojuego, a modo de cuestionario, se forme a los empleados de cualquier empresa en el ámbito de ciberseguridad.</a:t>
            </a:r>
            <a:endParaRPr/>
          </a:p>
          <a:p>
            <a:pPr indent="-256032" lvl="1" marL="621348" rtl="0" algn="just">
              <a:spcBef>
                <a:spcPts val="325"/>
              </a:spcBef>
              <a:spcAft>
                <a:spcPts val="0"/>
              </a:spcAft>
              <a:buSzPct val="100000"/>
              <a:buFont typeface="Noto Sans Symbols"/>
              <a:buChar char="🞂"/>
            </a:pPr>
            <a:r>
              <a:rPr lang="es-ES" sz="1600"/>
              <a:t>Ruleta Europea Digital, la ruleta es un juego de azar típico de los casinos.</a:t>
            </a:r>
            <a:endParaRPr/>
          </a:p>
          <a:p>
            <a:pPr indent="-256032" lvl="1" marL="621348" rtl="0" algn="just">
              <a:spcBef>
                <a:spcPts val="325"/>
              </a:spcBef>
              <a:spcAft>
                <a:spcPts val="0"/>
              </a:spcAft>
              <a:buSzPct val="100000"/>
              <a:buFont typeface="Noto Sans Symbols"/>
              <a:buChar char="🞂"/>
            </a:pPr>
            <a:r>
              <a:rPr lang="es-ES" sz="1600"/>
              <a:t>Aplicación móvil diseñada para tener acceso a resultados de eventos deportivos en poco tiempo. Además nos dará la oportunidad de consultar distintos datos deportivos.</a:t>
            </a:r>
            <a:endParaRPr/>
          </a:p>
          <a:p>
            <a:pPr indent="-256032" lvl="1" marL="621348" rtl="0" algn="just">
              <a:spcBef>
                <a:spcPts val="325"/>
              </a:spcBef>
              <a:spcAft>
                <a:spcPts val="0"/>
              </a:spcAft>
              <a:buSzPct val="100000"/>
              <a:buFont typeface="Noto Sans Symbols"/>
              <a:buChar char="🞂"/>
            </a:pPr>
            <a:r>
              <a:rPr lang="es-ES" sz="1600"/>
              <a:t>DEMOLA-Autobuses Blanco: renovación de la página web de la empresa para mejorar su imagen, ya que su web esta poco optimizada.</a:t>
            </a:r>
            <a:endParaRPr/>
          </a:p>
          <a:p>
            <a:pPr indent="-256032" lvl="1" marL="621348" rtl="0" algn="just">
              <a:spcBef>
                <a:spcPts val="325"/>
              </a:spcBef>
              <a:spcAft>
                <a:spcPts val="0"/>
              </a:spcAft>
              <a:buSzPct val="100000"/>
              <a:buFont typeface="Noto Sans Symbols"/>
              <a:buChar char="🞂"/>
            </a:pPr>
            <a:r>
              <a:rPr lang="es-ES" sz="1600"/>
              <a:t>Implantar una pantalla en un sitio visible y transitado de Bilbao, de manera que cualquier persona pueda publicitarse en ella. Mediante una aplicación controlaremos todo lo que se pueda visualizar en las pantallas.</a:t>
            </a:r>
            <a:endParaRPr sz="1600"/>
          </a:p>
          <a:p>
            <a:pPr indent="-148945" lvl="0" marL="365760" rtl="0" algn="just">
              <a:spcBef>
                <a:spcPts val="400"/>
              </a:spcBef>
              <a:spcAft>
                <a:spcPts val="0"/>
              </a:spcAft>
              <a:buSzPct val="68000"/>
              <a:buFont typeface="Noto Sans Symbols"/>
              <a:buNone/>
            </a:pPr>
            <a:r>
              <a:t/>
            </a:r>
            <a:endParaRPr sz="3200"/>
          </a:p>
        </p:txBody>
      </p:sp>
      <p:sp>
        <p:nvSpPr>
          <p:cNvPr id="107" name="Google Shape;107;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s-ES" sz="4400"/>
              <a:t>1. Elección de un proyecto</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rmAutofit fontScale="92500" lnSpcReduction="20000"/>
          </a:bodyPr>
          <a:lstStyle/>
          <a:p>
            <a:pPr indent="-256032" lvl="0" marL="365760" rtl="0" algn="just">
              <a:spcBef>
                <a:spcPts val="0"/>
              </a:spcBef>
              <a:spcAft>
                <a:spcPts val="0"/>
              </a:spcAft>
              <a:buSzPct val="68000"/>
              <a:buFont typeface="Noto Sans Symbols"/>
              <a:buChar char="🞂"/>
            </a:pPr>
            <a:r>
              <a:rPr lang="es-ES" sz="2400"/>
              <a:t>Ejemplos de cursos anteriores:</a:t>
            </a:r>
            <a:endParaRPr/>
          </a:p>
          <a:p>
            <a:pPr indent="-162052" lvl="1" marL="621348" rtl="0" algn="just">
              <a:spcBef>
                <a:spcPts val="325"/>
              </a:spcBef>
              <a:spcAft>
                <a:spcPts val="0"/>
              </a:spcAft>
              <a:buSzPct val="100000"/>
              <a:buFont typeface="Noto Sans Symbols"/>
              <a:buNone/>
            </a:pPr>
            <a:r>
              <a:t/>
            </a:r>
            <a:endParaRPr sz="1600"/>
          </a:p>
          <a:p>
            <a:pPr indent="-256032" lvl="1" marL="621348" rtl="0" algn="just">
              <a:spcBef>
                <a:spcPts val="325"/>
              </a:spcBef>
              <a:spcAft>
                <a:spcPts val="0"/>
              </a:spcAft>
              <a:buSzPct val="100000"/>
              <a:buFont typeface="Noto Sans Symbols"/>
              <a:buChar char="🞂"/>
            </a:pPr>
            <a:r>
              <a:rPr lang="es-ES" sz="1600"/>
              <a:t>DEMOLA-ArgiOn: hay que gestionar y contabilizar varios factores desde el comienzo hasta la finalización de una obra: Listas de materiales, Horas de trabajo y Gastos adicionales.</a:t>
            </a:r>
            <a:endParaRPr/>
          </a:p>
          <a:p>
            <a:pPr indent="-256032" lvl="1" marL="621348" rtl="0" algn="just">
              <a:spcBef>
                <a:spcPts val="325"/>
              </a:spcBef>
              <a:spcAft>
                <a:spcPts val="0"/>
              </a:spcAft>
              <a:buSzPct val="100000"/>
              <a:buFont typeface="Noto Sans Symbols"/>
              <a:buChar char="🞂"/>
            </a:pPr>
            <a:r>
              <a:rPr lang="es-ES" sz="1600"/>
              <a:t>DEMOLA: aplicación para teléfonos móviles o tablets, del ámbito deportivo. Es decir será una aplicación para los usuarios de la empresa EMTESPORT, desde la que podrán acceder a diferentes apartados de las actividades que harán en el gimnasio.</a:t>
            </a:r>
            <a:endParaRPr/>
          </a:p>
          <a:p>
            <a:pPr indent="-256032" lvl="1" marL="621348" rtl="0" algn="just">
              <a:spcBef>
                <a:spcPts val="325"/>
              </a:spcBef>
              <a:spcAft>
                <a:spcPts val="0"/>
              </a:spcAft>
              <a:buSzPct val="100000"/>
              <a:buFont typeface="Noto Sans Symbols"/>
              <a:buChar char="🞂"/>
            </a:pPr>
            <a:r>
              <a:rPr lang="es-ES" sz="1600"/>
              <a:t>Ayudar en el problema del reciclaje y el fomento del mismo realizando una aplicación que ofrezca información, facilite su gestión, concienciación y la convierta en un valor añadido que se traducirá en la mejora de la imagen de la empresa/entidad/negocio de cara al público. Trata de poner en alza la importancia del mismo, pudiendo (opcionalmente) desde las instituciones participar en dicho proceso de manera que se fomente y normalice dicha actividad, con todos los beneficios que conlleva para la sociedad, la economía y el medio ambiente haciendo participe a la sociedad, todo ello desde el uso y aplicación de las nuevas tecnologías de la información.</a:t>
            </a:r>
            <a:endParaRPr/>
          </a:p>
          <a:p>
            <a:pPr indent="-256032" lvl="1" marL="621348" rtl="0" algn="just">
              <a:spcBef>
                <a:spcPts val="325"/>
              </a:spcBef>
              <a:spcAft>
                <a:spcPts val="0"/>
              </a:spcAft>
              <a:buSzPct val="100000"/>
              <a:buFont typeface="Noto Sans Symbols"/>
              <a:buChar char="🞂"/>
            </a:pPr>
            <a:r>
              <a:rPr lang="es-ES" sz="1600"/>
              <a:t>Desarrollo de APIs de google.</a:t>
            </a:r>
            <a:endParaRPr/>
          </a:p>
          <a:p>
            <a:pPr indent="-256032" lvl="1" marL="621348" rtl="0" algn="just">
              <a:spcBef>
                <a:spcPts val="325"/>
              </a:spcBef>
              <a:spcAft>
                <a:spcPts val="0"/>
              </a:spcAft>
              <a:buSzPct val="100000"/>
              <a:buFont typeface="Noto Sans Symbols"/>
              <a:buChar char="🞂"/>
            </a:pPr>
            <a:r>
              <a:rPr lang="es-ES" sz="1600"/>
              <a:t>Aplicación móvil mediante la cual se podrá hacer pedidos en aquellos locales que quisieran hacer uso de esta herramienta. La idea fundamental es la de mejorar el servicio de atención al cliente en bares, restaurantes.</a:t>
            </a:r>
            <a:endParaRPr/>
          </a:p>
          <a:p>
            <a:pPr indent="-128219" lvl="0" marL="365760" rtl="0" algn="just">
              <a:spcBef>
                <a:spcPts val="400"/>
              </a:spcBef>
              <a:spcAft>
                <a:spcPts val="0"/>
              </a:spcAft>
              <a:buSzPct val="68000"/>
              <a:buFont typeface="Noto Sans Symbols"/>
              <a:buNone/>
            </a:pPr>
            <a:r>
              <a:t/>
            </a:r>
            <a:endParaRPr sz="3200"/>
          </a:p>
        </p:txBody>
      </p:sp>
      <p:sp>
        <p:nvSpPr>
          <p:cNvPr id="113" name="Google Shape;113;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s-ES" sz="4400"/>
              <a:t>2. Elección de un proyecto</a:t>
            </a:r>
            <a:endParaRPr sz="4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idx="1" type="body"/>
          </p:nvPr>
        </p:nvSpPr>
        <p:spPr>
          <a:xfrm>
            <a:off x="457200" y="1481138"/>
            <a:ext cx="8229600" cy="4180110"/>
          </a:xfrm>
          <a:prstGeom prst="rect">
            <a:avLst/>
          </a:prstGeom>
          <a:noFill/>
          <a:ln>
            <a:noFill/>
          </a:ln>
        </p:spPr>
        <p:txBody>
          <a:bodyPr anchorCtr="0" anchor="t" bIns="45700" lIns="91425" spcFirstLastPara="1" rIns="91425" wrap="square" tIns="45700">
            <a:normAutofit fontScale="40000" lnSpcReduction="20000"/>
          </a:bodyPr>
          <a:lstStyle/>
          <a:p>
            <a:pPr indent="-256032" lvl="0" marL="365760" rtl="0" algn="just">
              <a:spcBef>
                <a:spcPts val="0"/>
              </a:spcBef>
              <a:spcAft>
                <a:spcPts val="0"/>
              </a:spcAft>
              <a:buSzPct val="68000"/>
              <a:buFont typeface="Noto Sans Symbols"/>
              <a:buChar char="🞂"/>
            </a:pPr>
            <a:r>
              <a:rPr lang="es-ES" sz="2400"/>
              <a:t>Ejemplos de cursos anteriores:</a:t>
            </a:r>
            <a:endParaRPr/>
          </a:p>
          <a:p>
            <a:pPr indent="-215392" lvl="1" marL="621348" rtl="0" algn="just">
              <a:spcBef>
                <a:spcPts val="325"/>
              </a:spcBef>
              <a:spcAft>
                <a:spcPts val="0"/>
              </a:spcAft>
              <a:buSzPct val="100000"/>
              <a:buFont typeface="Noto Sans Symbols"/>
              <a:buNone/>
            </a:pPr>
            <a:r>
              <a:t/>
            </a:r>
            <a:endParaRPr sz="1600"/>
          </a:p>
          <a:p>
            <a:pPr indent="-256032" lvl="0" marL="365760" rtl="0" algn="just">
              <a:spcBef>
                <a:spcPts val="400"/>
              </a:spcBef>
              <a:spcAft>
                <a:spcPts val="0"/>
              </a:spcAft>
              <a:buSzPct val="68000"/>
              <a:buFont typeface="Noto Sans Symbols"/>
              <a:buChar char="🞂"/>
            </a:pPr>
            <a:r>
              <a:rPr lang="es-ES" sz="3200"/>
              <a:t>Videojuego 'Endless Runner' desarrollado con el entorno Unity (programado en C#)</a:t>
            </a:r>
            <a:endParaRPr sz="3200"/>
          </a:p>
          <a:p>
            <a:pPr indent="-256032" lvl="0" marL="365760" rtl="0" algn="just">
              <a:spcBef>
                <a:spcPts val="400"/>
              </a:spcBef>
              <a:spcAft>
                <a:spcPts val="0"/>
              </a:spcAft>
              <a:buSzPct val="68000"/>
              <a:buFont typeface="Noto Sans Symbols"/>
              <a:buChar char="🞂"/>
            </a:pPr>
            <a:r>
              <a:rPr lang="es-ES" sz="3200"/>
              <a:t>Videojuego 'Penguins Defense' desarrollado con el entorno Unity (programado en C#)</a:t>
            </a:r>
            <a:endParaRPr sz="3200"/>
          </a:p>
          <a:p>
            <a:pPr indent="-256032" lvl="0" marL="365760" rtl="0" algn="just">
              <a:spcBef>
                <a:spcPts val="400"/>
              </a:spcBef>
              <a:spcAft>
                <a:spcPts val="0"/>
              </a:spcAft>
              <a:buSzPct val="68000"/>
              <a:buFont typeface="Noto Sans Symbols"/>
              <a:buChar char="🞂"/>
            </a:pPr>
            <a:r>
              <a:rPr lang="es-ES" sz="3200"/>
              <a:t>Aplicación de escritorio enfocada a la gestión empresarial: contactos, clientes, proyectos etc.</a:t>
            </a:r>
            <a:endParaRPr/>
          </a:p>
          <a:p>
            <a:pPr indent="-256032" lvl="0" marL="365760" rtl="0" algn="just">
              <a:spcBef>
                <a:spcPts val="400"/>
              </a:spcBef>
              <a:spcAft>
                <a:spcPts val="0"/>
              </a:spcAft>
              <a:buSzPct val="68000"/>
              <a:buFont typeface="Noto Sans Symbols"/>
              <a:buChar char="🞂"/>
            </a:pPr>
            <a:r>
              <a:rPr lang="es-ES" sz="3200"/>
              <a:t>Aplicación Android para el uso de Moodle</a:t>
            </a:r>
            <a:endParaRPr sz="3200"/>
          </a:p>
          <a:p>
            <a:pPr indent="-256032" lvl="0" marL="365760" rtl="0" algn="just">
              <a:spcBef>
                <a:spcPts val="400"/>
              </a:spcBef>
              <a:spcAft>
                <a:spcPts val="0"/>
              </a:spcAft>
              <a:buSzPct val="68000"/>
              <a:buFont typeface="Noto Sans Symbols"/>
              <a:buChar char="🞂"/>
            </a:pPr>
            <a:r>
              <a:rPr lang="es-ES" sz="3200"/>
              <a:t>Dispositivo de entrada conectado al teléfono que, a través de una app móvil, para poder controlar el proyector, televisión etc.</a:t>
            </a:r>
            <a:endParaRPr/>
          </a:p>
          <a:p>
            <a:pPr indent="-256032" lvl="0" marL="365760" rtl="0" algn="just">
              <a:spcBef>
                <a:spcPts val="400"/>
              </a:spcBef>
              <a:spcAft>
                <a:spcPts val="0"/>
              </a:spcAft>
              <a:buSzPct val="68000"/>
              <a:buFont typeface="Noto Sans Symbols"/>
              <a:buChar char="🞂"/>
            </a:pPr>
            <a:r>
              <a:rPr lang="es-ES" sz="3200"/>
              <a:t>Aplicación de escritorio diseñada para tener acceso a resultados de eventos deportivos relacionados con el balonmano. </a:t>
            </a:r>
            <a:endParaRPr/>
          </a:p>
          <a:p>
            <a:pPr indent="-256032" lvl="0" marL="365760" rtl="0" algn="just">
              <a:spcBef>
                <a:spcPts val="400"/>
              </a:spcBef>
              <a:spcAft>
                <a:spcPts val="0"/>
              </a:spcAft>
              <a:buSzPct val="68000"/>
              <a:buFont typeface="Noto Sans Symbols"/>
              <a:buChar char="🞂"/>
            </a:pPr>
            <a:r>
              <a:rPr lang="es-ES" sz="3200"/>
              <a:t>Aplicación móvil con sitios/puntos de interés para perros</a:t>
            </a:r>
            <a:endParaRPr/>
          </a:p>
          <a:p>
            <a:pPr indent="-256032" lvl="0" marL="365760" rtl="0" algn="just">
              <a:spcBef>
                <a:spcPts val="400"/>
              </a:spcBef>
              <a:spcAft>
                <a:spcPts val="0"/>
              </a:spcAft>
              <a:buSzPct val="68000"/>
              <a:buFont typeface="Noto Sans Symbols"/>
              <a:buChar char="🞂"/>
            </a:pPr>
            <a:r>
              <a:rPr lang="es-ES" sz="3200"/>
              <a:t>Videojuego shooter desarrollado con el entorno Unity (programado en C#)</a:t>
            </a:r>
            <a:endParaRPr sz="3200"/>
          </a:p>
          <a:p>
            <a:pPr indent="-256032" lvl="0" marL="365760" rtl="0" algn="just">
              <a:spcBef>
                <a:spcPts val="400"/>
              </a:spcBef>
              <a:spcAft>
                <a:spcPts val="0"/>
              </a:spcAft>
              <a:buSzPct val="68000"/>
              <a:buFont typeface="Noto Sans Symbols"/>
              <a:buChar char="🞂"/>
            </a:pPr>
            <a:r>
              <a:rPr lang="es-ES" sz="3200"/>
              <a:t>Mapa del metro con leds y botones que muestra horarios y las rutas entre diferentes estaciones</a:t>
            </a:r>
            <a:endParaRPr/>
          </a:p>
          <a:p>
            <a:pPr indent="-256032" lvl="0" marL="365760" rtl="0" algn="just">
              <a:spcBef>
                <a:spcPts val="400"/>
              </a:spcBef>
              <a:spcAft>
                <a:spcPts val="0"/>
              </a:spcAft>
              <a:buSzPct val="68000"/>
              <a:buFont typeface="Noto Sans Symbols"/>
              <a:buChar char="🞂"/>
            </a:pPr>
            <a:r>
              <a:rPr lang="es-ES" sz="3200"/>
              <a:t>Lenguaje de programación para móviles Xamarin (programado en C#)</a:t>
            </a:r>
            <a:endParaRPr sz="3200"/>
          </a:p>
          <a:p>
            <a:pPr indent="-256032" lvl="0" marL="365760" rtl="0" algn="just">
              <a:spcBef>
                <a:spcPts val="400"/>
              </a:spcBef>
              <a:spcAft>
                <a:spcPts val="0"/>
              </a:spcAft>
              <a:buSzPct val="68000"/>
              <a:buFont typeface="Noto Sans Symbols"/>
              <a:buChar char="🞂"/>
            </a:pPr>
            <a:r>
              <a:rPr lang="es-ES" sz="3200"/>
              <a:t>App para las fiestas de los barrios de Bilbao</a:t>
            </a:r>
            <a:endParaRPr/>
          </a:p>
          <a:p>
            <a:pPr indent="-256032" lvl="0" marL="365760" rtl="0" algn="just">
              <a:spcBef>
                <a:spcPts val="400"/>
              </a:spcBef>
              <a:spcAft>
                <a:spcPts val="0"/>
              </a:spcAft>
              <a:buSzPct val="68000"/>
              <a:buFont typeface="Noto Sans Symbols"/>
              <a:buChar char="🞂"/>
            </a:pPr>
            <a:r>
              <a:rPr lang="es-ES" sz="3200"/>
              <a:t>App Fast Food</a:t>
            </a:r>
            <a:endParaRPr sz="3200"/>
          </a:p>
          <a:p>
            <a:pPr indent="-256032" lvl="0" marL="365760" rtl="0" algn="just">
              <a:spcBef>
                <a:spcPts val="400"/>
              </a:spcBef>
              <a:spcAft>
                <a:spcPts val="0"/>
              </a:spcAft>
              <a:buSzPct val="68000"/>
              <a:buFont typeface="Noto Sans Symbols"/>
              <a:buChar char="🞂"/>
            </a:pPr>
            <a:r>
              <a:rPr lang="es-ES" sz="3200"/>
              <a:t>Aplicación Visual para control de asistencia de alumnos</a:t>
            </a:r>
            <a:endParaRPr/>
          </a:p>
          <a:p>
            <a:pPr indent="-256032" lvl="0" marL="365760" rtl="0" algn="just">
              <a:spcBef>
                <a:spcPts val="400"/>
              </a:spcBef>
              <a:spcAft>
                <a:spcPts val="0"/>
              </a:spcAft>
              <a:buSzPct val="68000"/>
              <a:buFont typeface="Noto Sans Symbols"/>
              <a:buChar char="🞂"/>
            </a:pPr>
            <a:r>
              <a:rPr lang="es-ES" sz="3200"/>
              <a:t>Aplicación de escritorio Java para la gestión de clases de una escuela de surf</a:t>
            </a:r>
            <a:endParaRPr/>
          </a:p>
          <a:p>
            <a:pPr indent="-256032" lvl="0" marL="365760" rtl="0" algn="just">
              <a:spcBef>
                <a:spcPts val="400"/>
              </a:spcBef>
              <a:spcAft>
                <a:spcPts val="0"/>
              </a:spcAft>
              <a:buSzPct val="68000"/>
              <a:buFont typeface="Noto Sans Symbols"/>
              <a:buChar char="🞂"/>
            </a:pPr>
            <a:r>
              <a:rPr lang="es-ES" sz="3200"/>
              <a:t>App para el Tunnel Advertising en el metro de Bilbao</a:t>
            </a:r>
            <a:endParaRPr/>
          </a:p>
          <a:p>
            <a:pPr indent="-200761" lvl="0" marL="365760" rtl="0" algn="just">
              <a:spcBef>
                <a:spcPts val="400"/>
              </a:spcBef>
              <a:spcAft>
                <a:spcPts val="0"/>
              </a:spcAft>
              <a:buSzPct val="68000"/>
              <a:buFont typeface="Noto Sans Symbols"/>
              <a:buNone/>
            </a:pPr>
            <a:r>
              <a:t/>
            </a:r>
            <a:endParaRPr sz="3200"/>
          </a:p>
        </p:txBody>
      </p:sp>
      <p:sp>
        <p:nvSpPr>
          <p:cNvPr id="119" name="Google Shape;119;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s-ES" sz="4400"/>
              <a:t>3. Elección de un proyecto</a:t>
            </a:r>
            <a:endParaRPr sz="4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idx="1" type="body"/>
          </p:nvPr>
        </p:nvSpPr>
        <p:spPr>
          <a:xfrm>
            <a:off x="457200" y="1481138"/>
            <a:ext cx="8229600" cy="4180110"/>
          </a:xfrm>
          <a:prstGeom prst="rect">
            <a:avLst/>
          </a:prstGeom>
          <a:noFill/>
          <a:ln>
            <a:noFill/>
          </a:ln>
        </p:spPr>
        <p:txBody>
          <a:bodyPr anchorCtr="0" anchor="t" bIns="45700" lIns="91425" spcFirstLastPara="1" rIns="91425" wrap="square" tIns="45700">
            <a:normAutofit/>
          </a:bodyPr>
          <a:lstStyle/>
          <a:p>
            <a:pPr indent="-256032" lvl="0" marL="365760" rtl="0" algn="just">
              <a:spcBef>
                <a:spcPts val="0"/>
              </a:spcBef>
              <a:spcAft>
                <a:spcPts val="0"/>
              </a:spcAft>
              <a:buSzPts val="1632"/>
              <a:buFont typeface="Noto Sans Symbols"/>
              <a:buChar char="🞂"/>
            </a:pPr>
            <a:r>
              <a:rPr lang="es-ES" sz="2400"/>
              <a:t>Ejemplos de cursos anteriores:</a:t>
            </a:r>
            <a:endParaRPr/>
          </a:p>
          <a:p>
            <a:pPr indent="-154432" lvl="1" marL="621348" rtl="0" algn="just">
              <a:spcBef>
                <a:spcPts val="325"/>
              </a:spcBef>
              <a:spcAft>
                <a:spcPts val="0"/>
              </a:spcAft>
              <a:buSzPts val="1600"/>
              <a:buFont typeface="Noto Sans Symbols"/>
              <a:buNone/>
            </a:pPr>
            <a:r>
              <a:t/>
            </a:r>
            <a:endParaRPr sz="1600"/>
          </a:p>
          <a:p>
            <a:pPr indent="-256032" lvl="0" marL="365760" rtl="0" algn="just">
              <a:spcBef>
                <a:spcPts val="400"/>
              </a:spcBef>
              <a:spcAft>
                <a:spcPts val="0"/>
              </a:spcAft>
              <a:buSzPts val="1224"/>
              <a:buFont typeface="Noto Sans Symbols"/>
              <a:buChar char="🞂"/>
            </a:pPr>
            <a:r>
              <a:rPr lang="es-ES" sz="1800"/>
              <a:t>THREE.JS en 3D, animación, elegir cuentos.</a:t>
            </a:r>
            <a:endParaRPr/>
          </a:p>
          <a:p>
            <a:pPr indent="-256032" lvl="0" marL="365760" rtl="0" algn="just">
              <a:spcBef>
                <a:spcPts val="400"/>
              </a:spcBef>
              <a:spcAft>
                <a:spcPts val="0"/>
              </a:spcAft>
              <a:buSzPts val="1224"/>
              <a:buFont typeface="Noto Sans Symbols"/>
              <a:buChar char="🞂"/>
            </a:pPr>
            <a:r>
              <a:rPr lang="es-ES" sz="1800"/>
              <a:t>Web con java,android, gestionar de PELICULAS, bd con MariaDb.</a:t>
            </a:r>
            <a:endParaRPr/>
          </a:p>
          <a:p>
            <a:pPr indent="-256032" lvl="0" marL="365760" rtl="0" algn="just">
              <a:spcBef>
                <a:spcPts val="400"/>
              </a:spcBef>
              <a:spcAft>
                <a:spcPts val="0"/>
              </a:spcAft>
              <a:buSzPts val="1224"/>
              <a:buFont typeface="Noto Sans Symbols"/>
              <a:buChar char="🞂"/>
            </a:pPr>
            <a:r>
              <a:rPr lang="es-ES" sz="1800"/>
              <a:t>Web(GRUPAL), juego, gestionar aeropuerto, gasto de gasolina/ ticket, calculo distancias de aviones, demandas de los aeropuertos/ acceso a datos</a:t>
            </a:r>
            <a:endParaRPr/>
          </a:p>
          <a:p>
            <a:pPr indent="-256032" lvl="0" marL="365760" rtl="0" algn="just">
              <a:spcBef>
                <a:spcPts val="400"/>
              </a:spcBef>
              <a:spcAft>
                <a:spcPts val="0"/>
              </a:spcAft>
              <a:buSzPts val="1224"/>
              <a:buFont typeface="Noto Sans Symbols"/>
              <a:buChar char="🞂"/>
            </a:pPr>
            <a:r>
              <a:rPr lang="es-ES" sz="1800"/>
              <a:t>Arduino, Robot manipulador 4xArmBot con arduino</a:t>
            </a:r>
            <a:endParaRPr sz="1800"/>
          </a:p>
          <a:p>
            <a:pPr indent="-256032" lvl="0" marL="365760" rtl="0" algn="just">
              <a:spcBef>
                <a:spcPts val="400"/>
              </a:spcBef>
              <a:spcAft>
                <a:spcPts val="0"/>
              </a:spcAft>
              <a:buSzPts val="1224"/>
              <a:buFont typeface="Noto Sans Symbols"/>
              <a:buChar char="🞂"/>
            </a:pPr>
            <a:r>
              <a:rPr lang="es-ES" sz="1800"/>
              <a:t>Cliente movil de un servidor de juegos en casa. Streaming de los juegos de casa en tu movil.</a:t>
            </a:r>
            <a:endParaRPr/>
          </a:p>
          <a:p>
            <a:pPr indent="-256032" lvl="0" marL="365760" rtl="0" algn="just">
              <a:spcBef>
                <a:spcPts val="400"/>
              </a:spcBef>
              <a:spcAft>
                <a:spcPts val="0"/>
              </a:spcAft>
              <a:buSzPts val="1224"/>
              <a:buFont typeface="Noto Sans Symbols"/>
              <a:buChar char="🞂"/>
            </a:pPr>
            <a:r>
              <a:rPr lang="es-ES" sz="1800"/>
              <a:t>Android / Web elige un idioma, hace llamadas para hablar, para quedar un mapa.</a:t>
            </a:r>
            <a:endParaRPr/>
          </a:p>
          <a:p>
            <a:pPr indent="-256032" lvl="0" marL="365760" rtl="0" algn="just">
              <a:spcBef>
                <a:spcPts val="400"/>
              </a:spcBef>
              <a:spcAft>
                <a:spcPts val="0"/>
              </a:spcAft>
              <a:buSzPts val="1224"/>
              <a:buFont typeface="Noto Sans Symbols"/>
              <a:buChar char="🞂"/>
            </a:pPr>
            <a:r>
              <a:rPr lang="es-ES" sz="1800"/>
              <a:t>Gestionar el menú en un restaurante (vegetarianos, veganos…)</a:t>
            </a:r>
            <a:endParaRPr sz="1800"/>
          </a:p>
          <a:p>
            <a:pPr indent="-117855" lvl="0" marL="365760" rtl="0" algn="just">
              <a:spcBef>
                <a:spcPts val="400"/>
              </a:spcBef>
              <a:spcAft>
                <a:spcPts val="0"/>
              </a:spcAft>
              <a:buSzPts val="2176"/>
              <a:buFont typeface="Noto Sans Symbols"/>
              <a:buNone/>
            </a:pPr>
            <a:r>
              <a:t/>
            </a:r>
            <a:endParaRPr sz="3200"/>
          </a:p>
        </p:txBody>
      </p:sp>
      <p:sp>
        <p:nvSpPr>
          <p:cNvPr id="125" name="Google Shape;125;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s-ES" sz="4400"/>
              <a:t>4. Elección de un proyecto</a:t>
            </a:r>
            <a:endParaRPr sz="4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rmAutofit/>
          </a:bodyPr>
          <a:lstStyle/>
          <a:p>
            <a:pPr indent="-256032" lvl="0" marL="365760" rtl="0" algn="ctr">
              <a:spcBef>
                <a:spcPts val="0"/>
              </a:spcBef>
              <a:spcAft>
                <a:spcPts val="0"/>
              </a:spcAft>
              <a:buSzPts val="2720"/>
              <a:buNone/>
            </a:pPr>
            <a:r>
              <a:t/>
            </a:r>
            <a:endParaRPr b="1" sz="4000"/>
          </a:p>
          <a:p>
            <a:pPr indent="-256032" lvl="0" marL="365760" rtl="0" algn="ctr">
              <a:spcBef>
                <a:spcPts val="400"/>
              </a:spcBef>
              <a:spcAft>
                <a:spcPts val="0"/>
              </a:spcAft>
              <a:buSzPts val="4488"/>
              <a:buNone/>
            </a:pPr>
            <a:r>
              <a:rPr b="1" lang="es-ES" sz="6600"/>
              <a:t>¿Has pensado ya tu proyecto?</a:t>
            </a:r>
            <a:endParaRPr/>
          </a:p>
          <a:p>
            <a:pPr indent="-256032" lvl="0" marL="365760" rtl="0" algn="ctr">
              <a:spcBef>
                <a:spcPts val="400"/>
              </a:spcBef>
              <a:spcAft>
                <a:spcPts val="0"/>
              </a:spcAft>
              <a:buSzPts val="748"/>
              <a:buNone/>
            </a:pPr>
            <a:r>
              <a:t/>
            </a:r>
            <a:endParaRPr b="1" sz="1100"/>
          </a:p>
          <a:p>
            <a:pPr indent="-256032" lvl="0" marL="365760" rtl="0" algn="ctr">
              <a:spcBef>
                <a:spcPts val="400"/>
              </a:spcBef>
              <a:spcAft>
                <a:spcPts val="0"/>
              </a:spcAft>
              <a:buSzPts val="1224"/>
              <a:buNone/>
            </a:pPr>
            <a:r>
              <a:rPr b="1" lang="es-ES" sz="1800"/>
              <a:t>Informa a tu profesor/a</a:t>
            </a:r>
            <a:endParaRPr b="1" sz="1800"/>
          </a:p>
        </p:txBody>
      </p:sp>
      <p:sp>
        <p:nvSpPr>
          <p:cNvPr id="131" name="Google Shape;13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s-ES" sz="4400"/>
              <a:t>5. Elección de un proyecto</a:t>
            </a:r>
            <a:endParaRPr sz="4400"/>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urrencia">
  <a:themeElements>
    <a:clrScheme name="Concurrencia">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Concurrencia">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xmlns:r="http://schemas.openxmlformats.org/officeDocument/2006/relationships">
  <a:clrScheme name="Concurrencia">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xmlns:r="http://schemas.openxmlformats.org/officeDocument/2006/relationships">
  <a:clrScheme name="Concurrencia">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xmlns:r="http://schemas.openxmlformats.org/officeDocument/2006/relationships">
  <a:clrScheme name="Concurrencia">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ItziarUrkidi</dc:creator>
</cp:coreProperties>
</file>