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y4shJB1NmUqbQBevqtUkmWPS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FF95E-7780-4622-9F6E-9725AEB85EDB}">
  <a:tblStyle styleId="{20EFF95E-7780-4622-9F6E-9725AEB85EDB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tcBdr/>
        <a:fill>
          <a:solidFill>
            <a:srgbClr val="CCDF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F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975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975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3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3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1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2" name="Google Shape;22;p21"/>
            <p:cNvSpPr/>
            <p:nvPr/>
          </p:nvSpPr>
          <p:spPr>
            <a:xfrm>
              <a:off x="1687032" y="4832896"/>
              <a:ext cx="7456968" cy="51817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35926" y="5135025"/>
              <a:ext cx="9108074" cy="838869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25;p21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21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/>
          <p:nvPr/>
        </p:nvSpPr>
        <p:spPr>
          <a:xfrm>
            <a:off x="500063" y="5945188"/>
            <a:ext cx="4940300" cy="920750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/>
          <p:nvPr/>
        </p:nvSpPr>
        <p:spPr>
          <a:xfrm>
            <a:off x="485775" y="5938838"/>
            <a:ext cx="3690938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500063" y="5945188"/>
            <a:ext cx="4940300" cy="920750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485775" y="5938838"/>
            <a:ext cx="3690938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infbsaiz@elorrieta-errekamari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395536" y="1196752"/>
            <a:ext cx="8062664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/>
              <a:t>Proyecto DAM</a:t>
            </a:r>
            <a:br>
              <a:rPr lang="es-ES" sz="6600" dirty="0"/>
            </a:br>
            <a:r>
              <a:rPr lang="es-ES" sz="6600" dirty="0"/>
              <a:t>2024/2025</a:t>
            </a:r>
            <a:br>
              <a:rPr lang="es-ES" sz="6600" dirty="0"/>
            </a:br>
            <a:r>
              <a:rPr lang="es-ES" sz="2500" dirty="0"/>
              <a:t> </a:t>
            </a:r>
            <a:br>
              <a:rPr lang="es-ES" sz="6600" dirty="0"/>
            </a:br>
            <a:r>
              <a:rPr lang="es-ES" sz="2500" dirty="0"/>
              <a:t>Presentación del módulo</a:t>
            </a:r>
            <a:endParaRPr sz="6600" dirty="0"/>
          </a:p>
        </p:txBody>
      </p:sp>
      <p:sp>
        <p:nvSpPr>
          <p:cNvPr id="107" name="Google Shape;107;p1"/>
          <p:cNvSpPr/>
          <p:nvPr/>
        </p:nvSpPr>
        <p:spPr>
          <a:xfrm>
            <a:off x="3635896" y="5805264"/>
            <a:ext cx="52920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2º DAM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anitzeko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aplikazioak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garatzea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aplicaciones Multiplataforma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5. Fechas de evaluación</a:t>
            </a:r>
            <a:endParaRPr sz="4000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139001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pic>
        <p:nvPicPr>
          <p:cNvPr id="3" name="Google Shape;135;p5">
            <a:extLst>
              <a:ext uri="{FF2B5EF4-FFF2-40B4-BE49-F238E27FC236}">
                <a16:creationId xmlns:a16="http://schemas.microsoft.com/office/drawing/2014/main" id="{B5C1F313-D028-5FCA-04D8-949253CA11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656"/>
          <a:stretch/>
        </p:blipFill>
        <p:spPr>
          <a:xfrm>
            <a:off x="657225" y="2206841"/>
            <a:ext cx="7829550" cy="307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6. Calendario de sesiones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s-ES" sz="2000" dirty="0"/>
              <a:t>Asistencia obligatoria - </a:t>
            </a:r>
            <a:r>
              <a:rPr lang="es-ES" sz="2000" b="1" dirty="0"/>
              <a:t>coordinación entre profesorado y empresa FCT</a:t>
            </a:r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s-ES" sz="2000" b="1" dirty="0"/>
              <a:t>(Este es de otro año…)</a:t>
            </a:r>
            <a:endParaRPr dirty="0"/>
          </a:p>
          <a:p>
            <a:pPr marL="365125" lvl="0" indent="-151955" algn="just" rtl="0"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2725752"/>
            <a:ext cx="8764223" cy="3305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Memoria del proyecto.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Maqueta / Código proyecto: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000"/>
              <a:buChar char="◦"/>
            </a:pPr>
            <a:r>
              <a:rPr lang="es-ES" sz="2000" dirty="0"/>
              <a:t>Maqueta con funcionalidades básicas del proyecto. 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000"/>
              <a:buChar char="◦"/>
            </a:pPr>
            <a:r>
              <a:rPr lang="es-ES" sz="2000" b="1" dirty="0"/>
              <a:t>Tener siempre presente las 50 horas de duración.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Presentación adjunta para la defensa.(PowerPoint)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b="1" dirty="0"/>
              <a:t>Alumnos Erasmus</a:t>
            </a:r>
            <a:r>
              <a:rPr lang="es-ES" sz="2400" dirty="0"/>
              <a:t>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000"/>
              <a:buChar char="◦"/>
            </a:pPr>
            <a:r>
              <a:rPr lang="es-ES" sz="2000" dirty="0"/>
              <a:t>Video grabado de la defensa.</a:t>
            </a:r>
            <a:endParaRPr dirty="0"/>
          </a:p>
          <a:p>
            <a:pPr marL="620713" lvl="1" indent="-101600" algn="l" rtl="0">
              <a:spcBef>
                <a:spcPts val="325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b="1" dirty="0">
                <a:solidFill>
                  <a:srgbClr val="FF0000"/>
                </a:solidFill>
              </a:rPr>
              <a:t>Toda la documentación deberá ser entregada antes de la defensa.</a:t>
            </a:r>
            <a:r>
              <a:rPr lang="es-ES" sz="2400" b="1" dirty="0"/>
              <a:t> Todo proyecto presentado después de la fecha y hora indicada no será evaluado.</a:t>
            </a:r>
            <a:endParaRPr sz="2400" b="1" dirty="0"/>
          </a:p>
        </p:txBody>
      </p:sp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7. Entrega final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s-ES" sz="2400" i="1" dirty="0">
                <a:solidFill>
                  <a:srgbClr val="00B0F0"/>
                </a:solidFill>
              </a:rPr>
              <a:t>* Carpeta </a:t>
            </a:r>
            <a:r>
              <a:rPr lang="es-ES" sz="2400" i="1" dirty="0" err="1">
                <a:solidFill>
                  <a:srgbClr val="00B0F0"/>
                </a:solidFill>
              </a:rPr>
              <a:t>Documentacion</a:t>
            </a:r>
            <a:r>
              <a:rPr lang="es-ES" sz="2400" i="1" dirty="0">
                <a:solidFill>
                  <a:srgbClr val="00B0F0"/>
                </a:solidFill>
              </a:rPr>
              <a:t>.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2400" i="1" dirty="0">
              <a:solidFill>
                <a:srgbClr val="FF0000"/>
              </a:solidFill>
            </a:endParaRPr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800" dirty="0"/>
              <a:t>Puntos que constituyen la memoria del proyecto: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Doc00-Descripción del proyecto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Doc01-Fuentes de información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Doc02-Justificación del proyecto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Doc03-Beneficiarios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Doc04-Localización 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Doc05-Objetivos generales y específicos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Doc06-Riesgos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Doc07-Tareas y Cronograma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Doc08-Recursos humanos/materiales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Doc09-Presupuesto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Doc10-Seguimiento</a:t>
            </a:r>
            <a:endParaRPr dirty="0"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7. Entrega final</a:t>
            </a:r>
            <a:endParaRPr sz="4400"/>
          </a:p>
        </p:txBody>
      </p:sp>
      <p:sp>
        <p:nvSpPr>
          <p:cNvPr id="182" name="Google Shape;182;p13"/>
          <p:cNvSpPr/>
          <p:nvPr/>
        </p:nvSpPr>
        <p:spPr>
          <a:xfrm>
            <a:off x="5364088" y="4365104"/>
            <a:ext cx="288032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5364088" y="2636912"/>
            <a:ext cx="216024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5724128" y="3212976"/>
            <a:ext cx="1800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5796136" y="4941168"/>
            <a:ext cx="25922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14"/>
          <p:cNvGraphicFramePr/>
          <p:nvPr/>
        </p:nvGraphicFramePr>
        <p:xfrm>
          <a:off x="457200" y="1220192"/>
          <a:ext cx="8229600" cy="3937040"/>
        </p:xfrm>
        <a:graphic>
          <a:graphicData uri="http://schemas.openxmlformats.org/drawingml/2006/table">
            <a:tbl>
              <a:tblPr firstRow="1" bandRow="1">
                <a:noFill/>
                <a:tableStyleId>{20EFF95E-7780-4622-9F6E-9725AEB85EDB}</a:tableStyleId>
              </a:tblPr>
              <a:tblGrid>
                <a:gridCol w="217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Concepto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Porcentaje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 valorará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Desarrollo proyecto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30%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Contacto con el profesor, información continua sobre el estado y progresividad del proyecto, entregas parciales de documentación de forma que se preferirá el avance uniforme frente a dejarlo todo para el final…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Memoria proyecto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40%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20% Calidad del contenido presentado.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20% Formato en el que se presenta.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Defensa proyecto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>
                          <a:solidFill>
                            <a:srgbClr val="FF0000"/>
                          </a:solidFill>
                        </a:rPr>
                        <a:t>(15minutos máximo)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30%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Seguridad y serenidad en la presentación, claridad en la exposición, actitud corporal, materiales de apoyo etc.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8. Sistema de evaluación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395536" y="5229200"/>
            <a:ext cx="8500281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1FADCC"/>
                </a:solidFill>
                <a:latin typeface="Arial"/>
                <a:ea typeface="Arial"/>
                <a:cs typeface="Arial"/>
                <a:sym typeface="Arial"/>
              </a:rPr>
              <a:t>Para aprobar el módulo, habrá que sacar mínimo de 5 en cada uno de los conceptos.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1FADCC"/>
                </a:solidFill>
                <a:latin typeface="Arial"/>
                <a:ea typeface="Arial"/>
                <a:cs typeface="Arial"/>
                <a:sym typeface="Arial"/>
              </a:rPr>
              <a:t>Si la codificación es escasa, la nota máxima será de un 6.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 caso de detectarse copias, supone el suspenso directo del módulo.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Rúbrica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ES" dirty="0"/>
              <a:t>Ítems que se calificarán en la </a:t>
            </a:r>
            <a:r>
              <a:rPr lang="es-ES" b="1" dirty="0"/>
              <a:t>memoria</a:t>
            </a:r>
            <a:r>
              <a:rPr lang="es-ES" dirty="0"/>
              <a:t> de los proyectos: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Presentación del trabajo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Organización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Formato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Ortografía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Claridad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Contenidos - Redacción impersonal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Dificultad técnica del proyecto presentado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Conclusión</a:t>
            </a:r>
            <a:endParaRPr dirty="0"/>
          </a:p>
          <a:p>
            <a:pPr marL="620713" lvl="1" indent="-82550" algn="l" rtl="0">
              <a:spcBef>
                <a:spcPts val="325"/>
              </a:spcBef>
              <a:spcAft>
                <a:spcPts val="0"/>
              </a:spcAft>
              <a:buSzPts val="2300"/>
              <a:buNone/>
            </a:pPr>
            <a:endParaRPr dirty="0"/>
          </a:p>
          <a:p>
            <a:pPr marL="620713" lvl="1" indent="-228599" algn="r" rtl="0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rPr lang="es-ES" b="1" dirty="0">
                <a:solidFill>
                  <a:srgbClr val="FF0000"/>
                </a:solidFill>
              </a:rPr>
              <a:t>* Rúbrica</a:t>
            </a:r>
            <a:endParaRPr dirty="0"/>
          </a:p>
          <a:p>
            <a:pPr marL="620713" lvl="1" indent="-82550" algn="l" rtl="0">
              <a:spcBef>
                <a:spcPts val="325"/>
              </a:spcBef>
              <a:spcAft>
                <a:spcPts val="0"/>
              </a:spcAft>
              <a:buSzPts val="2300"/>
              <a:buNone/>
            </a:pPr>
            <a:endParaRPr dirty="0"/>
          </a:p>
          <a:p>
            <a:pPr marL="365125" lvl="0" indent="-139001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8. Sistema de evaluación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457200" y="1265114"/>
            <a:ext cx="8229600" cy="475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s-ES" sz="1800"/>
              <a:t>Ítems que se calificarán en la </a:t>
            </a:r>
            <a:r>
              <a:rPr lang="es-ES" sz="1800" b="1"/>
              <a:t>defensa</a:t>
            </a:r>
            <a:r>
              <a:rPr lang="es-ES" sz="1800"/>
              <a:t> de los proyectos: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Conocimiento del tema.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Uso del tiempo.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Organización de la exposición.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Calidad de diseño de la presentación del proyecto.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Claridad y dinamismo de la exposición.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Eficacia del proyecto: es viable o no.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Coherencia respecto a la memoria.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Nivel de implementación.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Utilización de recursos de apoyo en la presentación: recursos informáticos, modelos o maquetas, etc.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Habilidades de comunicación demostradas: 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Tono de voz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Expresión verbal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Postura del cuerpo y contacto visual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Seguridad y serenidad en la presentación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Capacidad de responder a preguntas planteadas por el profesorado.</a:t>
            </a:r>
            <a:endParaRPr/>
          </a:p>
          <a:p>
            <a:pPr marL="392113" lvl="1" indent="0" algn="r" rtl="0"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solidFill>
                  <a:srgbClr val="FF0000"/>
                </a:solidFill>
              </a:rPr>
              <a:t>* Rúbrica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9. Sistema de evaluación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lang="es-ES" sz="3200" dirty="0"/>
              <a:t>En el módulo de proyecto </a:t>
            </a:r>
            <a:r>
              <a:rPr lang="es-ES" sz="3200" b="1" dirty="0"/>
              <a:t>no se contempla</a:t>
            </a:r>
            <a:r>
              <a:rPr lang="es-ES" sz="3200" dirty="0"/>
              <a:t> la posibilidad de recuperación en el mismo curso; por lo que el alumno que no lo supere, deberá cursarlo de nuevo el curso que viene.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9. Sistema de recuperación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lang="es-ES" sz="2800" b="1" dirty="0"/>
              <a:t>Google </a:t>
            </a:r>
            <a:r>
              <a:rPr lang="es-ES" sz="2800" b="1" dirty="0" err="1"/>
              <a:t>Classroom</a:t>
            </a:r>
            <a:r>
              <a:rPr lang="es-ES" dirty="0"/>
              <a:t>:</a:t>
            </a:r>
            <a:endParaRPr dirty="0"/>
          </a:p>
          <a:p>
            <a:pPr marL="109537" lvl="0" indent="0" algn="l" rtl="0">
              <a:spcBef>
                <a:spcPts val="400"/>
              </a:spcBef>
              <a:spcAft>
                <a:spcPts val="0"/>
              </a:spcAft>
              <a:buSzPts val="748"/>
              <a:buNone/>
            </a:pPr>
            <a:endParaRPr sz="1100"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GitHub:</a:t>
            </a:r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ES" dirty="0">
                <a:solidFill>
                  <a:schemeClr val="tx1"/>
                </a:solidFill>
              </a:rPr>
              <a:t>URL: </a:t>
            </a:r>
            <a:r>
              <a:rPr lang="es-ES" dirty="0">
                <a:solidFill>
                  <a:srgbClr val="FF8119"/>
                </a:solidFill>
              </a:rPr>
              <a:t>www.github.com/borjasaizbustamante</a:t>
            </a:r>
            <a:endParaRPr lang="es-ES"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ES" dirty="0"/>
              <a:t>Incluye toda la documentación relacionada al módulo.</a:t>
            </a:r>
            <a:endParaRPr dirty="0"/>
          </a:p>
          <a:p>
            <a:pPr marL="630238" lvl="2" indent="0" algn="l" rtl="0">
              <a:spcBef>
                <a:spcPts val="35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Carpeta compartida de cada grupo:</a:t>
            </a:r>
            <a:endParaRPr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ES" dirty="0"/>
              <a:t>Nombre: </a:t>
            </a:r>
            <a:r>
              <a:rPr lang="es-ES" b="1" i="1" dirty="0" err="1"/>
              <a:t>Gxx</a:t>
            </a:r>
            <a:r>
              <a:rPr lang="es-ES" b="1" dirty="0" err="1"/>
              <a:t>_</a:t>
            </a:r>
            <a:r>
              <a:rPr lang="es-ES" b="1" i="1" dirty="0" err="1"/>
              <a:t>Nombre</a:t>
            </a:r>
            <a:r>
              <a:rPr lang="es-ES" i="1" dirty="0"/>
              <a:t>.</a:t>
            </a:r>
            <a:endParaRPr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ES" dirty="0"/>
              <a:t>Incluye la entrega del alumno/grupo - entregas parciales y final.</a:t>
            </a:r>
            <a:endParaRPr dirty="0"/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10. Recursos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8" algn="l" rtl="0">
              <a:spcBef>
                <a:spcPts val="0"/>
              </a:spcBef>
              <a:spcAft>
                <a:spcPts val="0"/>
              </a:spcAft>
              <a:buSzPts val="2448"/>
              <a:buChar char="🞂"/>
            </a:pPr>
            <a:r>
              <a:rPr lang="es-ES" sz="3600" dirty="0"/>
              <a:t>Borja Saiz Bustamante: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3200"/>
              <a:buChar char="◦"/>
            </a:pPr>
            <a:r>
              <a:rPr lang="es-ES" sz="3200" u="sng" dirty="0"/>
              <a:t>Tutoría</a:t>
            </a:r>
            <a:r>
              <a:rPr lang="es-ES" sz="3200" dirty="0"/>
              <a:t>: </a:t>
            </a:r>
            <a:endParaRPr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3000"/>
              <a:buChar char="●"/>
            </a:pPr>
            <a:r>
              <a:rPr lang="es-ES" sz="3000" dirty="0"/>
              <a:t>Presencial: Martes 17:00-18:00</a:t>
            </a:r>
            <a:endParaRPr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3000"/>
              <a:buChar char="●"/>
            </a:pPr>
            <a:r>
              <a:rPr lang="es-ES" sz="3000" dirty="0"/>
              <a:t>E-mail: </a:t>
            </a:r>
            <a:r>
              <a:rPr lang="es-ES" sz="3200" u="sng" dirty="0">
                <a:solidFill>
                  <a:schemeClr val="hlink"/>
                </a:solidFill>
                <a:hlinkClick r:id="rId3"/>
              </a:rPr>
              <a:t>infbsaiz@elorrieta-errekamari.com</a:t>
            </a:r>
            <a:endParaRPr sz="3200" dirty="0"/>
          </a:p>
          <a:p>
            <a:pPr marL="630238" lvl="2" indent="0" algn="l" rtl="0">
              <a:spcBef>
                <a:spcPts val="35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11. Profesorado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65760" lvl="0" indent="-256032" algn="just" rtl="0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ES" sz="2400" dirty="0"/>
              <a:t>Módulo transversal.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ES" sz="2400" dirty="0"/>
              <a:t>El objetivo de este módulo es el refuerzo y consolidación de las competencias profesionales, personales y sociales, que se han venido trabajando a lo largo de todo el ciclo formativo, a través del desarrollo de un proyecto.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🞂"/>
            </a:pPr>
            <a:r>
              <a:rPr lang="es-ES" sz="2800" b="1" dirty="0"/>
              <a:t>Duración: 50 horas.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🞂"/>
            </a:pPr>
            <a:r>
              <a:rPr lang="es-ES" sz="2800" b="1" dirty="0"/>
              <a:t>Desarrollo por parejas o individual.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🞂"/>
            </a:pPr>
            <a:r>
              <a:rPr lang="es-ES" sz="2800" b="1" dirty="0"/>
              <a:t>Los alumnos que no vayan a FCT tienen posibilidad de hacerlo 🡪 se guarda la nota mientras esté yo como profesor del módulo.</a:t>
            </a:r>
            <a:endParaRPr sz="2800" b="1" dirty="0"/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1. Introducción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s-ES" sz="2000" b="1" dirty="0"/>
              <a:t>Diseñar proyectos relacionados con las competencias expresadas en el título, incluyendo y desarrollando las fases que lo componen.</a:t>
            </a:r>
            <a:endParaRPr dirty="0"/>
          </a:p>
          <a:p>
            <a:pPr marL="365125" lvl="0" indent="-227650" algn="just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700" b="1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000" dirty="0"/>
              <a:t>Identificar necesidades del sector productivo, relacionándolas con proyectos tipo que las puedan satisfacer.</a:t>
            </a:r>
            <a:endParaRPr dirty="0"/>
          </a:p>
          <a:p>
            <a:pPr marL="365125" lvl="0" indent="-227650" algn="just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7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000" dirty="0"/>
              <a:t>Planificar la implementación o ejecución del proyecto, determinando el plan de intervención y la documentación asociada.</a:t>
            </a:r>
            <a:endParaRPr dirty="0"/>
          </a:p>
          <a:p>
            <a:pPr marL="365125" lvl="0" indent="-227650" algn="just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7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000" dirty="0"/>
              <a:t>Definir los procedimientos para el seguimiento y control en la ejecución del proyecto, justificando la selección de variables e instrumentos empleados.</a:t>
            </a:r>
            <a:endParaRPr dirty="0"/>
          </a:p>
          <a:p>
            <a:pPr marL="365125" lvl="0" indent="-175705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2000"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 sz="2000" dirty="0"/>
              <a:t>	</a:t>
            </a:r>
            <a:r>
              <a:rPr lang="es-ES" sz="2000" b="1" dirty="0"/>
              <a:t>Se van a trabajar estos objetivos realizando un proyecto.</a:t>
            </a:r>
            <a:br>
              <a:rPr lang="es-ES" sz="1800" dirty="0"/>
            </a:br>
            <a:endParaRPr sz="1800"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2. Objetivos generales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1. Identifica necesidades del sector productivo, relacionándolas con proyectos tipo que las puedan satisfacer.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han clasificado las empresas del sector por sus características organizativas y el tipo de producto o servicio que ofrecen.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han caracterizado las empresas tipo indicando la estructura organizativa y las funciones de cada departamento.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han identificado las necesidades más demandadas a las empresas.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han valorado las </a:t>
            </a:r>
            <a:r>
              <a:rPr lang="es-ES" sz="1400" b="1"/>
              <a:t>oportunidades de negocio previsibles </a:t>
            </a:r>
            <a:r>
              <a:rPr lang="es-ES" sz="1400"/>
              <a:t>en el sector. e) Se ha identificado el tipo de proyecto requerido para dar respuesta a las demandas previstas.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han determinado las características específicas requeridas al proyecto.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han determinado las obligaciones fiscales, laborales y de prevención de riesgos y sus condiciones de aplicación.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h) Se han identificado posibles ayudas o subvenciones para la incorporación de nuevas tecnologías de producción o de servicio que se proponen.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i) Se ha elaborado el </a:t>
            </a:r>
            <a:r>
              <a:rPr lang="es-ES" sz="1400" b="1"/>
              <a:t>guion de trabajo </a:t>
            </a:r>
            <a:r>
              <a:rPr lang="es-ES" sz="1400"/>
              <a:t>que se va a seguir para la elaboración del proyecto.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2. Diseña proyectos relacionados con las competencias expresadas en el título, incluyendo y desarrollando las fases que lo componen.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 recopilado información relativa a los aspectos que van a ser tratados en el proyecto.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 realizado el estudio de </a:t>
            </a:r>
            <a:r>
              <a:rPr lang="es-ES" sz="1400" b="1"/>
              <a:t>viabilidad técnica </a:t>
            </a:r>
            <a:r>
              <a:rPr lang="es-ES" sz="1400"/>
              <a:t>del mismo.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han identificado </a:t>
            </a:r>
            <a:r>
              <a:rPr lang="es-ES" sz="1400" b="1"/>
              <a:t>las fases o partes que componen el proyecto </a:t>
            </a:r>
            <a:r>
              <a:rPr lang="es-ES" sz="1400"/>
              <a:t>y su contenido.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han establecido </a:t>
            </a:r>
            <a:r>
              <a:rPr lang="es-ES" sz="1400" b="1"/>
              <a:t>los objetivos </a:t>
            </a:r>
            <a:r>
              <a:rPr lang="es-ES" sz="1400"/>
              <a:t>que se pretenden conseguir, identificando su alcance.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e) Se han </a:t>
            </a:r>
            <a:r>
              <a:rPr lang="es-ES" sz="1400" b="1"/>
              <a:t>previsto los recursos materiales y personales </a:t>
            </a:r>
            <a:r>
              <a:rPr lang="es-ES" sz="1400"/>
              <a:t>necesarios para realizarlo.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 realizado el </a:t>
            </a:r>
            <a:r>
              <a:rPr lang="es-ES" sz="1400" b="1"/>
              <a:t>presupuesto económico </a:t>
            </a:r>
            <a:r>
              <a:rPr lang="es-ES" sz="1400"/>
              <a:t>correspondiente.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han identificado las necesidades de financiación para la puesta en marcha del mismo.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h) Se ha definido y elaborado la documentación necesaria para su diseño.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i) Se han identificado los aspectos que se deben controlar para garantizar la calidad del proyecto.</a:t>
            </a:r>
            <a:endParaRPr sz="900"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3. Planifica la implementación o ejecución del proyecto, determinando el plan de intervención y la documentación asociada.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han </a:t>
            </a:r>
            <a:r>
              <a:rPr lang="es-ES" sz="1400" b="1"/>
              <a:t>secuenciado las actividades</a:t>
            </a:r>
            <a:r>
              <a:rPr lang="es-ES" sz="1400"/>
              <a:t>, ordenándolas en función de las necesidades de implementación.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han determinado los recursos y la logística necesaria para cada actividad.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han identificado las necesidades de permisos y autorizaciones para llevar a cabo las actividades.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han determinado los procedimientos de actuación o ejecución de las actividades.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e) Se han </a:t>
            </a:r>
            <a:r>
              <a:rPr lang="es-ES" sz="1400" b="1"/>
              <a:t>identificado los riesgos </a:t>
            </a:r>
            <a:r>
              <a:rPr lang="es-ES" sz="1400"/>
              <a:t>inherentes a la implementación, definiendo el plan de prevención de riesgos y los medios y equipos necesarios.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han planificado la asignación de recursos materiales y humanos, y los tiempos de ejecución.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 hecho la valoración económica que da respuesta a las condiciones de la implementación.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h) Se ha definido y elaborado la documentación necesaria para la implementación o ejecución.</a:t>
            </a:r>
            <a:endParaRPr sz="400"/>
          </a:p>
        </p:txBody>
      </p: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4. Define los procedimientos para el seguimiento y control en la ejecución del proyecto, justificando la selección de variables e instrumentos empleados.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 definido el procedimiento de evaluación de las actividades o intervenciones.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han definido los indicadores de calidad para realizar la evaluación.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 definido el procedimiento para </a:t>
            </a:r>
            <a:r>
              <a:rPr lang="es-ES" sz="1400" b="1"/>
              <a:t>la evaluación de las incidencias </a:t>
            </a:r>
            <a:r>
              <a:rPr lang="es-ES" sz="1400"/>
              <a:t>que puedan presentarse durante la realización de las actividades, su posible solución y registro.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 definido el procedimiento para gestionar los posibles cambios en los recursos y en las actividades, incluyendo el sistema de registro de los mismos.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e) Se ha definido y elaborado la documentación necesaria para la evaluación de las actividades y del proyecto.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 establecido el procedimiento </a:t>
            </a:r>
            <a:r>
              <a:rPr lang="es-ES" sz="1400" b="1"/>
              <a:t>para la participación en la evaluación de los usuarios y usuarias</a:t>
            </a:r>
            <a:r>
              <a:rPr lang="es-ES" sz="1400"/>
              <a:t> o de la clientela, y se han elaborado los documentos específicos.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 establecido un sistema para garantizar el cumplimiento del pliego de condiciones del proyecto, cuando éste existe.</a:t>
            </a:r>
            <a:endParaRPr sz="1400"/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5. Presenta y defiende el proyecto, utilizando eficazmente las competencias técnicas y personales adquiridas durante la elaboración del proyecto y durante el proceso de aprendizaje en el ciclo formativo.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a) Se ha elaborado </a:t>
            </a:r>
            <a:r>
              <a:rPr lang="es-ES" sz="1600" b="1"/>
              <a:t>un documento-memoria </a:t>
            </a:r>
            <a:r>
              <a:rPr lang="es-ES" sz="1600"/>
              <a:t>del proyecto.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b) Se ha preparado </a:t>
            </a:r>
            <a:r>
              <a:rPr lang="es-ES" sz="1600" b="1"/>
              <a:t>una presentación </a:t>
            </a:r>
            <a:r>
              <a:rPr lang="es-ES" sz="1600"/>
              <a:t>del mismo utilizando las NTIC.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c) Se ha realizado </a:t>
            </a:r>
            <a:r>
              <a:rPr lang="es-ES" sz="1600" b="1"/>
              <a:t>una exposición </a:t>
            </a:r>
            <a:r>
              <a:rPr lang="es-ES" sz="1600"/>
              <a:t>del proyecto, describiendo sus objetivos, principales contenidos y justificando la elección de las diferentes propuestas de acción contenidas en el mismo.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d) Se ha utilizado </a:t>
            </a:r>
            <a:r>
              <a:rPr lang="es-ES" sz="1600" b="1"/>
              <a:t>un estilo de comunicación </a:t>
            </a:r>
            <a:r>
              <a:rPr lang="es-ES" sz="1600"/>
              <a:t>adecuado en la exposición, haciendo que ésta sea organizada, clara, amena y eficaz.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e) Se ha realizado </a:t>
            </a:r>
            <a:r>
              <a:rPr lang="es-ES" sz="1600" b="1"/>
              <a:t>una defensa del proyecto</a:t>
            </a:r>
            <a:r>
              <a:rPr lang="es-ES" sz="1600"/>
              <a:t>, respondiendo razonadamente a preguntas relativas al mismo, planteadas por el equipo evaluador.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Sesiones formativas previas al desarrollo del proyecto.</a:t>
            </a:r>
            <a:endParaRPr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Desarrollo del proyecto en coordinación y comunicación entre los componentes del grupo y el profesor.</a:t>
            </a:r>
            <a:endParaRPr sz="24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Sesiones de seguimiento y tutorización. A la vez que se va desarrollando el proyecto, reuniones periódicas para avanzar en la documentación. Se irá viendo el contenido que deberían tener y cómo organizarlo. Tutorización individual como colectiva.</a:t>
            </a:r>
            <a:endParaRPr sz="24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Entrega y presentación final. </a:t>
            </a:r>
            <a:endParaRPr dirty="0"/>
          </a:p>
          <a:p>
            <a:pPr marL="365125" lvl="0" indent="-139001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4. Metodología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1683</Words>
  <Application>Microsoft Office PowerPoint</Application>
  <PresentationFormat>Presentación en pantalla (4:3)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Sans</vt:lpstr>
      <vt:lpstr>Noto Sans Symbols</vt:lpstr>
      <vt:lpstr>Concurrencia</vt:lpstr>
      <vt:lpstr>Proyecto DAM 2024/2025   Presentación del módulo</vt:lpstr>
      <vt:lpstr>1. Introducción</vt:lpstr>
      <vt:lpstr>2. Objetivos generales</vt:lpstr>
      <vt:lpstr>3. Resultados de aprendizaje y criterios de evaluación</vt:lpstr>
      <vt:lpstr>3. Resultados de aprendizaje y criterios de evaluación</vt:lpstr>
      <vt:lpstr>3. Resultados de aprendizaje y criterios de evaluación</vt:lpstr>
      <vt:lpstr>3. Resultados de aprendizaje y criterios de evaluación</vt:lpstr>
      <vt:lpstr>3. Resultados de aprendizaje y criterios de evaluación</vt:lpstr>
      <vt:lpstr>4. Metodología</vt:lpstr>
      <vt:lpstr>5. Fechas de evaluación</vt:lpstr>
      <vt:lpstr>6. Calendario de sesiones</vt:lpstr>
      <vt:lpstr>7. Entrega final</vt:lpstr>
      <vt:lpstr>7. Entrega final</vt:lpstr>
      <vt:lpstr>8. Sistema de evaluación</vt:lpstr>
      <vt:lpstr>8. Sistema de evaluación</vt:lpstr>
      <vt:lpstr>9. Sistema de evaluación</vt:lpstr>
      <vt:lpstr>9. Sistema de recuperación</vt:lpstr>
      <vt:lpstr>10. Recursos</vt:lpstr>
      <vt:lpstr>11. Profesorado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DAM 2023/2024   Presentación del módulo</dc:title>
  <dc:creator>ItziarUrkidi</dc:creator>
  <cp:lastModifiedBy>Borja Saiz Bustamante</cp:lastModifiedBy>
  <cp:revision>13</cp:revision>
  <dcterms:modified xsi:type="dcterms:W3CDTF">2024-09-15T17:28:53Z</dcterms:modified>
</cp:coreProperties>
</file>