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i1gw1PFP7zoy54bsDrGRLpyvv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600"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9750" cy="512763"/>
          </a:xfrm>
          <a:prstGeom prst="rect">
            <a:avLst/>
          </a:prstGeom>
          <a:noFill/>
          <a:ln>
            <a:noFill/>
          </a:ln>
        </p:spPr>
        <p:txBody>
          <a:bodyPr spcFirstLastPara="1" wrap="square" lIns="86850" tIns="43425" rIns="86850" bIns="43425" anchor="t"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2725" y="0"/>
            <a:ext cx="3079750" cy="512763"/>
          </a:xfrm>
          <a:prstGeom prst="rect">
            <a:avLst/>
          </a:prstGeom>
          <a:noFill/>
          <a:ln>
            <a:noFill/>
          </a:ln>
        </p:spPr>
        <p:txBody>
          <a:bodyPr spcFirstLastPara="1" wrap="square" lIns="86850" tIns="43425" rIns="86850" bIns="43425" anchor="t" anchorCtr="0">
            <a:noAutofit/>
          </a:bodyPr>
          <a:lstStyle>
            <a:lvl1pPr marR="0" lvl="0" algn="r"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860925"/>
            <a:ext cx="5684837" cy="4606925"/>
          </a:xfrm>
          <a:prstGeom prst="rect">
            <a:avLst/>
          </a:prstGeom>
          <a:noFill/>
          <a:ln>
            <a:noFill/>
          </a:ln>
        </p:spPr>
        <p:txBody>
          <a:bodyPr spcFirstLastPara="1" wrap="square" lIns="86850" tIns="43425" rIns="86850" bIns="434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0263"/>
            <a:ext cx="3079750" cy="512762"/>
          </a:xfrm>
          <a:prstGeom prst="rect">
            <a:avLst/>
          </a:prstGeom>
          <a:noFill/>
          <a:ln>
            <a:noFill/>
          </a:ln>
        </p:spPr>
        <p:txBody>
          <a:bodyPr spcFirstLastPara="1" wrap="square" lIns="86850" tIns="43425" rIns="86850" bIns="43425" anchor="b"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2725" y="9720263"/>
            <a:ext cx="3079750" cy="512762"/>
          </a:xfrm>
          <a:prstGeom prst="rect">
            <a:avLst/>
          </a:prstGeom>
          <a:noFill/>
          <a:ln>
            <a:noFill/>
          </a:ln>
        </p:spPr>
        <p:txBody>
          <a:bodyPr spcFirstLastPara="1" wrap="square" lIns="86850" tIns="43425" rIns="86850" bIns="43425" anchor="b" anchorCtr="0">
            <a:noAutofit/>
          </a:bodyPr>
          <a:lstStyle/>
          <a:p>
            <a:pPr marL="0" marR="0" lvl="0" indent="0" algn="r" rtl="0">
              <a:spcBef>
                <a:spcPts val="0"/>
              </a:spcBef>
              <a:spcAft>
                <a:spcPts val="0"/>
              </a:spcAft>
              <a:buNone/>
            </a:pPr>
            <a:fld id="{00000000-1234-1234-1234-123412341234}" type="slidenum">
              <a:rPr lang="es-ES" sz="1100" b="0" i="0" u="none" strike="noStrike" cap="none">
                <a:solidFill>
                  <a:schemeClr val="dk1"/>
                </a:solidFill>
                <a:latin typeface="Calibri"/>
                <a:ea typeface="Calibri"/>
                <a:cs typeface="Calibri"/>
                <a:sym typeface="Calibri"/>
              </a:rPr>
              <a:t>‹Nº›</a:t>
            </a:fld>
            <a:endParaRPr sz="11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04" name="Google Shape;104;p1: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10" name="Google Shape;110;p2: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16" name="Google Shape;116;p3: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26" name="Google Shape;126;p4: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32" name="Google Shape;132;p5: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38" name="Google Shape;138;p6: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44" name="Google Shape;144;p7: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50" name="Google Shape;150;p8: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56" name="Google Shape;156;p9: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9"/>
        <p:cNvGrpSpPr/>
        <p:nvPr/>
      </p:nvGrpSpPr>
      <p:grpSpPr>
        <a:xfrm>
          <a:off x="0" y="0"/>
          <a:ext cx="0" cy="0"/>
          <a:chOff x="0" y="0"/>
          <a:chExt cx="0" cy="0"/>
        </a:xfrm>
      </p:grpSpPr>
      <p:sp>
        <p:nvSpPr>
          <p:cNvPr id="20" name="Google Shape;20;p11"/>
          <p:cNvSpPr/>
          <p:nvPr/>
        </p:nvSpPr>
        <p:spPr>
          <a:xfrm>
            <a:off x="0" y="4664075"/>
            <a:ext cx="9150350"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1" name="Google Shape;21;p11"/>
          <p:cNvGrpSpPr/>
          <p:nvPr/>
        </p:nvGrpSpPr>
        <p:grpSpPr>
          <a:xfrm>
            <a:off x="-3175" y="4953000"/>
            <a:ext cx="9147175" cy="1911350"/>
            <a:chOff x="-3765" y="4832896"/>
            <a:chExt cx="9147765" cy="2032192"/>
          </a:xfrm>
        </p:grpSpPr>
        <p:sp>
          <p:nvSpPr>
            <p:cNvPr id="22" name="Google Shape;22;p11"/>
            <p:cNvSpPr/>
            <p:nvPr/>
          </p:nvSpPr>
          <p:spPr>
            <a:xfrm>
              <a:off x="1687032" y="4832896"/>
              <a:ext cx="7456968" cy="51817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 name="Google Shape;23;p11"/>
            <p:cNvSpPr/>
            <p:nvPr/>
          </p:nvSpPr>
          <p:spPr>
            <a:xfrm>
              <a:off x="35926" y="5135025"/>
              <a:ext cx="9108074" cy="838869"/>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11"/>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5" name="Google Shape;25;p11"/>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6" name="Google Shape;26;p11"/>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48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Autofit/>
          </a:bodyPr>
          <a:lstStyle>
            <a:lvl1pPr marR="64008" lvl="0"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sp>
        <p:nvSpPr>
          <p:cNvPr id="28" name="Google Shape;28;p11"/>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20"/>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1"/>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21"/>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12"/>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3" name="Google Shape;3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7"/>
        <p:cNvGrpSpPr/>
        <p:nvPr/>
      </p:nvGrpSpPr>
      <p:grpSpPr>
        <a:xfrm>
          <a:off x="0" y="0"/>
          <a:ext cx="0" cy="0"/>
          <a:chOff x="0" y="0"/>
          <a:chExt cx="0" cy="0"/>
        </a:xfrm>
      </p:grpSpPr>
      <p:sp>
        <p:nvSpPr>
          <p:cNvPr id="38" name="Google Shape;38;p13"/>
          <p:cNvSpPr/>
          <p:nvPr/>
        </p:nvSpPr>
        <p:spPr>
          <a:xfrm>
            <a:off x="3636963" y="3005138"/>
            <a:ext cx="182562"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13"/>
          <p:cNvSpPr/>
          <p:nvPr/>
        </p:nvSpPr>
        <p:spPr>
          <a:xfrm>
            <a:off x="3449638" y="3005138"/>
            <a:ext cx="18415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13"/>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5"/>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2" name="Google Shape;42;p13"/>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5"/>
        <p:cNvGrpSpPr/>
        <p:nvPr/>
      </p:nvGrpSpPr>
      <p:grpSpPr>
        <a:xfrm>
          <a:off x="0" y="0"/>
          <a:ext cx="0" cy="0"/>
          <a:chOff x="0" y="0"/>
          <a:chExt cx="0" cy="0"/>
        </a:xfrm>
      </p:grpSpPr>
      <p:sp>
        <p:nvSpPr>
          <p:cNvPr id="46" name="Google Shape;46;p14"/>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5"/>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14"/>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5"/>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ació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5"/>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15"/>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5"/>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15"/>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Autofit/>
          </a:bodyPr>
          <a:lstStyle>
            <a:lvl1pPr marL="457200" lvl="0" indent="-332232" algn="l">
              <a:spcBef>
                <a:spcPts val="400"/>
              </a:spcBef>
              <a:spcAft>
                <a:spcPts val="0"/>
              </a:spcAft>
              <a:buSzPts val="1632"/>
              <a:buChar char="🞂"/>
              <a:defRPr sz="2400"/>
            </a:lvl1pPr>
            <a:lvl2pPr marL="914400" lvl="1" indent="-355600" algn="l">
              <a:spcBef>
                <a:spcPts val="325"/>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15"/>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Autofit/>
          </a:bodyPr>
          <a:lstStyle>
            <a:lvl1pPr marL="457200" lvl="0" indent="-332232" algn="l">
              <a:spcBef>
                <a:spcPts val="0"/>
              </a:spcBef>
              <a:spcAft>
                <a:spcPts val="0"/>
              </a:spcAft>
              <a:buSzPts val="1632"/>
              <a:buChar char="🞂"/>
              <a:defRPr sz="2400"/>
            </a:lvl1pPr>
            <a:lvl2pPr marL="914400" lvl="1" indent="-355600" algn="l">
              <a:spcBef>
                <a:spcPts val="325"/>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15"/>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6"/>
        <p:cNvGrpSpPr/>
        <p:nvPr/>
      </p:nvGrpSpPr>
      <p:grpSpPr>
        <a:xfrm>
          <a:off x="0" y="0"/>
          <a:ext cx="0" cy="0"/>
          <a:chOff x="0" y="0"/>
          <a:chExt cx="0" cy="0"/>
        </a:xfrm>
      </p:grpSpPr>
      <p:sp>
        <p:nvSpPr>
          <p:cNvPr id="67" name="Google Shape;67;p17"/>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5"/>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18"/>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5"/>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18"/>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p19"/>
          <p:cNvSpPr/>
          <p:nvPr/>
        </p:nvSpPr>
        <p:spPr>
          <a:xfrm>
            <a:off x="500063" y="5945188"/>
            <a:ext cx="4940300" cy="920750"/>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9"/>
          <p:cNvSpPr/>
          <p:nvPr/>
        </p:nvSpPr>
        <p:spPr>
          <a:xfrm>
            <a:off x="485775" y="5938838"/>
            <a:ext cx="3690938"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0" name="Google Shape;80;p19"/>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81" name="Google Shape;81;p19"/>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2" name="Google Shape;82;p19"/>
          <p:cNvSpPr/>
          <p:nvPr/>
        </p:nvSpPr>
        <p:spPr>
          <a:xfrm>
            <a:off x="8664575" y="4987925"/>
            <a:ext cx="182563"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9"/>
          <p:cNvSpPr/>
          <p:nvPr/>
        </p:nvSpPr>
        <p:spPr>
          <a:xfrm>
            <a:off x="8477250" y="4987925"/>
            <a:ext cx="182563"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4" name="Google Shape;84;p19"/>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Autofit/>
          </a:bodyPr>
          <a:lstStyle>
            <a:lvl1pPr marL="457200" marR="18288" lvl="0" indent="-228600" algn="r">
              <a:spcBef>
                <a:spcPts val="400"/>
              </a:spcBef>
              <a:spcAft>
                <a:spcPts val="0"/>
              </a:spcAft>
              <a:buSzPts val="952"/>
              <a:buNone/>
              <a:defRPr sz="1400"/>
            </a:lvl1pPr>
            <a:lvl2pPr marL="914400" lvl="1" indent="-304800" algn="l">
              <a:spcBef>
                <a:spcPts val="325"/>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5" name="Google Shape;85;p19"/>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86" name="Google Shape;86;p19"/>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p:nvPr/>
        </p:nvSpPr>
        <p:spPr>
          <a:xfrm>
            <a:off x="500063" y="5945188"/>
            <a:ext cx="4940300" cy="920750"/>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10"/>
          <p:cNvSpPr/>
          <p:nvPr/>
        </p:nvSpPr>
        <p:spPr>
          <a:xfrm>
            <a:off x="485775" y="5938838"/>
            <a:ext cx="3690938"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10"/>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3" name="Google Shape;13;p10"/>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9pPr>
          </a:lstStyle>
          <a:p>
            <a:endParaRPr/>
          </a:p>
        </p:txBody>
      </p:sp>
      <p:sp>
        <p:nvSpPr>
          <p:cNvPr id="15" name="Google Shape;15;p10"/>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5"/>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10"/>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10"/>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10"/>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395536" y="1196752"/>
            <a:ext cx="8062664" cy="302433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s-ES" sz="6600" dirty="0"/>
              <a:t>Proyecto DAM</a:t>
            </a:r>
            <a:br>
              <a:rPr lang="es-ES" sz="6600"/>
            </a:br>
            <a:r>
              <a:rPr lang="es-ES" sz="6600"/>
              <a:t>2024/2025</a:t>
            </a:r>
            <a:br>
              <a:rPr lang="es-ES" sz="6600" dirty="0"/>
            </a:br>
            <a:r>
              <a:rPr lang="es-ES" sz="2500" dirty="0"/>
              <a:t> </a:t>
            </a:r>
            <a:br>
              <a:rPr lang="es-ES" sz="6600" dirty="0"/>
            </a:br>
            <a:r>
              <a:rPr lang="es-ES" sz="2500" dirty="0"/>
              <a:t>Planificación del proyecto</a:t>
            </a:r>
            <a:endParaRPr sz="6600" dirty="0"/>
          </a:p>
        </p:txBody>
      </p:sp>
      <p:sp>
        <p:nvSpPr>
          <p:cNvPr id="107" name="Google Shape;107;p1"/>
          <p:cNvSpPr/>
          <p:nvPr/>
        </p:nvSpPr>
        <p:spPr>
          <a:xfrm>
            <a:off x="3635375" y="5805488"/>
            <a:ext cx="5292725" cy="92233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b="1" i="0" u="none" strike="noStrike" cap="none">
                <a:solidFill>
                  <a:schemeClr val="dk1"/>
                </a:solidFill>
                <a:latin typeface="Arial"/>
                <a:ea typeface="Arial"/>
                <a:cs typeface="Arial"/>
                <a:sym typeface="Arial"/>
              </a:rPr>
              <a:t>2º DAM </a:t>
            </a:r>
            <a:endParaRPr/>
          </a:p>
          <a:p>
            <a:pPr marL="0" marR="0" lvl="0" indent="0" algn="r" rtl="0">
              <a:spcBef>
                <a:spcPts val="0"/>
              </a:spcBef>
              <a:spcAft>
                <a:spcPts val="0"/>
              </a:spcAft>
              <a:buNone/>
            </a:pPr>
            <a:r>
              <a:rPr lang="es-ES" sz="1800" b="1" i="0" u="none" strike="noStrike" cap="none">
                <a:solidFill>
                  <a:schemeClr val="dk1"/>
                </a:solidFill>
                <a:latin typeface="Arial"/>
                <a:ea typeface="Arial"/>
                <a:cs typeface="Arial"/>
                <a:sym typeface="Arial"/>
              </a:rPr>
              <a:t>Plataforma anitzeko aplikazioak garatzea</a:t>
            </a:r>
            <a:endParaRPr/>
          </a:p>
          <a:p>
            <a:pPr marL="0" marR="0" lvl="0" indent="0" algn="r" rtl="0">
              <a:spcBef>
                <a:spcPts val="0"/>
              </a:spcBef>
              <a:spcAft>
                <a:spcPts val="0"/>
              </a:spcAft>
              <a:buNone/>
            </a:pPr>
            <a:r>
              <a:rPr lang="es-ES" sz="1800" b="1" i="0" u="none" strike="noStrike" cap="none">
                <a:solidFill>
                  <a:schemeClr val="dk1"/>
                </a:solidFill>
                <a:latin typeface="Arial"/>
                <a:ea typeface="Arial"/>
                <a:cs typeface="Arial"/>
                <a:sym typeface="Arial"/>
              </a:rPr>
              <a:t>Desarrollo de aplicaciones Multiplataforma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body" idx="1"/>
          </p:nvPr>
        </p:nvSpPr>
        <p:spPr>
          <a:xfrm>
            <a:off x="468313" y="1484313"/>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224"/>
              <a:buChar char="🞂"/>
            </a:pPr>
            <a:r>
              <a:rPr lang="es-ES" sz="1800"/>
              <a:t>En esta fase, se establece la </a:t>
            </a:r>
            <a:r>
              <a:rPr lang="es-ES" sz="1800" b="1"/>
              <a:t>secuenciación y la temporalización</a:t>
            </a:r>
            <a:r>
              <a:rPr lang="es-ES" sz="1800"/>
              <a:t> de las </a:t>
            </a:r>
            <a:r>
              <a:rPr lang="es-ES" sz="1800" b="1"/>
              <a:t>actividades concretas</a:t>
            </a:r>
            <a:r>
              <a:rPr lang="es-ES" sz="1800"/>
              <a:t> que se llevarán a cabo para cumplir los </a:t>
            </a:r>
            <a:r>
              <a:rPr lang="es-ES" sz="1800" b="1"/>
              <a:t>objetivos específicos</a:t>
            </a:r>
            <a:r>
              <a:rPr lang="es-ES" sz="1800"/>
              <a:t>,  formulados en la fase de diseño del proyecto.</a:t>
            </a:r>
            <a:endParaRPr/>
          </a:p>
          <a:p>
            <a:pPr marL="365125" lvl="0" indent="-255587" algn="just" rtl="0">
              <a:spcBef>
                <a:spcPts val="400"/>
              </a:spcBef>
              <a:spcAft>
                <a:spcPts val="0"/>
              </a:spcAft>
              <a:buSzPts val="1224"/>
              <a:buChar char="🞂"/>
            </a:pPr>
            <a:r>
              <a:rPr lang="es-ES" sz="1800"/>
              <a:t>También se debe indicar </a:t>
            </a:r>
            <a:r>
              <a:rPr lang="es-ES" sz="1800" b="1"/>
              <a:t>quien o quienes serán los responsables</a:t>
            </a:r>
            <a:r>
              <a:rPr lang="es-ES" sz="1800"/>
              <a:t> de llevar a cabo dichas actividades (reparto de tareas).</a:t>
            </a:r>
            <a:endParaRPr/>
          </a:p>
          <a:p>
            <a:pPr marL="365125" lvl="0" indent="-255587" algn="just" rtl="0">
              <a:spcBef>
                <a:spcPts val="400"/>
              </a:spcBef>
              <a:spcAft>
                <a:spcPts val="0"/>
              </a:spcAft>
              <a:buSzPts val="1224"/>
              <a:buChar char="🞂"/>
            </a:pPr>
            <a:r>
              <a:rPr lang="es-ES" sz="1800"/>
              <a:t>Para esta labor se pueden utilizar los famosos diagramas de Gantt o cronogramas 🡪 Permite visualizar de manera rápida cuando se debe comenzar y terminar una actividad, qué actividades deben estar en marcha y cuáles han terminado.</a:t>
            </a:r>
            <a:endParaRPr/>
          </a:p>
          <a:p>
            <a:pPr marL="365125" lvl="0" indent="-255587" algn="just" rtl="0">
              <a:spcBef>
                <a:spcPts val="400"/>
              </a:spcBef>
              <a:spcAft>
                <a:spcPts val="0"/>
              </a:spcAft>
              <a:buSzPts val="1360"/>
              <a:buChar char="🞂"/>
            </a:pPr>
            <a:r>
              <a:rPr lang="es-ES" sz="2000" b="1" u="sng"/>
              <a:t>Ejemplos</a:t>
            </a:r>
            <a:r>
              <a:rPr lang="es-ES" sz="1800"/>
              <a:t>:</a:t>
            </a:r>
            <a:endParaRPr/>
          </a:p>
          <a:p>
            <a:pPr marL="457200" lvl="1" indent="0" algn="just" rtl="0">
              <a:spcBef>
                <a:spcPts val="325"/>
              </a:spcBef>
              <a:spcAft>
                <a:spcPts val="0"/>
              </a:spcAft>
              <a:buSzPts val="1600"/>
              <a:buNone/>
            </a:pPr>
            <a:r>
              <a:rPr lang="es-ES" sz="1600"/>
              <a:t>7.1.2.3.- Cronograma</a:t>
            </a:r>
            <a:endParaRPr/>
          </a:p>
          <a:p>
            <a:pPr marL="742950" lvl="1" indent="-285750" algn="just" rtl="0">
              <a:spcBef>
                <a:spcPts val="325"/>
              </a:spcBef>
              <a:spcAft>
                <a:spcPts val="0"/>
              </a:spcAft>
              <a:buSzPts val="1800"/>
              <a:buChar char="◦"/>
            </a:pPr>
            <a:r>
              <a:rPr lang="es-ES" sz="1800">
                <a:solidFill>
                  <a:srgbClr val="00B0F0"/>
                </a:solidFill>
              </a:rPr>
              <a:t>https://blog.ganttpro.com/es/diagrama-de-gantt-ejemplo/</a:t>
            </a:r>
            <a:endParaRPr sz="1800">
              <a:solidFill>
                <a:srgbClr val="00B0F0"/>
              </a:solidFill>
            </a:endParaRPr>
          </a:p>
        </p:txBody>
      </p:sp>
      <p:sp>
        <p:nvSpPr>
          <p:cNvPr id="113" name="Google Shape;113;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Planificación del proyecto</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rmAutofit fontScale="85000" lnSpcReduction="20000"/>
          </a:bodyPr>
          <a:lstStyle/>
          <a:p>
            <a:pPr marL="365125" lvl="0" indent="-255587" algn="l" rtl="0">
              <a:spcBef>
                <a:spcPts val="0"/>
              </a:spcBef>
              <a:spcAft>
                <a:spcPts val="0"/>
              </a:spcAft>
              <a:buSzPct val="68000"/>
              <a:buNone/>
            </a:pPr>
            <a:r>
              <a:rPr lang="es-ES" sz="2400" i="1">
                <a:solidFill>
                  <a:srgbClr val="00B0F0"/>
                </a:solidFill>
              </a:rPr>
              <a:t>* Documento 00-Guia_elaboracion_proyectos_IVAC_KEI_para dudas.pdf</a:t>
            </a:r>
            <a:endParaRPr sz="2400" i="1">
              <a:solidFill>
                <a:srgbClr val="FF0000"/>
              </a:solidFill>
            </a:endParaRPr>
          </a:p>
          <a:p>
            <a:pPr marL="365125" lvl="0" indent="-255587" algn="l" rtl="0">
              <a:spcBef>
                <a:spcPts val="400"/>
              </a:spcBef>
              <a:spcAft>
                <a:spcPts val="0"/>
              </a:spcAft>
              <a:buSzPct val="68000"/>
              <a:buChar char="🞂"/>
            </a:pPr>
            <a:r>
              <a:rPr lang="es-ES" sz="2800"/>
              <a:t>Puntos que constituyen la memoria del proyecto:</a:t>
            </a:r>
            <a:endParaRPr/>
          </a:p>
          <a:p>
            <a:pPr marL="620713" lvl="1" indent="-228600" algn="l" rtl="0">
              <a:spcBef>
                <a:spcPts val="325"/>
              </a:spcBef>
              <a:spcAft>
                <a:spcPts val="0"/>
              </a:spcAft>
              <a:buSzPct val="100000"/>
              <a:buChar char="◦"/>
            </a:pPr>
            <a:r>
              <a:rPr lang="es-ES" sz="2400"/>
              <a:t>Descripción del proyecto</a:t>
            </a:r>
            <a:endParaRPr/>
          </a:p>
          <a:p>
            <a:pPr marL="620713" lvl="1" indent="-228600" algn="l" rtl="0">
              <a:spcBef>
                <a:spcPts val="325"/>
              </a:spcBef>
              <a:spcAft>
                <a:spcPts val="0"/>
              </a:spcAft>
              <a:buSzPct val="100000"/>
              <a:buChar char="◦"/>
            </a:pPr>
            <a:r>
              <a:rPr lang="es-ES" sz="2400"/>
              <a:t>Fuentes de información</a:t>
            </a:r>
            <a:endParaRPr/>
          </a:p>
          <a:p>
            <a:pPr marL="620713" lvl="1" indent="-228600" algn="l" rtl="0">
              <a:spcBef>
                <a:spcPts val="325"/>
              </a:spcBef>
              <a:spcAft>
                <a:spcPts val="0"/>
              </a:spcAft>
              <a:buSzPct val="100000"/>
              <a:buChar char="◦"/>
            </a:pPr>
            <a:r>
              <a:rPr lang="es-ES" sz="2400"/>
              <a:t>Justificación del proyecto</a:t>
            </a:r>
            <a:endParaRPr/>
          </a:p>
          <a:p>
            <a:pPr marL="620713" lvl="1" indent="-228600" algn="l" rtl="0">
              <a:spcBef>
                <a:spcPts val="325"/>
              </a:spcBef>
              <a:spcAft>
                <a:spcPts val="0"/>
              </a:spcAft>
              <a:buSzPct val="100000"/>
              <a:buChar char="◦"/>
            </a:pPr>
            <a:r>
              <a:rPr lang="es-ES" sz="2400"/>
              <a:t>Beneficiarios</a:t>
            </a:r>
            <a:endParaRPr/>
          </a:p>
          <a:p>
            <a:pPr marL="620713" lvl="1" indent="-228600" algn="l" rtl="0">
              <a:spcBef>
                <a:spcPts val="325"/>
              </a:spcBef>
              <a:spcAft>
                <a:spcPts val="0"/>
              </a:spcAft>
              <a:buSzPct val="100000"/>
              <a:buChar char="◦"/>
            </a:pPr>
            <a:r>
              <a:rPr lang="es-ES" sz="2400"/>
              <a:t>Localización</a:t>
            </a:r>
            <a:endParaRPr/>
          </a:p>
          <a:p>
            <a:pPr marL="620713" lvl="1" indent="-228600" algn="l" rtl="0">
              <a:spcBef>
                <a:spcPts val="325"/>
              </a:spcBef>
              <a:spcAft>
                <a:spcPts val="0"/>
              </a:spcAft>
              <a:buSzPct val="100000"/>
              <a:buChar char="◦"/>
            </a:pPr>
            <a:r>
              <a:rPr lang="es-ES" sz="2400"/>
              <a:t>Objetivos generales y específicos</a:t>
            </a:r>
            <a:endParaRPr/>
          </a:p>
          <a:p>
            <a:pPr marL="620713" lvl="1" indent="-228600" algn="l" rtl="0">
              <a:spcBef>
                <a:spcPts val="325"/>
              </a:spcBef>
              <a:spcAft>
                <a:spcPts val="0"/>
              </a:spcAft>
              <a:buSzPct val="100000"/>
              <a:buChar char="◦"/>
            </a:pPr>
            <a:r>
              <a:rPr lang="es-ES" sz="2400">
                <a:solidFill>
                  <a:srgbClr val="7C9FCF"/>
                </a:solidFill>
              </a:rPr>
              <a:t>Riesgos</a:t>
            </a:r>
            <a:endParaRPr/>
          </a:p>
          <a:p>
            <a:pPr marL="620713" lvl="1" indent="-228600" algn="l" rtl="0">
              <a:spcBef>
                <a:spcPts val="325"/>
              </a:spcBef>
              <a:spcAft>
                <a:spcPts val="0"/>
              </a:spcAft>
              <a:buSzPct val="100000"/>
              <a:buChar char="◦"/>
            </a:pPr>
            <a:r>
              <a:rPr lang="es-ES" sz="2400">
                <a:solidFill>
                  <a:srgbClr val="7C9FCF"/>
                </a:solidFill>
              </a:rPr>
              <a:t>Tareas y Cronograma</a:t>
            </a:r>
            <a:endParaRPr/>
          </a:p>
          <a:p>
            <a:pPr marL="620713" lvl="1" indent="-228600" algn="l" rtl="0">
              <a:spcBef>
                <a:spcPts val="325"/>
              </a:spcBef>
              <a:spcAft>
                <a:spcPts val="0"/>
              </a:spcAft>
              <a:buSzPct val="100000"/>
              <a:buChar char="◦"/>
            </a:pPr>
            <a:r>
              <a:rPr lang="es-ES" sz="2400">
                <a:solidFill>
                  <a:srgbClr val="7C9FCF"/>
                </a:solidFill>
              </a:rPr>
              <a:t>Recursos humanos</a:t>
            </a:r>
            <a:endParaRPr/>
          </a:p>
          <a:p>
            <a:pPr marL="620713" lvl="1" indent="-228600" algn="l" rtl="0">
              <a:spcBef>
                <a:spcPts val="325"/>
              </a:spcBef>
              <a:spcAft>
                <a:spcPts val="0"/>
              </a:spcAft>
              <a:buSzPct val="100000"/>
              <a:buChar char="◦"/>
            </a:pPr>
            <a:r>
              <a:rPr lang="es-ES" sz="2400">
                <a:solidFill>
                  <a:srgbClr val="7C9FCF"/>
                </a:solidFill>
              </a:rPr>
              <a:t>Recursos materiales</a:t>
            </a:r>
            <a:endParaRPr/>
          </a:p>
          <a:p>
            <a:pPr marL="620713" lvl="1" indent="-228600" algn="l" rtl="0">
              <a:spcBef>
                <a:spcPts val="325"/>
              </a:spcBef>
              <a:spcAft>
                <a:spcPts val="0"/>
              </a:spcAft>
              <a:buSzPct val="100000"/>
              <a:buChar char="◦"/>
            </a:pPr>
            <a:r>
              <a:rPr lang="es-ES" sz="2400">
                <a:solidFill>
                  <a:srgbClr val="7C9FCF"/>
                </a:solidFill>
              </a:rPr>
              <a:t>Presupuesto</a:t>
            </a:r>
            <a:endParaRPr/>
          </a:p>
          <a:p>
            <a:pPr marL="620713" lvl="1" indent="-228600" algn="l" rtl="0">
              <a:spcBef>
                <a:spcPts val="325"/>
              </a:spcBef>
              <a:spcAft>
                <a:spcPts val="0"/>
              </a:spcAft>
              <a:buSzPct val="100000"/>
              <a:buChar char="◦"/>
            </a:pPr>
            <a:r>
              <a:rPr lang="es-ES" sz="2400">
                <a:solidFill>
                  <a:srgbClr val="7C9FCF"/>
                </a:solidFill>
              </a:rPr>
              <a:t>Seguimiento</a:t>
            </a:r>
            <a:endParaRPr/>
          </a:p>
        </p:txBody>
      </p:sp>
      <p:sp>
        <p:nvSpPr>
          <p:cNvPr id="119" name="Google Shape;119;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
        <p:nvSpPr>
          <p:cNvPr id="120" name="Google Shape;120;p3"/>
          <p:cNvSpPr/>
          <p:nvPr/>
        </p:nvSpPr>
        <p:spPr>
          <a:xfrm>
            <a:off x="5364163" y="4365625"/>
            <a:ext cx="287337" cy="1584325"/>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3"/>
          <p:cNvSpPr/>
          <p:nvPr/>
        </p:nvSpPr>
        <p:spPr>
          <a:xfrm>
            <a:off x="5364163" y="2636838"/>
            <a:ext cx="215900" cy="1584325"/>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p3"/>
          <p:cNvSpPr txBox="1"/>
          <p:nvPr/>
        </p:nvSpPr>
        <p:spPr>
          <a:xfrm>
            <a:off x="5724525" y="3213100"/>
            <a:ext cx="1800225"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0" i="0" u="none" strike="noStrike" cap="none">
                <a:solidFill>
                  <a:schemeClr val="dk1"/>
                </a:solidFill>
                <a:latin typeface="Arial"/>
                <a:ea typeface="Arial"/>
                <a:cs typeface="Arial"/>
                <a:sym typeface="Arial"/>
              </a:rPr>
              <a:t>DISEÑO</a:t>
            </a:r>
            <a:endParaRPr/>
          </a:p>
        </p:txBody>
      </p:sp>
      <p:sp>
        <p:nvSpPr>
          <p:cNvPr id="123" name="Google Shape;123;p3"/>
          <p:cNvSpPr txBox="1"/>
          <p:nvPr/>
        </p:nvSpPr>
        <p:spPr>
          <a:xfrm>
            <a:off x="5651500" y="4868863"/>
            <a:ext cx="349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a:solidFill>
                  <a:srgbClr val="00B0F0"/>
                </a:solidFill>
                <a:latin typeface="Arial"/>
                <a:ea typeface="Arial"/>
                <a:cs typeface="Arial"/>
                <a:sym typeface="Arial"/>
              </a:rPr>
              <a:t>PLANIFICACIÓN</a:t>
            </a:r>
            <a:endParaRPr sz="2000" b="1">
              <a:solidFill>
                <a:srgbClr val="00B0F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360"/>
              <a:buChar char="🞂"/>
            </a:pPr>
            <a:r>
              <a:rPr lang="es-ES" sz="2000" b="1"/>
              <a:t>Doc06. Análisis de riesgos</a:t>
            </a:r>
            <a:r>
              <a:rPr lang="es-ES" sz="1800"/>
              <a:t>: </a:t>
            </a:r>
            <a:r>
              <a:rPr lang="es-ES" sz="1600"/>
              <a:t>Pag33/65</a:t>
            </a:r>
            <a:endParaRPr/>
          </a:p>
          <a:p>
            <a:pPr marL="620713" lvl="1" indent="-228600" algn="just" rtl="0">
              <a:spcBef>
                <a:spcPts val="325"/>
              </a:spcBef>
              <a:spcAft>
                <a:spcPts val="0"/>
              </a:spcAft>
              <a:buSzPts val="1600"/>
              <a:buChar char="◦"/>
            </a:pPr>
            <a:r>
              <a:rPr lang="es-ES" sz="1600"/>
              <a:t>Riesgo es la posibilidad de pérdida, daño, deterioro, desventaja o destrucción al realizar las actividades programadas. </a:t>
            </a:r>
            <a:endParaRPr/>
          </a:p>
          <a:p>
            <a:pPr marL="620713" lvl="1" indent="-228600" algn="just" rtl="0">
              <a:spcBef>
                <a:spcPts val="325"/>
              </a:spcBef>
              <a:spcAft>
                <a:spcPts val="0"/>
              </a:spcAft>
              <a:buSzPts val="1600"/>
              <a:buChar char="◦"/>
            </a:pPr>
            <a:r>
              <a:rPr lang="es-ES" sz="1600"/>
              <a:t>Hay que analizarlos para poder establecer estrategias de anticipación y estar preparados para tomar medidas que minimicen el impacto de  estos. Ejemplos: el daño a la imagen de la empresa, impacto medioambiental, pérdida de clientes etc.</a:t>
            </a:r>
            <a:endParaRPr/>
          </a:p>
          <a:p>
            <a:pPr marL="620713" lvl="1" indent="-228600" algn="just" rtl="0">
              <a:spcBef>
                <a:spcPts val="325"/>
              </a:spcBef>
              <a:spcAft>
                <a:spcPts val="0"/>
              </a:spcAft>
              <a:buSzPts val="1600"/>
              <a:buChar char="◦"/>
            </a:pPr>
            <a:r>
              <a:rPr lang="es-ES" sz="1600"/>
              <a:t>En función de su naturaleza pueden ser:</a:t>
            </a:r>
            <a:endParaRPr/>
          </a:p>
          <a:p>
            <a:pPr marL="858838" lvl="2" indent="-228600" algn="just" rtl="0">
              <a:spcBef>
                <a:spcPts val="350"/>
              </a:spcBef>
              <a:spcAft>
                <a:spcPts val="0"/>
              </a:spcAft>
              <a:buSzPts val="1600"/>
              <a:buChar char="●"/>
            </a:pPr>
            <a:r>
              <a:rPr lang="es-ES" sz="1600" b="1"/>
              <a:t>Riesgos del proyecto </a:t>
            </a:r>
            <a:r>
              <a:rPr lang="es-ES" sz="1600"/>
              <a:t>🡪 relacionados con la planificación del proyecto: recursos y costes del proyecto.</a:t>
            </a:r>
            <a:endParaRPr/>
          </a:p>
          <a:p>
            <a:pPr marL="858838" lvl="2" indent="-228600" algn="just" rtl="0">
              <a:spcBef>
                <a:spcPts val="350"/>
              </a:spcBef>
              <a:spcAft>
                <a:spcPts val="0"/>
              </a:spcAft>
              <a:buSzPts val="1600"/>
              <a:buChar char="●"/>
            </a:pPr>
            <a:r>
              <a:rPr lang="es-ES" sz="1600" b="1"/>
              <a:t>Riesgos técnicos </a:t>
            </a:r>
            <a:r>
              <a:rPr lang="es-ES" sz="1600"/>
              <a:t>🡪 más relacionados con la calidad, especificación insuficiente de los pliegos de condiciones etc.</a:t>
            </a:r>
            <a:endParaRPr/>
          </a:p>
          <a:p>
            <a:pPr marL="858838" lvl="2" indent="-228600" algn="just" rtl="0">
              <a:spcBef>
                <a:spcPts val="350"/>
              </a:spcBef>
              <a:spcAft>
                <a:spcPts val="0"/>
              </a:spcAft>
              <a:buSzPts val="1600"/>
              <a:buChar char="●"/>
            </a:pPr>
            <a:r>
              <a:rPr lang="es-ES" sz="1600" b="1"/>
              <a:t>Riesgos del negocio </a:t>
            </a:r>
            <a:r>
              <a:rPr lang="es-ES" sz="1600"/>
              <a:t>🡪 amenazan al proyecto, producto o servicio, los más significativos son:</a:t>
            </a:r>
            <a:endParaRPr/>
          </a:p>
          <a:p>
            <a:pPr marL="1143000" lvl="3" indent="-228600" algn="just" rtl="0">
              <a:spcBef>
                <a:spcPts val="350"/>
              </a:spcBef>
              <a:spcAft>
                <a:spcPts val="0"/>
              </a:spcAft>
              <a:buSzPts val="1100"/>
              <a:buChar char="●"/>
            </a:pPr>
            <a:r>
              <a:rPr lang="es-ES" sz="1100"/>
              <a:t>Que el producto o servicio no tenga mercado o clientes potenciales.</a:t>
            </a:r>
            <a:endParaRPr/>
          </a:p>
          <a:p>
            <a:pPr marL="1143000" lvl="3" indent="-228600" algn="just" rtl="0">
              <a:spcBef>
                <a:spcPts val="350"/>
              </a:spcBef>
              <a:spcAft>
                <a:spcPts val="0"/>
              </a:spcAft>
              <a:buSzPts val="1100"/>
              <a:buChar char="●"/>
            </a:pPr>
            <a:r>
              <a:rPr lang="es-ES" sz="1100"/>
              <a:t>La pérdida de interés del cliente por el proyecto o abandono del mismo.</a:t>
            </a:r>
            <a:endParaRPr/>
          </a:p>
          <a:p>
            <a:pPr marL="1143000" lvl="3" indent="-228600" algn="just" rtl="0">
              <a:spcBef>
                <a:spcPts val="350"/>
              </a:spcBef>
              <a:spcAft>
                <a:spcPts val="0"/>
              </a:spcAft>
              <a:buSzPts val="1100"/>
              <a:buChar char="●"/>
            </a:pPr>
            <a:r>
              <a:rPr lang="es-ES" sz="1100"/>
              <a:t>Que el personal no esté lo suficientemente cualificado para abordar el proyecto.</a:t>
            </a:r>
            <a:endParaRPr/>
          </a:p>
        </p:txBody>
      </p:sp>
      <p:sp>
        <p:nvSpPr>
          <p:cNvPr id="129" name="Google Shape;129;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360"/>
              <a:buChar char="🞂"/>
            </a:pPr>
            <a:r>
              <a:rPr lang="es-ES" sz="2000" b="1"/>
              <a:t>Gestión de riesgos</a:t>
            </a:r>
            <a:r>
              <a:rPr lang="es-ES" sz="2000"/>
              <a:t>: Pag33/65</a:t>
            </a:r>
            <a:endParaRPr/>
          </a:p>
          <a:p>
            <a:pPr marL="620713" lvl="1" indent="-228600" algn="just" rtl="0">
              <a:spcBef>
                <a:spcPts val="325"/>
              </a:spcBef>
              <a:spcAft>
                <a:spcPts val="0"/>
              </a:spcAft>
              <a:buSzPts val="1800"/>
              <a:buChar char="◦"/>
            </a:pPr>
            <a:r>
              <a:rPr lang="es-ES" sz="1800"/>
              <a:t>Consiste en identificarlos, establecer sus causas, la probabilidad de que sucedan, y después analizarlos y cuantificarlos para responder con una estrategia de prevención o corrección y poder controlarlos.</a:t>
            </a:r>
            <a:endParaRPr/>
          </a:p>
          <a:p>
            <a:pPr marL="620713" lvl="1" indent="-228600" algn="just" rtl="0">
              <a:spcBef>
                <a:spcPts val="325"/>
              </a:spcBef>
              <a:spcAft>
                <a:spcPts val="0"/>
              </a:spcAft>
              <a:buSzPts val="1800"/>
              <a:buChar char="◦"/>
            </a:pPr>
            <a:r>
              <a:rPr lang="es-ES" sz="1800"/>
              <a:t>Hay que identificarlos </a:t>
            </a:r>
            <a:r>
              <a:rPr lang="es-ES" sz="1800" b="1"/>
              <a:t>para cada actividad</a:t>
            </a:r>
            <a:r>
              <a:rPr lang="es-ES" sz="1800"/>
              <a:t> e indicar si es alto, medio o bajo.</a:t>
            </a:r>
            <a:endParaRPr/>
          </a:p>
          <a:p>
            <a:pPr marL="620713" lvl="1" indent="-228600" algn="just" rtl="0">
              <a:spcBef>
                <a:spcPts val="325"/>
              </a:spcBef>
              <a:spcAft>
                <a:spcPts val="0"/>
              </a:spcAft>
              <a:buSzPts val="1800"/>
              <a:buChar char="◦"/>
            </a:pPr>
            <a:r>
              <a:rPr lang="es-ES" sz="1800" b="1"/>
              <a:t>Las actividades</a:t>
            </a:r>
            <a:r>
              <a:rPr lang="es-ES" sz="1800"/>
              <a:t> que de aquí se deriven hay que </a:t>
            </a:r>
            <a:r>
              <a:rPr lang="es-ES" sz="1800" b="1"/>
              <a:t>tenerlas en cuenta en la planificación</a:t>
            </a:r>
            <a:r>
              <a:rPr lang="es-ES" sz="1800"/>
              <a:t> del proyecto. Algunas se ejecutarán (en caso de que se de el riesgo) y otras no.</a:t>
            </a:r>
            <a:endParaRPr/>
          </a:p>
          <a:p>
            <a:pPr marL="620713" lvl="1" indent="-228600" algn="just" rtl="0">
              <a:spcBef>
                <a:spcPts val="325"/>
              </a:spcBef>
              <a:spcAft>
                <a:spcPts val="0"/>
              </a:spcAft>
              <a:buSzPts val="1800"/>
              <a:buChar char="◦"/>
            </a:pPr>
            <a:r>
              <a:rPr lang="es-ES" sz="1800"/>
              <a:t>Los riesgos son variables a lo largo del proyecto, mientras transcurre el mismo pueden surgir nuevos o desaparecer otros que habían sido identificados.</a:t>
            </a:r>
            <a:endParaRPr/>
          </a:p>
          <a:p>
            <a:pPr marL="620713" lvl="1" indent="-228600" algn="just" rtl="0">
              <a:spcBef>
                <a:spcPts val="325"/>
              </a:spcBef>
              <a:spcAft>
                <a:spcPts val="0"/>
              </a:spcAft>
              <a:buSzPts val="1800"/>
              <a:buChar char="◦"/>
            </a:pPr>
            <a:r>
              <a:rPr lang="es-ES" sz="1800"/>
              <a:t>Su </a:t>
            </a:r>
            <a:r>
              <a:rPr lang="es-ES" sz="1800" b="1"/>
              <a:t>gestión debe ser continua</a:t>
            </a:r>
            <a:r>
              <a:rPr lang="es-ES" sz="1800"/>
              <a:t>: hay que tenerlos en cuenta al principio, durante y al final del proyecto</a:t>
            </a:r>
            <a:r>
              <a:rPr lang="es-ES" sz="1100"/>
              <a:t>.</a:t>
            </a:r>
            <a:endParaRPr/>
          </a:p>
        </p:txBody>
      </p:sp>
      <p:sp>
        <p:nvSpPr>
          <p:cNvPr id="135" name="Google Shape;13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body" idx="1"/>
          </p:nvPr>
        </p:nvSpPr>
        <p:spPr>
          <a:xfrm>
            <a:off x="457200" y="1481138"/>
            <a:ext cx="8435975" cy="4525962"/>
          </a:xfrm>
          <a:prstGeom prst="rect">
            <a:avLst/>
          </a:prstGeom>
          <a:noFill/>
          <a:ln>
            <a:noFill/>
          </a:ln>
        </p:spPr>
        <p:txBody>
          <a:bodyPr spcFirstLastPara="1" wrap="square" lIns="91425" tIns="45700" rIns="91425" bIns="45700" anchor="t" anchorCtr="0">
            <a:noAutofit/>
          </a:bodyPr>
          <a:lstStyle/>
          <a:p>
            <a:pPr marL="365125" lvl="0" indent="-255587" algn="l" rtl="0">
              <a:spcBef>
                <a:spcPts val="0"/>
              </a:spcBef>
              <a:spcAft>
                <a:spcPts val="0"/>
              </a:spcAft>
              <a:buSzPts val="1360"/>
              <a:buChar char="🞂"/>
            </a:pPr>
            <a:r>
              <a:rPr lang="es-ES" sz="2000" b="1"/>
              <a:t>Doc07. Tareas y Cronograma</a:t>
            </a:r>
            <a:r>
              <a:rPr lang="es-ES" sz="2400"/>
              <a:t>: </a:t>
            </a:r>
            <a:r>
              <a:rPr lang="es-ES" sz="1600"/>
              <a:t>Pag40/65</a:t>
            </a:r>
            <a:endParaRPr/>
          </a:p>
          <a:p>
            <a:pPr marL="620713" lvl="1" indent="-228600" algn="just" rtl="0">
              <a:spcBef>
                <a:spcPts val="325"/>
              </a:spcBef>
              <a:spcAft>
                <a:spcPts val="0"/>
              </a:spcAft>
              <a:buSzPts val="1800"/>
              <a:buChar char="◦"/>
            </a:pPr>
            <a:r>
              <a:rPr lang="es-ES" sz="1800"/>
              <a:t>Una de las tareas más complejas a la hora de definir un proyecto es establecer el tiempo de las tareas. </a:t>
            </a:r>
            <a:endParaRPr/>
          </a:p>
          <a:p>
            <a:pPr marL="620713" lvl="1" indent="-228600" algn="just" rtl="0">
              <a:spcBef>
                <a:spcPts val="325"/>
              </a:spcBef>
              <a:spcAft>
                <a:spcPts val="0"/>
              </a:spcAft>
              <a:buSzPts val="1800"/>
              <a:buChar char="◦"/>
            </a:pPr>
            <a:r>
              <a:rPr lang="es-ES" sz="1800"/>
              <a:t>Nunca se tiene la certeza de la duración exacta de la actividad 🡪 al tiempo de cada actividad se le denomina tiempo estimado.</a:t>
            </a:r>
            <a:endParaRPr/>
          </a:p>
          <a:p>
            <a:pPr marL="620713" lvl="1" indent="-228600" algn="just" rtl="0">
              <a:spcBef>
                <a:spcPts val="325"/>
              </a:spcBef>
              <a:spcAft>
                <a:spcPts val="0"/>
              </a:spcAft>
              <a:buSzPts val="1800"/>
              <a:buChar char="◦"/>
            </a:pPr>
            <a:r>
              <a:rPr lang="es-ES" sz="1800"/>
              <a:t>Se puede consultar la documentación de un proyecto anterior parecido o preguntar directamente a las personas implicadas en ese proyecto. Si no pudiéramos acudir a dichas fuentes, se deberá realizar una estimación y esa primera experiencia servirá para el futuro.</a:t>
            </a:r>
            <a:endParaRPr/>
          </a:p>
          <a:p>
            <a:pPr marL="620713" lvl="1" indent="-228600" algn="l" rtl="0">
              <a:spcBef>
                <a:spcPts val="325"/>
              </a:spcBef>
              <a:spcAft>
                <a:spcPts val="0"/>
              </a:spcAft>
              <a:buSzPts val="1800"/>
              <a:buChar char="◦"/>
            </a:pPr>
            <a:r>
              <a:rPr lang="es-ES" sz="1800" b="1" u="sng"/>
              <a:t>Ejemplos de cronograma</a:t>
            </a:r>
            <a:r>
              <a:rPr lang="es-ES" sz="1800"/>
              <a:t>: Documento:</a:t>
            </a:r>
            <a:r>
              <a:rPr lang="es-ES" sz="1800" i="1">
                <a:solidFill>
                  <a:srgbClr val="00B0F0"/>
                </a:solidFill>
              </a:rPr>
              <a:t>99-EjemplosGantt.docx</a:t>
            </a:r>
            <a:r>
              <a:rPr lang="es-ES" sz="1800" i="1"/>
              <a:t>.</a:t>
            </a:r>
            <a:endParaRPr/>
          </a:p>
          <a:p>
            <a:pPr marL="620713" lvl="1" indent="-228600" algn="just" rtl="0">
              <a:spcBef>
                <a:spcPts val="325"/>
              </a:spcBef>
              <a:spcAft>
                <a:spcPts val="0"/>
              </a:spcAft>
              <a:buSzPts val="1800"/>
              <a:buChar char="◦"/>
            </a:pPr>
            <a:r>
              <a:rPr lang="es-ES" sz="1800" b="1" u="sng"/>
              <a:t>Software</a:t>
            </a:r>
            <a:r>
              <a:rPr lang="es-ES" sz="1800"/>
              <a:t>: GanttProject (hecho en Java, multiplataforma), OpenProj, TaskJuggler, Planner, Microsoft Project etc. Documento</a:t>
            </a:r>
            <a:endParaRPr sz="1800" i="1">
              <a:solidFill>
                <a:srgbClr val="00B0F0"/>
              </a:solidFill>
            </a:endParaRPr>
          </a:p>
          <a:p>
            <a:pPr marL="620713" lvl="1" indent="-101600" algn="just" rtl="0">
              <a:spcBef>
                <a:spcPts val="325"/>
              </a:spcBef>
              <a:spcAft>
                <a:spcPts val="0"/>
              </a:spcAft>
              <a:buSzPts val="2000"/>
              <a:buNone/>
            </a:pPr>
            <a:endParaRPr sz="2000"/>
          </a:p>
        </p:txBody>
      </p:sp>
      <p:sp>
        <p:nvSpPr>
          <p:cNvPr id="141" name="Google Shape;1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body" idx="1"/>
          </p:nvPr>
        </p:nvSpPr>
        <p:spPr>
          <a:xfrm>
            <a:off x="457200" y="1341438"/>
            <a:ext cx="8229600" cy="4972050"/>
          </a:xfrm>
          <a:prstGeom prst="rect">
            <a:avLst/>
          </a:prstGeom>
          <a:noFill/>
          <a:ln>
            <a:noFill/>
          </a:ln>
        </p:spPr>
        <p:txBody>
          <a:bodyPr spcFirstLastPara="1" wrap="square" lIns="91425" tIns="45700" rIns="91425" bIns="45700" anchor="t" anchorCtr="0">
            <a:noAutofit/>
          </a:bodyPr>
          <a:lstStyle/>
          <a:p>
            <a:pPr marL="365125" lvl="0" indent="-255587" algn="l" rtl="0">
              <a:spcBef>
                <a:spcPts val="0"/>
              </a:spcBef>
              <a:spcAft>
                <a:spcPts val="0"/>
              </a:spcAft>
              <a:buSzPts val="1360"/>
              <a:buChar char="🞂"/>
            </a:pPr>
            <a:r>
              <a:rPr lang="es-ES" sz="2000" b="1"/>
              <a:t>Doc08. Recursos materiales</a:t>
            </a:r>
            <a:r>
              <a:rPr lang="es-ES" sz="2400"/>
              <a:t>: </a:t>
            </a:r>
            <a:r>
              <a:rPr lang="es-ES" sz="1600"/>
              <a:t>Pag46/65</a:t>
            </a:r>
            <a:endParaRPr/>
          </a:p>
          <a:p>
            <a:pPr marL="620713" lvl="1" indent="-228600" algn="just" rtl="0">
              <a:spcBef>
                <a:spcPts val="325"/>
              </a:spcBef>
              <a:spcAft>
                <a:spcPts val="0"/>
              </a:spcAft>
              <a:buSzPts val="1800"/>
              <a:buChar char="◦"/>
            </a:pPr>
            <a:r>
              <a:rPr lang="es-ES" sz="1800"/>
              <a:t>Para cada actividad establecida en la planificación hay que estimar los siguientes elementos:</a:t>
            </a:r>
            <a:endParaRPr/>
          </a:p>
          <a:p>
            <a:pPr marL="858838" lvl="2" indent="-228600" algn="just" rtl="0">
              <a:spcBef>
                <a:spcPts val="350"/>
              </a:spcBef>
              <a:spcAft>
                <a:spcPts val="0"/>
              </a:spcAft>
              <a:buSzPts val="1600"/>
              <a:buChar char="●"/>
            </a:pPr>
            <a:r>
              <a:rPr lang="es-ES" sz="1600" b="1"/>
              <a:t>Medios de producción</a:t>
            </a:r>
            <a:r>
              <a:rPr lang="es-ES" sz="1600"/>
              <a:t>: materias primas, maquinaria, herramientas, instalaciones, equipos informáticos, suministros (agua, luz, gas etc.).</a:t>
            </a:r>
            <a:endParaRPr/>
          </a:p>
          <a:p>
            <a:pPr marL="858838" lvl="2" indent="-228600" algn="just" rtl="0">
              <a:spcBef>
                <a:spcPts val="350"/>
              </a:spcBef>
              <a:spcAft>
                <a:spcPts val="0"/>
              </a:spcAft>
              <a:buSzPts val="1600"/>
              <a:buChar char="●"/>
            </a:pPr>
            <a:r>
              <a:rPr lang="es-ES" sz="1600" b="1"/>
              <a:t>Perfiles competenciales</a:t>
            </a:r>
            <a:r>
              <a:rPr lang="es-ES" sz="1600"/>
              <a:t>: el tipo de recursos humanos necesarios (ingenieros, enfermeros, asistentes sociales, educadores etc.) y las competencias que deben tener las personas que participan en el proyecto.</a:t>
            </a:r>
            <a:endParaRPr/>
          </a:p>
          <a:p>
            <a:pPr marL="620713" lvl="1" indent="-228600" algn="just" rtl="0">
              <a:spcBef>
                <a:spcPts val="325"/>
              </a:spcBef>
              <a:spcAft>
                <a:spcPts val="0"/>
              </a:spcAft>
              <a:buSzPts val="1800"/>
              <a:buChar char="◦"/>
            </a:pPr>
            <a:r>
              <a:rPr lang="es-ES" sz="1800"/>
              <a:t>También es muy importante definir las funciones que desempeñarán estas personas durante el desarrollo del proyecto.</a:t>
            </a:r>
            <a:endParaRPr/>
          </a:p>
          <a:p>
            <a:pPr marL="620713" lvl="1" indent="-228600" algn="just" rtl="0">
              <a:spcBef>
                <a:spcPts val="325"/>
              </a:spcBef>
              <a:spcAft>
                <a:spcPts val="0"/>
              </a:spcAft>
              <a:buSzPts val="1800"/>
              <a:buChar char="◦"/>
            </a:pPr>
            <a:r>
              <a:rPr lang="es-ES" sz="1800"/>
              <a:t>La asignación de recursos materiales se hará de acuerdo con las necesidades reales, de tal manera que los costes se minimicen.</a:t>
            </a:r>
            <a:endParaRPr/>
          </a:p>
          <a:p>
            <a:pPr marL="620713" lvl="1" indent="-228600" algn="just" rtl="0">
              <a:spcBef>
                <a:spcPts val="325"/>
              </a:spcBef>
              <a:spcAft>
                <a:spcPts val="0"/>
              </a:spcAft>
              <a:buSzPts val="1800"/>
              <a:buChar char="◦"/>
            </a:pPr>
            <a:r>
              <a:rPr lang="es-ES" sz="1800"/>
              <a:t>Debe tenerse en cuenta que algunas actividades simultáneas pudieran tener que retrasarse, si no se dispusiera de los recursos suficientes para simultanearlas. En tal caso, el proyecto se alargará en el tiempo.</a:t>
            </a:r>
            <a:endParaRPr/>
          </a:p>
          <a:p>
            <a:pPr marL="620713" lvl="1" indent="-114300" algn="just" rtl="0">
              <a:spcBef>
                <a:spcPts val="325"/>
              </a:spcBef>
              <a:spcAft>
                <a:spcPts val="0"/>
              </a:spcAft>
              <a:buSzPts val="1800"/>
              <a:buNone/>
            </a:pPr>
            <a:endParaRPr sz="1800"/>
          </a:p>
        </p:txBody>
      </p:sp>
      <p:sp>
        <p:nvSpPr>
          <p:cNvPr id="147" name="Google Shape;14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l" rtl="0">
              <a:spcBef>
                <a:spcPts val="0"/>
              </a:spcBef>
              <a:spcAft>
                <a:spcPts val="0"/>
              </a:spcAft>
              <a:buSzPts val="1360"/>
              <a:buChar char="🞂"/>
            </a:pPr>
            <a:r>
              <a:rPr lang="es-ES" sz="2000" b="1"/>
              <a:t>Doc09. Presupuesto</a:t>
            </a:r>
            <a:r>
              <a:rPr lang="es-ES" sz="2400"/>
              <a:t>: </a:t>
            </a:r>
            <a:r>
              <a:rPr lang="es-ES" sz="1600"/>
              <a:t>Pag48/65</a:t>
            </a:r>
            <a:endParaRPr/>
          </a:p>
          <a:p>
            <a:pPr marL="620713" lvl="1" indent="-228600" algn="just" rtl="0">
              <a:spcBef>
                <a:spcPts val="325"/>
              </a:spcBef>
              <a:spcAft>
                <a:spcPts val="0"/>
              </a:spcAft>
              <a:buSzPts val="2000"/>
              <a:buChar char="◦"/>
            </a:pPr>
            <a:r>
              <a:rPr lang="es-ES" sz="2000"/>
              <a:t>Si se han elaborado bien las actividades y asignado los recursos a cada actividad, realizar el presupuesto es relativamente fácil.</a:t>
            </a:r>
            <a:endParaRPr/>
          </a:p>
          <a:p>
            <a:pPr marL="620713" lvl="1" indent="-228600" algn="just" rtl="0">
              <a:spcBef>
                <a:spcPts val="325"/>
              </a:spcBef>
              <a:spcAft>
                <a:spcPts val="0"/>
              </a:spcAft>
              <a:buSzPts val="2000"/>
              <a:buChar char="◦"/>
            </a:pPr>
            <a:r>
              <a:rPr lang="es-ES" sz="2000"/>
              <a:t>Para calcularlo se tienen en cuenta diferentes conceptos:</a:t>
            </a:r>
            <a:endParaRPr/>
          </a:p>
          <a:p>
            <a:pPr marL="858838" lvl="2" indent="-228600" algn="just" rtl="0">
              <a:spcBef>
                <a:spcPts val="350"/>
              </a:spcBef>
              <a:spcAft>
                <a:spcPts val="0"/>
              </a:spcAft>
              <a:buSzPts val="1800"/>
              <a:buChar char="●"/>
            </a:pPr>
            <a:r>
              <a:rPr lang="es-ES" sz="1800"/>
              <a:t>Materiales que se utilizan.</a:t>
            </a:r>
            <a:endParaRPr/>
          </a:p>
          <a:p>
            <a:pPr marL="858838" lvl="2" indent="-228600" algn="just" rtl="0">
              <a:spcBef>
                <a:spcPts val="350"/>
              </a:spcBef>
              <a:spcAft>
                <a:spcPts val="0"/>
              </a:spcAft>
              <a:buSzPts val="1800"/>
              <a:buChar char="●"/>
            </a:pPr>
            <a:r>
              <a:rPr lang="es-ES" sz="1800"/>
              <a:t>Coste horario de las personas que participan, incluyendo el gestor, las secretarias, los comerciales etc.</a:t>
            </a:r>
            <a:endParaRPr/>
          </a:p>
          <a:p>
            <a:pPr marL="858838" lvl="2" indent="-228600" algn="just" rtl="0">
              <a:spcBef>
                <a:spcPts val="350"/>
              </a:spcBef>
              <a:spcAft>
                <a:spcPts val="0"/>
              </a:spcAft>
              <a:buSzPts val="1800"/>
              <a:buChar char="●"/>
            </a:pPr>
            <a:r>
              <a:rPr lang="es-ES" sz="1800"/>
              <a:t>Alquiler o compra de maquinaria, herramientas, furgonetas etc.</a:t>
            </a:r>
            <a:endParaRPr/>
          </a:p>
          <a:p>
            <a:pPr marL="858838" lvl="2" indent="-228600" algn="just" rtl="0">
              <a:spcBef>
                <a:spcPts val="350"/>
              </a:spcBef>
              <a:spcAft>
                <a:spcPts val="0"/>
              </a:spcAft>
              <a:buSzPts val="1800"/>
              <a:buChar char="●"/>
            </a:pPr>
            <a:r>
              <a:rPr lang="es-ES" sz="1800"/>
              <a:t>Alquiler o compra de locales etc.</a:t>
            </a:r>
            <a:endParaRPr/>
          </a:p>
          <a:p>
            <a:pPr marL="858838" lvl="2" indent="-228600" algn="just" rtl="0">
              <a:spcBef>
                <a:spcPts val="350"/>
              </a:spcBef>
              <a:spcAft>
                <a:spcPts val="0"/>
              </a:spcAft>
              <a:buSzPts val="1800"/>
              <a:buChar char="●"/>
            </a:pPr>
            <a:r>
              <a:rPr lang="es-ES" sz="1800"/>
              <a:t>Suministros: agua, luz, gas etc.</a:t>
            </a:r>
            <a:endParaRPr/>
          </a:p>
          <a:p>
            <a:pPr marL="858838" lvl="2" indent="-228600" algn="just" rtl="0">
              <a:spcBef>
                <a:spcPts val="350"/>
              </a:spcBef>
              <a:spcAft>
                <a:spcPts val="0"/>
              </a:spcAft>
              <a:buSzPts val="1800"/>
              <a:buChar char="●"/>
            </a:pPr>
            <a:r>
              <a:rPr lang="es-ES" sz="1800"/>
              <a:t>Gastos de publicidad. Impuestos</a:t>
            </a:r>
            <a:endParaRPr sz="1800"/>
          </a:p>
          <a:p>
            <a:pPr marL="858838" lvl="2" indent="-228600" algn="just" rtl="0">
              <a:spcBef>
                <a:spcPts val="350"/>
              </a:spcBef>
              <a:spcAft>
                <a:spcPts val="0"/>
              </a:spcAft>
              <a:buSzPts val="1800"/>
              <a:buChar char="●"/>
            </a:pPr>
            <a:r>
              <a:rPr lang="es-ES" sz="1800"/>
              <a:t>Seguros.</a:t>
            </a:r>
            <a:endParaRPr/>
          </a:p>
          <a:p>
            <a:pPr marL="858838" lvl="2" indent="-114300" algn="just" rtl="0">
              <a:spcBef>
                <a:spcPts val="350"/>
              </a:spcBef>
              <a:spcAft>
                <a:spcPts val="0"/>
              </a:spcAft>
              <a:buSzPts val="1800"/>
              <a:buNone/>
            </a:pPr>
            <a:endParaRPr sz="1800"/>
          </a:p>
        </p:txBody>
      </p:sp>
      <p:sp>
        <p:nvSpPr>
          <p:cNvPr id="153" name="Google Shape;15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360"/>
              <a:buChar char="🞂"/>
            </a:pPr>
            <a:r>
              <a:rPr lang="es-ES" sz="2000" b="1"/>
              <a:t>Doc10. Seguimiento</a:t>
            </a:r>
            <a:r>
              <a:rPr lang="es-ES" sz="2400"/>
              <a:t>: </a:t>
            </a:r>
            <a:r>
              <a:rPr lang="es-ES" sz="1800"/>
              <a:t>Pag51/65</a:t>
            </a:r>
            <a:endParaRPr/>
          </a:p>
          <a:p>
            <a:pPr marL="620713" lvl="1" indent="-228600" algn="just" rtl="0">
              <a:spcBef>
                <a:spcPts val="325"/>
              </a:spcBef>
              <a:spcAft>
                <a:spcPts val="0"/>
              </a:spcAft>
              <a:buSzPts val="2400"/>
              <a:buChar char="◦"/>
            </a:pPr>
            <a:r>
              <a:rPr lang="es-ES" sz="2400"/>
              <a:t>Al efectuar el seguimiento del proyecto durante su desarrollo, estará realizándose una evaluación constante.</a:t>
            </a:r>
            <a:endParaRPr/>
          </a:p>
          <a:p>
            <a:pPr marL="620713" lvl="1" indent="-228600" algn="just" rtl="0">
              <a:spcBef>
                <a:spcPts val="325"/>
              </a:spcBef>
              <a:spcAft>
                <a:spcPts val="0"/>
              </a:spcAft>
              <a:buSzPts val="2400"/>
              <a:buChar char="◦"/>
            </a:pPr>
            <a:r>
              <a:rPr lang="es-ES" sz="2400"/>
              <a:t>Actividades relacionadas con el seguimiento:</a:t>
            </a:r>
            <a:endParaRPr/>
          </a:p>
          <a:p>
            <a:pPr marL="858838" lvl="2" indent="-228600" algn="just" rtl="0">
              <a:spcBef>
                <a:spcPts val="350"/>
              </a:spcBef>
              <a:spcAft>
                <a:spcPts val="0"/>
              </a:spcAft>
              <a:buSzPts val="2000"/>
              <a:buChar char="●"/>
            </a:pPr>
            <a:r>
              <a:rPr lang="es-ES" sz="2000"/>
              <a:t>Reuniones de seguimiento.</a:t>
            </a:r>
            <a:endParaRPr/>
          </a:p>
          <a:p>
            <a:pPr marL="858838" lvl="2" indent="-228600" algn="just" rtl="0">
              <a:spcBef>
                <a:spcPts val="350"/>
              </a:spcBef>
              <a:spcAft>
                <a:spcPts val="0"/>
              </a:spcAft>
              <a:buSzPts val="2000"/>
              <a:buChar char="●"/>
            </a:pPr>
            <a:r>
              <a:rPr lang="es-ES" sz="2000"/>
              <a:t>Hitos o puntos de control.</a:t>
            </a:r>
            <a:endParaRPr/>
          </a:p>
          <a:p>
            <a:pPr marL="858838" lvl="2" indent="-228600" algn="just" rtl="0">
              <a:spcBef>
                <a:spcPts val="350"/>
              </a:spcBef>
              <a:spcAft>
                <a:spcPts val="0"/>
              </a:spcAft>
              <a:buSzPts val="2000"/>
              <a:buChar char="●"/>
            </a:pPr>
            <a:r>
              <a:rPr lang="es-ES" sz="2000"/>
              <a:t>Reuniones técnicas internas del equipo con el cliente o con el proveedor.</a:t>
            </a:r>
            <a:endParaRPr/>
          </a:p>
        </p:txBody>
      </p:sp>
      <p:sp>
        <p:nvSpPr>
          <p:cNvPr id="159" name="Google Shape;15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theme/theme1.xml><?xml version="1.0" encoding="utf-8"?>
<a:theme xmlns:a="http://schemas.openxmlformats.org/drawingml/2006/main"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949</Words>
  <Application>Microsoft Office PowerPoint</Application>
  <PresentationFormat>Presentación en pantalla (4:3)</PresentationFormat>
  <Paragraphs>79</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Lucida Sans</vt:lpstr>
      <vt:lpstr>Noto Sans Symbols</vt:lpstr>
      <vt:lpstr>Concurrencia</vt:lpstr>
      <vt:lpstr>Proyecto DAM 2024/2025   Planificación del proyecto</vt:lpstr>
      <vt:lpstr>2. Planificación del proyecto</vt:lpstr>
      <vt:lpstr>2. Memoria del proyecto</vt:lpstr>
      <vt:lpstr>2. Memoria del proyecto</vt:lpstr>
      <vt:lpstr>2. Memoria del proyecto</vt:lpstr>
      <vt:lpstr>2. Memoria del proyecto</vt:lpstr>
      <vt:lpstr>2. Memoria del proyecto</vt:lpstr>
      <vt:lpstr>2. Memoria del proyecto</vt:lpstr>
      <vt:lpstr>2. Memoria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ItziarUrkidi</dc:creator>
  <cp:lastModifiedBy>Borja Saiz Bustamante</cp:lastModifiedBy>
  <cp:revision>1</cp:revision>
  <dcterms:modified xsi:type="dcterms:W3CDTF">2024-09-23T15:33:34Z</dcterms:modified>
</cp:coreProperties>
</file>