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97" r:id="rId2"/>
    <p:sldId id="302" r:id="rId3"/>
    <p:sldId id="303" r:id="rId4"/>
    <p:sldId id="305" r:id="rId5"/>
    <p:sldId id="304" r:id="rId6"/>
    <p:sldId id="308" r:id="rId7"/>
    <p:sldId id="306" r:id="rId8"/>
  </p:sldIdLst>
  <p:sldSz cx="9144000" cy="6858000" type="screen4x3"/>
  <p:notesSz cx="7104063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60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750" cy="512763"/>
          </a:xfrm>
          <a:prstGeom prst="rect">
            <a:avLst/>
          </a:prstGeom>
        </p:spPr>
        <p:txBody>
          <a:bodyPr vert="horz" lIns="86859" tIns="43429" rIns="86859" bIns="434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9750" cy="512763"/>
          </a:xfrm>
          <a:prstGeom prst="rect">
            <a:avLst/>
          </a:prstGeom>
        </p:spPr>
        <p:txBody>
          <a:bodyPr vert="horz" lIns="86859" tIns="43429" rIns="86859" bIns="434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195DFC8B-B52E-4E28-BF6D-0B27F6A0FB53}" type="datetimeFigureOut">
              <a:rPr lang="es-ES"/>
              <a:pPr>
                <a:defRPr/>
              </a:pPr>
              <a:t>23/09/2024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859" tIns="43429" rIns="86859" bIns="43429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vert="horz" lIns="86859" tIns="43429" rIns="86859" bIns="43429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9750" cy="512762"/>
          </a:xfrm>
          <a:prstGeom prst="rect">
            <a:avLst/>
          </a:prstGeom>
        </p:spPr>
        <p:txBody>
          <a:bodyPr vert="horz" lIns="86859" tIns="43429" rIns="86859" bIns="434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9750" cy="512762"/>
          </a:xfrm>
          <a:prstGeom prst="rect">
            <a:avLst/>
          </a:prstGeom>
        </p:spPr>
        <p:txBody>
          <a:bodyPr vert="horz" lIns="86859" tIns="43429" rIns="86859" bIns="4342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8F0B89F3-BEA2-41B8-8555-FFA7F8A84B6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679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Triángulo rectángulo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1 Grupo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6 Forma libre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7 Forma libre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1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BA59273-98D7-4235-B54C-0674C4B4A3F5}" type="datetimeFigureOut">
              <a:rPr lang="es-ES"/>
              <a:pPr>
                <a:defRPr/>
              </a:pPr>
              <a:t>23/09/2024</a:t>
            </a:fld>
            <a:endParaRPr lang="es-ES"/>
          </a:p>
        </p:txBody>
      </p:sp>
      <p:sp>
        <p:nvSpPr>
          <p:cNvPr id="12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3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651D5AA-7ECA-46F3-89CD-7CBDBDCE1E0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49619-F6D4-48A3-BB1B-D11B0E9B95FF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9A913-5B25-4275-A997-FC088AE5EA65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8BD53-CF10-43A1-8716-240DB6BAC1AB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Cheurón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7 Cheurón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9D07F0-CFDF-43F4-9041-AB19EE0E1187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F7EA44A-5648-4C53-AD40-867B0F30867D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B05704-5BC9-4313-90BC-C0C94C63F95D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4AF52B-E08B-4F22-94A5-47F598899486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39D8E-43EF-42F6-8B58-BBF33E76A820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DBD704-F9FB-4D4A-A302-241C07559BD6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Forma libre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8 Forma libre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11 Cheurón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12 Cheurón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1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3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0A3F4DB-7CBE-4FB5-93A3-DBF9842711C5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033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33F36F2-A0C6-4B6E-A4CE-6CD91FFF3224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0" r:id="rId2"/>
    <p:sldLayoutId id="2147483725" r:id="rId3"/>
    <p:sldLayoutId id="2147483726" r:id="rId4"/>
    <p:sldLayoutId id="2147483727" r:id="rId5"/>
    <p:sldLayoutId id="2147483728" r:id="rId6"/>
    <p:sldLayoutId id="2147483721" r:id="rId7"/>
    <p:sldLayoutId id="2147483729" r:id="rId8"/>
    <p:sldLayoutId id="2147483730" r:id="rId9"/>
    <p:sldLayoutId id="2147483722" r:id="rId10"/>
    <p:sldLayoutId id="21474837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196752"/>
            <a:ext cx="8062664" cy="302433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6600" dirty="0"/>
              <a:t>Proyecto DAM</a:t>
            </a:r>
            <a:br>
              <a:rPr lang="es-ES" sz="6600"/>
            </a:br>
            <a:r>
              <a:rPr lang="es-ES" sz="6600"/>
              <a:t>2024/2025</a:t>
            </a:r>
            <a:br>
              <a:rPr lang="es-ES" sz="6600" dirty="0"/>
            </a:br>
            <a:r>
              <a:rPr lang="es-ES" sz="2500" dirty="0"/>
              <a:t> </a:t>
            </a:r>
            <a:br>
              <a:rPr lang="es-ES" sz="6600" dirty="0"/>
            </a:br>
            <a:r>
              <a:rPr lang="es-ES" sz="2500" dirty="0"/>
              <a:t>Exposición y defensa del proyecto</a:t>
            </a:r>
            <a:endParaRPr lang="es-ES" sz="6600" dirty="0"/>
          </a:p>
        </p:txBody>
      </p:sp>
      <p:sp>
        <p:nvSpPr>
          <p:cNvPr id="3" name="2 Rectángulo"/>
          <p:cNvSpPr/>
          <p:nvPr/>
        </p:nvSpPr>
        <p:spPr>
          <a:xfrm>
            <a:off x="3635896" y="5805264"/>
            <a:ext cx="5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b="1" dirty="0"/>
              <a:t>2º DAM </a:t>
            </a:r>
          </a:p>
          <a:p>
            <a:pPr algn="r"/>
            <a:r>
              <a:rPr lang="es-ES" b="1" dirty="0"/>
              <a:t>Plataforma </a:t>
            </a:r>
            <a:r>
              <a:rPr lang="es-ES" b="1" dirty="0" err="1"/>
              <a:t>anitzeko</a:t>
            </a:r>
            <a:r>
              <a:rPr lang="es-ES" b="1" dirty="0"/>
              <a:t> </a:t>
            </a:r>
            <a:r>
              <a:rPr lang="es-ES" b="1" dirty="0" err="1"/>
              <a:t>aplikazioak</a:t>
            </a:r>
            <a:r>
              <a:rPr lang="es-ES" b="1" dirty="0"/>
              <a:t> </a:t>
            </a:r>
            <a:r>
              <a:rPr lang="es-ES" b="1" dirty="0" err="1"/>
              <a:t>garatzea</a:t>
            </a:r>
            <a:endParaRPr lang="es-ES" b="1" dirty="0"/>
          </a:p>
          <a:p>
            <a:pPr algn="r"/>
            <a:r>
              <a:rPr lang="es-ES" b="1" dirty="0"/>
              <a:t>Desarrollo de aplicaciones Multiplataforma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711350"/>
            <a:ext cx="8229600" cy="4525962"/>
          </a:xfrm>
        </p:spPr>
        <p:txBody>
          <a:bodyPr>
            <a:noAutofit/>
          </a:bodyPr>
          <a:lstStyle/>
          <a:p>
            <a:pPr algn="just"/>
            <a:r>
              <a:rPr lang="es-ES_tradnl" sz="2000" dirty="0"/>
              <a:t>Una vez entregado el proyecto llega el momento de la exposición y defensa del mismo. </a:t>
            </a:r>
          </a:p>
          <a:p>
            <a:pPr algn="just"/>
            <a:r>
              <a:rPr lang="es-ES_tradnl" sz="2000" dirty="0"/>
              <a:t>En este momento se deberá demostrar, tanto a nivel de equipo como individualmente, que se conocen y manejan sus contenidos.</a:t>
            </a:r>
            <a:endParaRPr lang="es-ES" sz="2000" dirty="0"/>
          </a:p>
          <a:p>
            <a:pPr algn="just"/>
            <a:r>
              <a:rPr lang="es-ES_tradnl" sz="2000" dirty="0"/>
              <a:t>La exposición del proyecto consta de dos momentos:</a:t>
            </a:r>
          </a:p>
          <a:p>
            <a:pPr marL="109537" indent="0" algn="just">
              <a:buNone/>
            </a:pPr>
            <a:endParaRPr lang="es-ES" sz="600" dirty="0"/>
          </a:p>
          <a:p>
            <a:pPr lvl="1" algn="just"/>
            <a:r>
              <a:rPr lang="es-ES_tradnl" sz="1800" b="1" dirty="0"/>
              <a:t>Exposición</a:t>
            </a:r>
            <a:r>
              <a:rPr lang="es-ES_tradnl" sz="1800" dirty="0"/>
              <a:t> </a:t>
            </a:r>
            <a:r>
              <a:rPr lang="es-ES_tradnl" sz="1800" dirty="0">
                <a:sym typeface="Wingdings" panose="05000000000000000000" pitchFamily="2" charset="2"/>
              </a:rPr>
              <a:t> </a:t>
            </a:r>
            <a:r>
              <a:rPr lang="es-ES_tradnl" sz="1800" dirty="0"/>
              <a:t>se describen los principales contenidos del proyecto.</a:t>
            </a:r>
          </a:p>
          <a:p>
            <a:pPr lvl="1" algn="just"/>
            <a:r>
              <a:rPr lang="es-ES_tradnl" sz="1800" b="1" dirty="0"/>
              <a:t>Defensa</a:t>
            </a:r>
            <a:r>
              <a:rPr lang="es-ES_tradnl" sz="1800" dirty="0"/>
              <a:t> </a:t>
            </a:r>
            <a:r>
              <a:rPr lang="es-ES_tradnl" sz="1800" dirty="0">
                <a:sym typeface="Wingdings" panose="05000000000000000000" pitchFamily="2" charset="2"/>
              </a:rPr>
              <a:t></a:t>
            </a:r>
            <a:r>
              <a:rPr lang="es-ES_tradnl" sz="1800" dirty="0"/>
              <a:t> momento en el cual el profesor/es evaluador/es harán preguntas con el objetivo de aclarar aspectos que no hayan quedado suficientemente explicados y/o evaluar el grado de conocimiento del proyecto por parte del equipo que lo ha desarrollado.</a:t>
            </a:r>
            <a:endParaRPr lang="es-ES" sz="1800" dirty="0"/>
          </a:p>
          <a:p>
            <a:pPr lvl="1"/>
            <a:endParaRPr lang="es-ES" sz="1400" dirty="0"/>
          </a:p>
          <a:p>
            <a:pPr algn="just"/>
            <a:endParaRPr lang="es-ES" sz="1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s-ES" sz="4400" dirty="0"/>
              <a:t>1. Exposición y defensa del proyecto</a:t>
            </a:r>
          </a:p>
        </p:txBody>
      </p:sp>
    </p:spTree>
    <p:extLst>
      <p:ext uri="{BB962C8B-B14F-4D97-AF65-F5344CB8AC3E}">
        <p14:creationId xmlns:p14="http://schemas.microsoft.com/office/powerpoint/2010/main" val="92005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_tradnl" sz="2400" dirty="0"/>
              <a:t>Previo a realizar la exposición es importante realizar una preparación de la misma.</a:t>
            </a:r>
          </a:p>
          <a:p>
            <a:pPr algn="just"/>
            <a:r>
              <a:rPr lang="es-ES_tradnl" sz="2400" dirty="0"/>
              <a:t>Aspectos a tener en cuenta:</a:t>
            </a:r>
          </a:p>
          <a:p>
            <a:pPr lvl="1" algn="just"/>
            <a:r>
              <a:rPr lang="es-ES_tradnl" sz="1800" dirty="0"/>
              <a:t>Preparación y organización de los contenidos </a:t>
            </a:r>
            <a:r>
              <a:rPr lang="es-ES_tradnl" sz="1800" dirty="0">
                <a:sym typeface="Wingdings" panose="05000000000000000000" pitchFamily="2" charset="2"/>
              </a:rPr>
              <a:t> I</a:t>
            </a:r>
            <a:r>
              <a:rPr lang="es-ES_tradnl" sz="1800" dirty="0"/>
              <a:t>mportante tener en cuenta que se presenta una </a:t>
            </a:r>
            <a:r>
              <a:rPr lang="es-ES_tradnl" sz="1800" b="1" dirty="0"/>
              <a:t>síntesis</a:t>
            </a:r>
            <a:r>
              <a:rPr lang="es-ES_tradnl" sz="1800" dirty="0"/>
              <a:t> con los aspectos principales del proyecto y </a:t>
            </a:r>
            <a:r>
              <a:rPr lang="es-ES_tradnl" sz="1800" b="1" dirty="0"/>
              <a:t>no el proyecto tal y como aparece en la memoria</a:t>
            </a:r>
            <a:r>
              <a:rPr lang="es-ES_tradnl" sz="1800" dirty="0"/>
              <a:t>.</a:t>
            </a:r>
          </a:p>
          <a:p>
            <a:pPr lvl="1" algn="just"/>
            <a:r>
              <a:rPr lang="es-ES_tradnl" sz="1800" dirty="0"/>
              <a:t>Exposición en grupo </a:t>
            </a:r>
            <a:r>
              <a:rPr lang="es-ES_tradnl" sz="1800" dirty="0">
                <a:sym typeface="Wingdings" panose="05000000000000000000" pitchFamily="2" charset="2"/>
              </a:rPr>
              <a:t> </a:t>
            </a:r>
            <a:r>
              <a:rPr lang="es-ES_tradnl" sz="1800" dirty="0"/>
              <a:t>repartir las partes que va a exponer cada uno.</a:t>
            </a:r>
          </a:p>
          <a:p>
            <a:pPr lvl="1" algn="just"/>
            <a:r>
              <a:rPr lang="es-ES_tradnl" sz="1800" b="1" dirty="0"/>
              <a:t>Ensayar la exposición </a:t>
            </a:r>
            <a:r>
              <a:rPr lang="es-ES_tradnl" sz="1800" dirty="0"/>
              <a:t>tal y como se vaya a realizar:</a:t>
            </a:r>
          </a:p>
          <a:p>
            <a:pPr lvl="2" algn="just"/>
            <a:r>
              <a:rPr lang="es-ES_tradnl" sz="1600" dirty="0"/>
              <a:t>Empleando también los medios técnicos a utilizar </a:t>
            </a:r>
            <a:r>
              <a:rPr lang="es-ES_tradnl" sz="1600" dirty="0">
                <a:sym typeface="Wingdings" panose="05000000000000000000" pitchFamily="2" charset="2"/>
              </a:rPr>
              <a:t> </a:t>
            </a:r>
            <a:r>
              <a:rPr lang="es-ES_tradnl" sz="1600" dirty="0"/>
              <a:t>corregir posibles errores, evitar problemas durante la exposición. </a:t>
            </a:r>
          </a:p>
          <a:p>
            <a:pPr lvl="2" algn="just"/>
            <a:r>
              <a:rPr lang="es-ES_tradnl" sz="1600" dirty="0"/>
              <a:t>Control de los tiempos </a:t>
            </a:r>
            <a:r>
              <a:rPr lang="es-ES_tradnl" sz="1600" dirty="0">
                <a:sym typeface="Wingdings" panose="05000000000000000000" pitchFamily="2" charset="2"/>
              </a:rPr>
              <a:t> </a:t>
            </a:r>
            <a:r>
              <a:rPr lang="es-ES_tradnl" sz="1600" dirty="0"/>
              <a:t>el tiempo de exposición suele ser limitado (máximo 15 minutos).</a:t>
            </a:r>
            <a:endParaRPr lang="es-ES" sz="2400" dirty="0"/>
          </a:p>
          <a:p>
            <a:pPr lvl="1" algn="just"/>
            <a:endParaRPr lang="es-ES" sz="1400" dirty="0"/>
          </a:p>
          <a:p>
            <a:pPr algn="just"/>
            <a:endParaRPr lang="es-ES" sz="1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s-ES" sz="4400" dirty="0"/>
              <a:t>2. Preparar la exposición</a:t>
            </a:r>
          </a:p>
        </p:txBody>
      </p:sp>
    </p:spTree>
    <p:extLst>
      <p:ext uri="{BB962C8B-B14F-4D97-AF65-F5344CB8AC3E}">
        <p14:creationId xmlns:p14="http://schemas.microsoft.com/office/powerpoint/2010/main" val="336839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s-ES_tradnl" sz="2400" dirty="0"/>
              <a:t>Preparación del material que se utilizará durante al exposición:</a:t>
            </a:r>
            <a:endParaRPr lang="es-ES" sz="2400" dirty="0"/>
          </a:p>
          <a:p>
            <a:pPr lvl="1" algn="just"/>
            <a:r>
              <a:rPr lang="es-ES_tradnl" sz="2000" dirty="0"/>
              <a:t>Presentación de diapositivas en PowerPoint, </a:t>
            </a:r>
            <a:r>
              <a:rPr lang="es-ES_tradnl" sz="2000" dirty="0" err="1"/>
              <a:t>Prezi</a:t>
            </a:r>
            <a:r>
              <a:rPr lang="es-ES_tradnl" sz="2000" dirty="0"/>
              <a:t> etc.</a:t>
            </a:r>
          </a:p>
          <a:p>
            <a:pPr lvl="2" algn="just"/>
            <a:r>
              <a:rPr lang="es-ES_tradnl" sz="1800" dirty="0"/>
              <a:t>Estética cuidada.</a:t>
            </a:r>
          </a:p>
          <a:p>
            <a:pPr lvl="2" algn="just"/>
            <a:r>
              <a:rPr lang="es-ES_tradnl" sz="1800" dirty="0"/>
              <a:t>Evitar diseñar diapositivas demasiado cargadas de letra y con letra demasiado pequeña. </a:t>
            </a:r>
          </a:p>
          <a:p>
            <a:pPr lvl="2" algn="just"/>
            <a:r>
              <a:rPr lang="es-ES_tradnl" sz="1800" dirty="0"/>
              <a:t>Añadir imágenes, fotos y animar algunas diapositivas (buscar equilibrio) </a:t>
            </a:r>
            <a:r>
              <a:rPr lang="es-ES_tradnl" sz="1800" dirty="0">
                <a:sym typeface="Wingdings" panose="05000000000000000000" pitchFamily="2" charset="2"/>
              </a:rPr>
              <a:t> </a:t>
            </a:r>
            <a:r>
              <a:rPr lang="es-ES_tradnl" sz="1800" dirty="0"/>
              <a:t>facilita el seguimiento de la exposición.</a:t>
            </a:r>
            <a:endParaRPr lang="es-ES" sz="1800" dirty="0"/>
          </a:p>
          <a:p>
            <a:pPr lvl="1" algn="just"/>
            <a:r>
              <a:rPr lang="es-ES_tradnl" sz="2000" dirty="0"/>
              <a:t>Esquema-</a:t>
            </a:r>
            <a:r>
              <a:rPr lang="es-ES_tradnl" sz="2000" dirty="0" err="1"/>
              <a:t>guión</a:t>
            </a:r>
            <a:r>
              <a:rPr lang="es-ES_tradnl" sz="2000" dirty="0"/>
              <a:t> para desarrollar la exposición </a:t>
            </a:r>
            <a:r>
              <a:rPr lang="es-ES_tradnl" sz="2000" dirty="0">
                <a:sym typeface="Wingdings" panose="05000000000000000000" pitchFamily="2" charset="2"/>
              </a:rPr>
              <a:t> también </a:t>
            </a:r>
            <a:r>
              <a:rPr lang="es-ES_tradnl" sz="2000" dirty="0"/>
              <a:t>puede entregarse al profesor/es evaluador/es para facilitar el seguimiento de la exposición.</a:t>
            </a:r>
            <a:endParaRPr lang="es-ES" sz="2000" dirty="0"/>
          </a:p>
          <a:p>
            <a:pPr lvl="1" algn="just"/>
            <a:r>
              <a:rPr lang="es-ES_tradnl" sz="2000" dirty="0"/>
              <a:t>Maquetas, piezas, productos elaborados que sirvan como modelo de lo que se va a elaborar con la ejecución del proyecto </a:t>
            </a:r>
            <a:r>
              <a:rPr lang="es-ES_tradnl" sz="2000" dirty="0">
                <a:sym typeface="Wingdings" panose="05000000000000000000" pitchFamily="2" charset="2"/>
              </a:rPr>
              <a:t> preparar plan B en caso de error/imprevisto</a:t>
            </a:r>
            <a:r>
              <a:rPr lang="es-ES_tradnl" sz="2000" dirty="0"/>
              <a:t>.</a:t>
            </a:r>
            <a:endParaRPr lang="es-ES" sz="2000" dirty="0"/>
          </a:p>
          <a:p>
            <a:pPr algn="just"/>
            <a:endParaRPr lang="es-ES" sz="1800" dirty="0"/>
          </a:p>
          <a:p>
            <a:pPr lvl="1" algn="just"/>
            <a:endParaRPr lang="es-ES" sz="1400" dirty="0"/>
          </a:p>
          <a:p>
            <a:pPr algn="just"/>
            <a:endParaRPr lang="es-ES" sz="1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s-ES" sz="4400" dirty="0"/>
              <a:t>2. Preparar la exposición</a:t>
            </a:r>
          </a:p>
        </p:txBody>
      </p:sp>
    </p:spTree>
    <p:extLst>
      <p:ext uri="{BB962C8B-B14F-4D97-AF65-F5344CB8AC3E}">
        <p14:creationId xmlns:p14="http://schemas.microsoft.com/office/powerpoint/2010/main" val="171223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2"/>
          </a:xfrm>
        </p:spPr>
        <p:txBody>
          <a:bodyPr>
            <a:noAutofit/>
          </a:bodyPr>
          <a:lstStyle/>
          <a:p>
            <a:pPr algn="just"/>
            <a:r>
              <a:rPr lang="es-ES_tradnl" sz="1800" dirty="0"/>
              <a:t>Comenzar por la presentación de los integrantes del grupo y exponer de qué trata el proyecto.</a:t>
            </a:r>
          </a:p>
          <a:p>
            <a:pPr algn="just"/>
            <a:r>
              <a:rPr lang="es-ES_tradnl" sz="1800" dirty="0"/>
              <a:t>Exponer las ideas de forma organizada.</a:t>
            </a:r>
          </a:p>
          <a:p>
            <a:pPr marL="365125" lvl="1" indent="-255588" algn="just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s-ES" sz="1800" dirty="0"/>
              <a:t>Toda persona ajena al proyecto debe hacerse una idea lo más aproximada posible del problema o necesidad que se pretende resolver y sus principales objetivos.</a:t>
            </a:r>
            <a:endParaRPr lang="es-ES_tradnl" sz="1800" dirty="0"/>
          </a:p>
          <a:p>
            <a:pPr algn="just"/>
            <a:r>
              <a:rPr lang="es-ES_tradnl" sz="1800" dirty="0"/>
              <a:t>Intentar hacer una presentación amena, que atraiga el interés de las personas evaluadoras </a:t>
            </a:r>
            <a:r>
              <a:rPr lang="es-ES_tradnl" sz="1800" dirty="0">
                <a:sym typeface="Wingdings" panose="05000000000000000000" pitchFamily="2" charset="2"/>
              </a:rPr>
              <a:t> </a:t>
            </a:r>
            <a:r>
              <a:rPr lang="es-ES_tradnl" sz="1800" dirty="0"/>
              <a:t>mostrar entusiasmo.</a:t>
            </a:r>
          </a:p>
          <a:p>
            <a:pPr algn="just"/>
            <a:r>
              <a:rPr lang="es-ES_tradnl" sz="1800" dirty="0"/>
              <a:t>No es obligatorio explicar código </a:t>
            </a:r>
            <a:r>
              <a:rPr lang="es-ES_tradnl" sz="1800" dirty="0">
                <a:sym typeface="Wingdings" panose="05000000000000000000" pitchFamily="2" charset="2"/>
              </a:rPr>
              <a:t> no excederse en detalles.</a:t>
            </a:r>
          </a:p>
          <a:p>
            <a:pPr algn="just"/>
            <a:r>
              <a:rPr lang="es-ES_tradnl" sz="1800" dirty="0">
                <a:sym typeface="Wingdings" panose="05000000000000000000" pitchFamily="2" charset="2"/>
              </a:rPr>
              <a:t>Plan B demostración, maqueta etc.  video grabado para demostrar cómo funciona.</a:t>
            </a:r>
          </a:p>
          <a:p>
            <a:pPr algn="just"/>
            <a:r>
              <a:rPr lang="es-ES_tradnl" sz="1800" dirty="0"/>
              <a:t>Se pueden utilizar los últimos minutos de la exposición para exponer argumentos de defensa de la viabilidad del proyecto presentado.</a:t>
            </a:r>
          </a:p>
          <a:p>
            <a:pPr algn="just"/>
            <a:r>
              <a:rPr lang="es-ES" sz="1800" dirty="0"/>
              <a:t>Cuidar el final de la exposición.</a:t>
            </a:r>
          </a:p>
          <a:p>
            <a:pPr algn="just"/>
            <a:endParaRPr lang="es-ES" sz="1800" dirty="0"/>
          </a:p>
          <a:p>
            <a:pPr lvl="1" algn="just"/>
            <a:endParaRPr lang="es-ES" sz="1800" dirty="0"/>
          </a:p>
          <a:p>
            <a:pPr lvl="2"/>
            <a:endParaRPr lang="es-ES" sz="2000" dirty="0"/>
          </a:p>
          <a:p>
            <a:pPr lvl="1" algn="just"/>
            <a:endParaRPr lang="es-ES" sz="1600" dirty="0"/>
          </a:p>
          <a:p>
            <a:pPr algn="just"/>
            <a:endParaRPr lang="es-ES" sz="1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s-ES" sz="4400" dirty="0"/>
              <a:t>3. Exposición</a:t>
            </a:r>
          </a:p>
        </p:txBody>
      </p:sp>
    </p:spTree>
    <p:extLst>
      <p:ext uri="{BB962C8B-B14F-4D97-AF65-F5344CB8AC3E}">
        <p14:creationId xmlns:p14="http://schemas.microsoft.com/office/powerpoint/2010/main" val="239465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95326"/>
            <a:ext cx="8229600" cy="4525962"/>
          </a:xfrm>
        </p:spPr>
        <p:txBody>
          <a:bodyPr>
            <a:noAutofit/>
          </a:bodyPr>
          <a:lstStyle/>
          <a:p>
            <a:pPr algn="just"/>
            <a:r>
              <a:rPr lang="es-ES_tradnl" sz="2000" b="1" dirty="0"/>
              <a:t>Cuidar la expresión verbal</a:t>
            </a:r>
            <a:r>
              <a:rPr lang="es-ES_tradnl" sz="2000" dirty="0"/>
              <a:t>:</a:t>
            </a:r>
            <a:endParaRPr lang="es-ES" sz="2000" dirty="0"/>
          </a:p>
          <a:p>
            <a:pPr lvl="1" algn="just"/>
            <a:r>
              <a:rPr lang="es-ES_tradnl" sz="2000" dirty="0"/>
              <a:t>Hablar claro, alto y a buen ritmo, pero sin acelerarse.</a:t>
            </a:r>
            <a:endParaRPr lang="es-ES" sz="2000" dirty="0"/>
          </a:p>
          <a:p>
            <a:pPr lvl="1" algn="just"/>
            <a:r>
              <a:rPr lang="es-ES_tradnl" sz="2000" dirty="0"/>
              <a:t>Utilizar un tono de voz variable </a:t>
            </a:r>
            <a:r>
              <a:rPr lang="es-ES_tradnl" sz="2000" dirty="0">
                <a:sym typeface="Wingdings" panose="05000000000000000000" pitchFamily="2" charset="2"/>
              </a:rPr>
              <a:t> </a:t>
            </a:r>
            <a:r>
              <a:rPr lang="es-ES_tradnl" sz="2000" dirty="0"/>
              <a:t>énfasis a algunas ideas o comentarios.</a:t>
            </a:r>
          </a:p>
          <a:p>
            <a:pPr lvl="1" algn="just"/>
            <a:r>
              <a:rPr lang="es-ES_tradnl" sz="2000" dirty="0"/>
              <a:t>Cuidar el lenguaje.</a:t>
            </a:r>
            <a:endParaRPr lang="es-ES" sz="2000" dirty="0"/>
          </a:p>
          <a:p>
            <a:pPr algn="just"/>
            <a:r>
              <a:rPr lang="es-ES_tradnl" sz="2000" b="1" dirty="0"/>
              <a:t>Cuidar la expresión no verbal</a:t>
            </a:r>
            <a:r>
              <a:rPr lang="es-ES_tradnl" sz="2000" dirty="0"/>
              <a:t>:</a:t>
            </a:r>
            <a:endParaRPr lang="es-ES" sz="2000" dirty="0"/>
          </a:p>
          <a:p>
            <a:pPr lvl="1" algn="just"/>
            <a:r>
              <a:rPr lang="es-ES_tradnl" sz="2000" dirty="0"/>
              <a:t>Mantener una conexión visual con las personas que están escuchando la exposición.</a:t>
            </a:r>
          </a:p>
          <a:p>
            <a:pPr lvl="1" algn="just"/>
            <a:r>
              <a:rPr lang="es-ES_tradnl" sz="2000" dirty="0"/>
              <a:t>Si en algún momento de la exposición es necesario leer algún texto, levantar de vez en cuando la mirada.</a:t>
            </a:r>
          </a:p>
          <a:p>
            <a:pPr lvl="1" algn="just"/>
            <a:r>
              <a:rPr lang="es-ES_tradnl" sz="2000" dirty="0"/>
              <a:t>No meterse las manos en los bolsillos, ni apoyarse o sentarse sobre la mesa, ya que la imagen que se da no es adecuada.</a:t>
            </a:r>
          </a:p>
          <a:p>
            <a:pPr algn="just"/>
            <a:endParaRPr lang="es-ES" sz="1800" dirty="0"/>
          </a:p>
          <a:p>
            <a:pPr lvl="1" algn="just"/>
            <a:endParaRPr lang="es-ES" sz="1800" dirty="0"/>
          </a:p>
          <a:p>
            <a:pPr lvl="2"/>
            <a:endParaRPr lang="es-ES" sz="2000" dirty="0"/>
          </a:p>
          <a:p>
            <a:pPr lvl="1" algn="just"/>
            <a:endParaRPr lang="es-ES" sz="1600" dirty="0"/>
          </a:p>
          <a:p>
            <a:pPr algn="just"/>
            <a:endParaRPr lang="es-ES" sz="1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s-ES" sz="4400" dirty="0"/>
              <a:t>3. Exposición</a:t>
            </a:r>
          </a:p>
        </p:txBody>
      </p:sp>
    </p:spTree>
    <p:extLst>
      <p:ext uri="{BB962C8B-B14F-4D97-AF65-F5344CB8AC3E}">
        <p14:creationId xmlns:p14="http://schemas.microsoft.com/office/powerpoint/2010/main" val="287414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_tradnl" sz="1800" dirty="0"/>
              <a:t>Después de la exposición, será el momento de responder a posibles preguntas que planteen las personas evaluadoras. </a:t>
            </a:r>
          </a:p>
          <a:p>
            <a:pPr algn="just"/>
            <a:r>
              <a:rPr lang="es-ES_tradnl" sz="1800" dirty="0"/>
              <a:t>Si se tienen dudas sobre la preguntas, no se han entendido bien, etc. </a:t>
            </a:r>
            <a:r>
              <a:rPr lang="es-ES_tradnl" sz="1800" dirty="0">
                <a:sym typeface="Wingdings" panose="05000000000000000000" pitchFamily="2" charset="2"/>
              </a:rPr>
              <a:t> </a:t>
            </a:r>
            <a:r>
              <a:rPr lang="es-ES_tradnl" sz="1800" dirty="0"/>
              <a:t>decirle al tribunal que las repita o formule de otra manera. </a:t>
            </a:r>
          </a:p>
          <a:p>
            <a:pPr algn="just"/>
            <a:r>
              <a:rPr lang="es-ES_tradnl" sz="1800" dirty="0"/>
              <a:t>Ante las preguntas, no quedarse callado ni tampoco responder con algo que no tenga nada que ver.</a:t>
            </a:r>
          </a:p>
          <a:p>
            <a:pPr algn="just"/>
            <a:r>
              <a:rPr lang="es-ES_tradnl" sz="1800" dirty="0"/>
              <a:t>Importante argumentar adecuadamente las respuestas, haciendo referencia a los contenidos de la memoria del proyecto.</a:t>
            </a:r>
          </a:p>
          <a:p>
            <a:pPr algn="just"/>
            <a:r>
              <a:rPr lang="es-ES_tradnl" sz="1800" dirty="0"/>
              <a:t>Intentar responder de memoria a las preguntas que formulen los/as evaluadores/as </a:t>
            </a:r>
            <a:r>
              <a:rPr lang="es-ES_tradnl" sz="1800" dirty="0">
                <a:sym typeface="Wingdings" panose="05000000000000000000" pitchFamily="2" charset="2"/>
              </a:rPr>
              <a:t></a:t>
            </a:r>
            <a:r>
              <a:rPr lang="es-ES_tradnl" sz="1800" dirty="0"/>
              <a:t> da impresión de dominio del proyecto.</a:t>
            </a:r>
          </a:p>
          <a:p>
            <a:pPr algn="just"/>
            <a:r>
              <a:rPr lang="es-ES_tradnl" sz="1800" dirty="0"/>
              <a:t>Conveniente llevar el material organizado: fichas con esquemas y la memoria del proyecto </a:t>
            </a:r>
            <a:r>
              <a:rPr lang="es-ES_tradnl" sz="1800" dirty="0">
                <a:sym typeface="Wingdings" panose="05000000000000000000" pitchFamily="2" charset="2"/>
              </a:rPr>
              <a:t> en caso de tener que recurrir al material, </a:t>
            </a:r>
            <a:r>
              <a:rPr lang="es-ES_tradnl" sz="1800" dirty="0"/>
              <a:t>será más fácil encontrar lo que se busca </a:t>
            </a:r>
            <a:r>
              <a:rPr lang="es-ES_tradnl" sz="1800" dirty="0">
                <a:sym typeface="Wingdings" panose="05000000000000000000" pitchFamily="2" charset="2"/>
              </a:rPr>
              <a:t>con</a:t>
            </a:r>
            <a:r>
              <a:rPr lang="es-ES_tradnl" sz="1800" dirty="0"/>
              <a:t> los nervios propios de la exposición.</a:t>
            </a:r>
          </a:p>
          <a:p>
            <a:pPr lvl="2"/>
            <a:endParaRPr lang="es-ES" sz="2000" dirty="0"/>
          </a:p>
          <a:p>
            <a:pPr lvl="1" algn="just"/>
            <a:endParaRPr lang="es-ES" sz="1600" dirty="0"/>
          </a:p>
          <a:p>
            <a:pPr algn="just"/>
            <a:endParaRPr lang="es-ES" sz="1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s-ES" sz="4400" dirty="0"/>
              <a:t>4. Defensa</a:t>
            </a:r>
          </a:p>
        </p:txBody>
      </p:sp>
    </p:spTree>
    <p:extLst>
      <p:ext uri="{BB962C8B-B14F-4D97-AF65-F5344CB8AC3E}">
        <p14:creationId xmlns:p14="http://schemas.microsoft.com/office/powerpoint/2010/main" val="3047167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4422</TotalTime>
  <Words>750</Words>
  <Application>Microsoft Office PowerPoint</Application>
  <PresentationFormat>Presentación en pantalla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Lucida Sans Unicode</vt:lpstr>
      <vt:lpstr>Verdana</vt:lpstr>
      <vt:lpstr>Wingdings</vt:lpstr>
      <vt:lpstr>Wingdings 2</vt:lpstr>
      <vt:lpstr>Wingdings 3</vt:lpstr>
      <vt:lpstr>Concurrencia</vt:lpstr>
      <vt:lpstr>Proyecto DAM 2024/2025   Exposición y defensa del proyecto</vt:lpstr>
      <vt:lpstr>1. Exposición y defensa del proyecto</vt:lpstr>
      <vt:lpstr>2. Preparar la exposición</vt:lpstr>
      <vt:lpstr>2. Preparar la exposición</vt:lpstr>
      <vt:lpstr>3. Exposición</vt:lpstr>
      <vt:lpstr>3. Exposición</vt:lpstr>
      <vt:lpstr>4. Defensa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ItziarUrkidi</dc:creator>
  <cp:lastModifiedBy>Borja Saiz Bustamante</cp:lastModifiedBy>
  <cp:revision>944</cp:revision>
  <dcterms:modified xsi:type="dcterms:W3CDTF">2024-09-23T15:33:15Z</dcterms:modified>
</cp:coreProperties>
</file>