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y4shJB1NmUqbQBevqtUkmWPSJ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EFF95E-7780-4622-9F6E-9725AEB85EDB}">
  <a:tblStyle styleId="{20EFF95E-7780-4622-9F6E-9725AEB85EDB}" styleName="Table_0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F4"/>
          </a:solidFill>
        </a:fill>
      </a:tcStyle>
    </a:wholeTbl>
    <a:band1H>
      <a:tcTxStyle/>
      <a:tcStyle>
        <a:tcBdr/>
        <a:fill>
          <a:solidFill>
            <a:srgbClr val="CCDF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DF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ucida Sans Unicode"/>
          <a:ea typeface="Lucida Sans Unicode"/>
          <a:cs typeface="Lucida Sans Unicod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600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9750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850" tIns="43425" rIns="86850" bIns="43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9750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850" tIns="43425" rIns="86850" bIns="43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850" tIns="43425" rIns="86850" bIns="43425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3"/>
            <a:ext cx="307975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850" tIns="43425" rIns="86850" bIns="43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3"/>
            <a:ext cx="307975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850" tIns="43425" rIns="86850" bIns="43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spcFirstLastPara="1" wrap="square" lIns="86850" tIns="43425" rIns="86850" bIns="43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1"/>
          <p:cNvGrpSpPr/>
          <p:nvPr/>
        </p:nvGrpSpPr>
        <p:grpSpPr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22" name="Google Shape;22;p21"/>
            <p:cNvSpPr/>
            <p:nvPr/>
          </p:nvSpPr>
          <p:spPr>
            <a:xfrm>
              <a:off x="1687032" y="4832896"/>
              <a:ext cx="7456968" cy="518176"/>
            </a:xfrm>
            <a:custGeom>
              <a:avLst/>
              <a:gdLst/>
              <a:ahLst/>
              <a:cxnLst/>
              <a:rect l="l" t="t" r="r" b="b"/>
              <a:pathLst>
                <a:path w="4697" h="367" extrusionOk="0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1"/>
            <p:cNvSpPr/>
            <p:nvPr/>
          </p:nvSpPr>
          <p:spPr>
            <a:xfrm>
              <a:off x="35926" y="5135025"/>
              <a:ext cx="9108074" cy="838869"/>
            </a:xfrm>
            <a:custGeom>
              <a:avLst/>
              <a:gdLst/>
              <a:ahLst/>
              <a:cxnLst/>
              <a:rect l="l" t="t" r="r" b="b"/>
              <a:pathLst>
                <a:path w="5760" h="528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1"/>
            <p:cNvSpPr/>
            <p:nvPr/>
          </p:nvSpPr>
          <p:spPr>
            <a:xfrm>
              <a:off x="0" y="4883888"/>
              <a:ext cx="9144000" cy="1981200"/>
            </a:xfrm>
            <a:custGeom>
              <a:avLst/>
              <a:gdLst/>
              <a:ahLst/>
              <a:cxnLst/>
              <a:rect l="l" t="t" r="r" b="b"/>
              <a:pathLst>
                <a:path w="5760" h="1248" extrusionOk="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tx="0" ty="0" sx="50000" sy="50000" flip="none" algn="t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25;p21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w="12050" cap="flat" cmpd="sng">
              <a:solidFill>
                <a:srgbClr val="93C5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" name="Google Shape;26;p21"/>
          <p:cNvSpPr txBox="1"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64008" lvl="0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body" idx="1"/>
          </p:nvPr>
        </p:nvSpPr>
        <p:spPr>
          <a:xfrm rot="5400000">
            <a:off x="2378965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marL="914400" lvl="1" indent="-3429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>
            <a:spLocks noGrp="1"/>
          </p:cNvSpPr>
          <p:nvPr>
            <p:ph type="title"/>
          </p:nvPr>
        </p:nvSpPr>
        <p:spPr>
          <a:xfrm rot="5400000">
            <a:off x="4936367" y="2182286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body" idx="1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marL="914400" lvl="1" indent="-3429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marL="914400" lvl="1" indent="-3429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3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3"/>
          <p:cNvSpPr txBox="1"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9504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marL="914400" lvl="1" indent="-3810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2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9504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marL="914400" lvl="1" indent="-3810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ción" type="twoTxTwoObj">
  <p:cSld name="TWO_OBJECTS_WITH_TEXT">
    <p:bg>
      <p:bgPr>
        <a:blipFill rotWithShape="1">
          <a:blip r:embed="rId2">
            <a:alphaModFix/>
          </a:blip>
          <a:tile tx="0" ty="0" sx="50000" sy="50000" flip="none" algn="tl"/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2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3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2232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marL="914400" lvl="1" indent="-3556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4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2232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marL="914400" lvl="1" indent="-3556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bg>
      <p:bgPr>
        <a:blipFill rotWithShape="1">
          <a:blip r:embed="rId2">
            <a:alphaModFix/>
          </a:blip>
          <a:tile tx="0" ty="0" sx="50000" sy="50000" flip="none" algn="tl"/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sz="25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body" idx="1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marL="914400" lvl="1" indent="-2286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body" idx="2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6776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marL="914400" lvl="1" indent="-406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/>
          <p:nvPr/>
        </p:nvSpPr>
        <p:spPr>
          <a:xfrm>
            <a:off x="500063" y="5945188"/>
            <a:ext cx="4940300" cy="920750"/>
          </a:xfrm>
          <a:custGeom>
            <a:avLst/>
            <a:gdLst/>
            <a:ahLst/>
            <a:cxnLst/>
            <a:rect l="l" t="t" r="r" b="b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9"/>
          <p:cNvSpPr/>
          <p:nvPr/>
        </p:nvSpPr>
        <p:spPr>
          <a:xfrm>
            <a:off x="485775" y="5938838"/>
            <a:ext cx="3690938" cy="933450"/>
          </a:xfrm>
          <a:custGeom>
            <a:avLst/>
            <a:gdLst/>
            <a:ahLst/>
            <a:cxnLst/>
            <a:rect l="l" t="t" r="r" b="b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29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w="12050" cap="flat" cmpd="sng">
            <a:solidFill>
              <a:srgbClr val="93C5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" name="Google Shape;82;p29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w="9525" cap="rnd" cmpd="sng">
            <a:solidFill>
              <a:srgbClr val="20768B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9"/>
          <p:cNvSpPr txBox="1">
            <a:spLocks noGrp="1"/>
          </p:cNvSpPr>
          <p:nvPr>
            <p:ph type="body" idx="1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marR="18288" lvl="0" indent="-228600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marL="914400" lvl="1" indent="-3048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>
            <a:spLocks noGrp="1"/>
          </p:cNvSpPr>
          <p:nvPr>
            <p:ph type="pic" idx="2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29"/>
          <p:cNvSpPr txBox="1"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sz="30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500063" y="5945188"/>
            <a:ext cx="4940300" cy="920750"/>
          </a:xfrm>
          <a:custGeom>
            <a:avLst/>
            <a:gdLst/>
            <a:ahLst/>
            <a:cxnLst/>
            <a:rect l="l" t="t" r="r" b="b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0"/>
          <p:cNvSpPr/>
          <p:nvPr/>
        </p:nvSpPr>
        <p:spPr>
          <a:xfrm>
            <a:off x="485775" y="5938838"/>
            <a:ext cx="3690938" cy="933450"/>
          </a:xfrm>
          <a:custGeom>
            <a:avLst/>
            <a:gdLst/>
            <a:ahLst/>
            <a:cxnLst/>
            <a:rect l="l" t="t" r="r" b="b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3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2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w="12050" cap="flat" cmpd="sng">
            <a:solidFill>
              <a:srgbClr val="93C5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1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518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sz="27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dt" idx="10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ftr" idx="11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sldNum" idx="12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infbsaiz@elorrieta-errekamari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395536" y="1196752"/>
            <a:ext cx="8062664" cy="3024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600" dirty="0"/>
              <a:t>Proyecto DAM</a:t>
            </a:r>
            <a:br>
              <a:rPr lang="es-ES" sz="6600" dirty="0"/>
            </a:br>
            <a:r>
              <a:rPr lang="es-ES" sz="6600" dirty="0"/>
              <a:t>2024/2025</a:t>
            </a:r>
            <a:br>
              <a:rPr lang="es-ES" sz="6600" dirty="0"/>
            </a:br>
            <a:r>
              <a:rPr lang="es-ES" sz="2500" dirty="0"/>
              <a:t> </a:t>
            </a:r>
            <a:br>
              <a:rPr lang="es-ES" sz="6600" dirty="0"/>
            </a:br>
            <a:r>
              <a:rPr lang="es-ES" sz="2500" dirty="0"/>
              <a:t>Presentación del módulo</a:t>
            </a:r>
            <a:endParaRPr sz="6600" dirty="0"/>
          </a:p>
        </p:txBody>
      </p:sp>
      <p:sp>
        <p:nvSpPr>
          <p:cNvPr id="107" name="Google Shape;107;p1"/>
          <p:cNvSpPr/>
          <p:nvPr/>
        </p:nvSpPr>
        <p:spPr>
          <a:xfrm>
            <a:off x="3635896" y="5805264"/>
            <a:ext cx="529208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2º DAM 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Plataforma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anitzeko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aplikazioak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garatzea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 de aplicaciones Multiplataforma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5. Fechas de evaluación</a:t>
            </a:r>
            <a:endParaRPr sz="4000"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139001" algn="l" rtl="0">
              <a:spcBef>
                <a:spcPts val="0"/>
              </a:spcBef>
              <a:spcAft>
                <a:spcPts val="0"/>
              </a:spcAft>
              <a:buSzPts val="1836"/>
              <a:buNone/>
            </a:pPr>
            <a:endParaRPr dirty="0"/>
          </a:p>
        </p:txBody>
      </p:sp>
      <p:pic>
        <p:nvPicPr>
          <p:cNvPr id="3" name="Google Shape;135;p5">
            <a:extLst>
              <a:ext uri="{FF2B5EF4-FFF2-40B4-BE49-F238E27FC236}">
                <a16:creationId xmlns:a16="http://schemas.microsoft.com/office/drawing/2014/main" id="{B5C1F313-D028-5FCA-04D8-949253CA116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7656"/>
          <a:stretch/>
        </p:blipFill>
        <p:spPr>
          <a:xfrm>
            <a:off x="657225" y="2206841"/>
            <a:ext cx="7829550" cy="3074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6. Calendario de sesiones</a:t>
            </a:r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just" rtl="0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s-ES" sz="2000" dirty="0"/>
              <a:t>Asistencia obligatoria - </a:t>
            </a:r>
            <a:r>
              <a:rPr lang="es-ES" sz="2000" b="1" dirty="0"/>
              <a:t>coordinación entre profesorado y empresa FCT</a:t>
            </a:r>
          </a:p>
          <a:p>
            <a:pPr marL="365125" lvl="0" indent="-255587" algn="just" rtl="0">
              <a:spcBef>
                <a:spcPts val="400"/>
              </a:spcBef>
              <a:spcAft>
                <a:spcPts val="0"/>
              </a:spcAft>
              <a:buSzPts val="1360"/>
              <a:buChar char="🞂"/>
            </a:pPr>
            <a:r>
              <a:rPr lang="es-ES" sz="2000" b="1" dirty="0"/>
              <a:t>(Este es de otro año…)</a:t>
            </a:r>
            <a:endParaRPr dirty="0"/>
          </a:p>
          <a:p>
            <a:pPr marL="365125" lvl="0" indent="-151955" algn="just" rtl="0">
              <a:spcBef>
                <a:spcPts val="400"/>
              </a:spcBef>
              <a:spcAft>
                <a:spcPts val="0"/>
              </a:spcAft>
              <a:buSzPts val="1632"/>
              <a:buNone/>
            </a:pPr>
            <a:endParaRPr sz="24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8" y="2725752"/>
            <a:ext cx="8764223" cy="33056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l" rtl="0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s-ES" sz="2400" dirty="0"/>
              <a:t>Memoria del proyecto.</a:t>
            </a:r>
            <a:endParaRPr dirty="0"/>
          </a:p>
          <a:p>
            <a:pPr marL="365125" lvl="0" indent="-255587" algn="l" rtl="0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ES" sz="2400" dirty="0"/>
              <a:t>Maqueta / Código proyecto: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000"/>
              <a:buChar char="◦"/>
            </a:pPr>
            <a:r>
              <a:rPr lang="es-ES" sz="2000" dirty="0"/>
              <a:t>Maqueta con funcionalidades básicas del proyecto. 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000"/>
              <a:buChar char="◦"/>
            </a:pPr>
            <a:r>
              <a:rPr lang="es-ES" sz="2000" b="1" dirty="0"/>
              <a:t>Tener siempre presente las 50 horas de duración.</a:t>
            </a:r>
            <a:endParaRPr dirty="0"/>
          </a:p>
          <a:p>
            <a:pPr marL="365125" lvl="0" indent="-255587" algn="l" rtl="0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ES" sz="2400" dirty="0"/>
              <a:t>Presentación adjunta para la defensa.(PowerPoint)</a:t>
            </a:r>
            <a:endParaRPr dirty="0"/>
          </a:p>
          <a:p>
            <a:pPr marL="365125" lvl="0" indent="-255587" algn="l" rtl="0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ES" sz="2400" b="1" dirty="0"/>
              <a:t>Alumnos Erasmus</a:t>
            </a:r>
            <a:r>
              <a:rPr lang="es-ES" sz="2400" dirty="0"/>
              <a:t>: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000"/>
              <a:buChar char="◦"/>
            </a:pPr>
            <a:r>
              <a:rPr lang="es-ES" sz="2000" dirty="0"/>
              <a:t>Video grabado de la defensa.</a:t>
            </a:r>
            <a:endParaRPr dirty="0"/>
          </a:p>
          <a:p>
            <a:pPr marL="620713" lvl="1" indent="-101600" algn="l" rtl="0">
              <a:spcBef>
                <a:spcPts val="325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365125" lvl="0" indent="-255587" algn="just" rtl="0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ES" sz="2400" b="1" dirty="0">
                <a:solidFill>
                  <a:srgbClr val="FF0000"/>
                </a:solidFill>
              </a:rPr>
              <a:t>Toda la documentación deberá ser entregada antes de la defensa.</a:t>
            </a:r>
            <a:r>
              <a:rPr lang="es-ES" sz="2400" b="1" dirty="0"/>
              <a:t> Todo proyecto presentado después de la fecha y hora indicada no será evaluado.</a:t>
            </a:r>
            <a:endParaRPr sz="2400" b="1" dirty="0"/>
          </a:p>
        </p:txBody>
      </p:sp>
      <p:sp>
        <p:nvSpPr>
          <p:cNvPr id="175" name="Google Shape;175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7. Entrega final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65125" lvl="0" indent="-255587" algn="l" rtl="0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es-ES" sz="2400" i="1" dirty="0">
                <a:solidFill>
                  <a:srgbClr val="00B0F0"/>
                </a:solidFill>
              </a:rPr>
              <a:t>* Carpeta </a:t>
            </a:r>
            <a:r>
              <a:rPr lang="es-ES" sz="2400" i="1" dirty="0" err="1">
                <a:solidFill>
                  <a:srgbClr val="00B0F0"/>
                </a:solidFill>
              </a:rPr>
              <a:t>Documentacion</a:t>
            </a:r>
            <a:r>
              <a:rPr lang="es-ES" sz="2400" i="1" dirty="0">
                <a:solidFill>
                  <a:srgbClr val="00B0F0"/>
                </a:solidFill>
              </a:rPr>
              <a:t>.</a:t>
            </a:r>
            <a:endParaRPr dirty="0"/>
          </a:p>
          <a:p>
            <a:pPr marL="365125" lvl="0" indent="-255587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endParaRPr sz="2400" i="1" dirty="0">
              <a:solidFill>
                <a:srgbClr val="FF0000"/>
              </a:solidFill>
            </a:endParaRPr>
          </a:p>
          <a:p>
            <a:pPr marL="365125" lvl="0" indent="-255587" algn="l" rtl="0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s-ES" sz="2800" dirty="0"/>
              <a:t>Puntos que constituyen la memoria del proyecto: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ct val="100000"/>
              <a:buChar char="◦"/>
            </a:pPr>
            <a:r>
              <a:rPr lang="es-ES" sz="2400" dirty="0"/>
              <a:t>Doc00-Descripción del proyecto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ct val="100000"/>
              <a:buChar char="◦"/>
            </a:pPr>
            <a:r>
              <a:rPr lang="es-ES" sz="2400" dirty="0"/>
              <a:t>Doc01-Fuentes de información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ct val="100000"/>
              <a:buChar char="◦"/>
            </a:pPr>
            <a:r>
              <a:rPr lang="es-ES" sz="2400" dirty="0"/>
              <a:t>Doc02-Justificación del proyecto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ct val="100000"/>
              <a:buChar char="◦"/>
            </a:pPr>
            <a:r>
              <a:rPr lang="es-ES" sz="2400" dirty="0"/>
              <a:t>Doc03-Beneficiarios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ct val="100000"/>
              <a:buChar char="◦"/>
            </a:pPr>
            <a:r>
              <a:rPr lang="es-ES" sz="2400" dirty="0"/>
              <a:t>Doc04-Localización 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ct val="100000"/>
              <a:buChar char="◦"/>
            </a:pPr>
            <a:r>
              <a:rPr lang="es-ES" sz="2400" dirty="0"/>
              <a:t>Doc05-Objetivos generales y específicos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ct val="100000"/>
              <a:buChar char="◦"/>
            </a:pPr>
            <a:r>
              <a:rPr lang="es-ES" sz="2400" dirty="0"/>
              <a:t>Doc06-Riesgos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ct val="100000"/>
              <a:buChar char="◦"/>
            </a:pPr>
            <a:r>
              <a:rPr lang="es-ES" sz="2400" dirty="0"/>
              <a:t>Doc07-Tareas y Cronograma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ct val="100000"/>
              <a:buChar char="◦"/>
            </a:pPr>
            <a:r>
              <a:rPr lang="es-ES" sz="2400" dirty="0"/>
              <a:t>Doc08-Recursos humanos/materiales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ct val="100000"/>
              <a:buChar char="◦"/>
            </a:pPr>
            <a:r>
              <a:rPr lang="es-ES" sz="2400" dirty="0"/>
              <a:t>Doc09-Presupuesto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ct val="100000"/>
              <a:buChar char="◦"/>
            </a:pPr>
            <a:r>
              <a:rPr lang="es-ES" sz="2400" dirty="0"/>
              <a:t>Doc10-Seguimiento</a:t>
            </a:r>
            <a:endParaRPr dirty="0"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/>
              <a:t>7. Entrega final</a:t>
            </a:r>
            <a:endParaRPr sz="4400"/>
          </a:p>
        </p:txBody>
      </p:sp>
      <p:sp>
        <p:nvSpPr>
          <p:cNvPr id="182" name="Google Shape;182;p13"/>
          <p:cNvSpPr/>
          <p:nvPr/>
        </p:nvSpPr>
        <p:spPr>
          <a:xfrm>
            <a:off x="5364088" y="4365104"/>
            <a:ext cx="288032" cy="1584176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5364088" y="2636912"/>
            <a:ext cx="216024" cy="1584176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5724128" y="3212976"/>
            <a:ext cx="1800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DISEÑO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5796136" y="4941168"/>
            <a:ext cx="25922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PLANIFICACIÓN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Google Shape;190;p14"/>
          <p:cNvGraphicFramePr/>
          <p:nvPr/>
        </p:nvGraphicFramePr>
        <p:xfrm>
          <a:off x="457200" y="1220192"/>
          <a:ext cx="8229600" cy="3937040"/>
        </p:xfrm>
        <a:graphic>
          <a:graphicData uri="http://schemas.openxmlformats.org/drawingml/2006/table">
            <a:tbl>
              <a:tblPr firstRow="1" bandRow="1">
                <a:noFill/>
                <a:tableStyleId>{20EFF95E-7780-4622-9F6E-9725AEB85EDB}</a:tableStyleId>
              </a:tblPr>
              <a:tblGrid>
                <a:gridCol w="217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Concepto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Porcentaje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Se valorará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 dirty="0"/>
                        <a:t>Desarrollo proyecto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30%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Contacto con el profesor, información continua sobre el estado y progresividad del proyecto, entregas parciales de documentación de forma que se preferirá el avance uniforme frente a dejarlo todo para el final…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Memoria proyecto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40%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20% Calidad del contenido presentado.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20% Formato en el que se presenta.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Defensa proyecto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dirty="0">
                          <a:solidFill>
                            <a:srgbClr val="FF0000"/>
                          </a:solidFill>
                        </a:rPr>
                        <a:t>(15minutos máximo)</a:t>
                      </a:r>
                      <a:endParaRPr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30%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Seguridad y serenidad en la presentación, claridad en la exposición, actitud corporal, materiales de apoyo etc.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8. Sistema de evaluación</a:t>
            </a:r>
            <a:endParaRPr/>
          </a:p>
        </p:txBody>
      </p:sp>
      <p:sp>
        <p:nvSpPr>
          <p:cNvPr id="192" name="Google Shape;192;p14"/>
          <p:cNvSpPr txBox="1"/>
          <p:nvPr/>
        </p:nvSpPr>
        <p:spPr>
          <a:xfrm>
            <a:off x="395536" y="5229200"/>
            <a:ext cx="8500281" cy="141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1FADCC"/>
                </a:solidFill>
                <a:latin typeface="Arial"/>
                <a:ea typeface="Arial"/>
                <a:cs typeface="Arial"/>
                <a:sym typeface="Arial"/>
              </a:rPr>
              <a:t>Para aprobar el módulo, habrá que sacar mínimo de 5 en cada uno de los conceptos.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1FADCC"/>
                </a:solidFill>
                <a:latin typeface="Arial"/>
                <a:ea typeface="Arial"/>
                <a:cs typeface="Arial"/>
                <a:sym typeface="Arial"/>
              </a:rPr>
              <a:t>Si la codificación es escasa, la nota máxima será de un 6.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 caso de detectarse copias, supone el suspenso directo del módulo.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Rúbrica</a:t>
            </a:r>
            <a:endParaRPr sz="18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l" rtl="0">
              <a:spcBef>
                <a:spcPts val="0"/>
              </a:spcBef>
              <a:spcAft>
                <a:spcPts val="0"/>
              </a:spcAft>
              <a:buSzPts val="1836"/>
              <a:buChar char="🞂"/>
            </a:pPr>
            <a:r>
              <a:rPr lang="es-ES" dirty="0"/>
              <a:t>Ítems que se calificarán en la </a:t>
            </a:r>
            <a:r>
              <a:rPr lang="es-ES" b="1" dirty="0"/>
              <a:t>memoria</a:t>
            </a:r>
            <a:r>
              <a:rPr lang="es-ES" dirty="0"/>
              <a:t> de los proyectos: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ES" dirty="0"/>
              <a:t>Presentación del trabajo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ES" dirty="0"/>
              <a:t>Organización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ES" dirty="0"/>
              <a:t>Formato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ES" dirty="0"/>
              <a:t>Ortografía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ES" dirty="0"/>
              <a:t>Claridad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ES" dirty="0"/>
              <a:t>Contenidos - Redacción impersonal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ES" dirty="0"/>
              <a:t>Dificultad técnica del proyecto presentado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ES" dirty="0"/>
              <a:t>Conclusión</a:t>
            </a:r>
            <a:endParaRPr dirty="0"/>
          </a:p>
          <a:p>
            <a:pPr marL="620713" lvl="1" indent="-82550" algn="l" rtl="0">
              <a:spcBef>
                <a:spcPts val="325"/>
              </a:spcBef>
              <a:spcAft>
                <a:spcPts val="0"/>
              </a:spcAft>
              <a:buSzPts val="2300"/>
              <a:buNone/>
            </a:pPr>
            <a:endParaRPr dirty="0"/>
          </a:p>
          <a:p>
            <a:pPr marL="620713" lvl="1" indent="-228599" algn="r" rtl="0">
              <a:spcBef>
                <a:spcPts val="325"/>
              </a:spcBef>
              <a:spcAft>
                <a:spcPts val="0"/>
              </a:spcAft>
              <a:buSzPts val="2300"/>
              <a:buNone/>
            </a:pPr>
            <a:r>
              <a:rPr lang="es-ES" b="1" dirty="0">
                <a:solidFill>
                  <a:srgbClr val="FF0000"/>
                </a:solidFill>
              </a:rPr>
              <a:t>* Rúbrica</a:t>
            </a:r>
            <a:endParaRPr dirty="0"/>
          </a:p>
          <a:p>
            <a:pPr marL="620713" lvl="1" indent="-82550" algn="l" rtl="0">
              <a:spcBef>
                <a:spcPts val="325"/>
              </a:spcBef>
              <a:spcAft>
                <a:spcPts val="0"/>
              </a:spcAft>
              <a:buSzPts val="2300"/>
              <a:buNone/>
            </a:pPr>
            <a:endParaRPr dirty="0"/>
          </a:p>
          <a:p>
            <a:pPr marL="365125" lvl="0" indent="-139001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 dirty="0"/>
          </a:p>
        </p:txBody>
      </p:sp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8. Sistema de evaluación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>
            <a:spLocks noGrp="1"/>
          </p:cNvSpPr>
          <p:nvPr>
            <p:ph type="body" idx="1"/>
          </p:nvPr>
        </p:nvSpPr>
        <p:spPr>
          <a:xfrm>
            <a:off x="457200" y="1265114"/>
            <a:ext cx="8229600" cy="475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l" rtl="0">
              <a:spcBef>
                <a:spcPts val="0"/>
              </a:spcBef>
              <a:spcAft>
                <a:spcPts val="0"/>
              </a:spcAft>
              <a:buSzPts val="1224"/>
              <a:buChar char="🞂"/>
            </a:pPr>
            <a:r>
              <a:rPr lang="es-ES" sz="1800"/>
              <a:t>Ítems que se calificarán en la </a:t>
            </a:r>
            <a:r>
              <a:rPr lang="es-ES" sz="1800" b="1"/>
              <a:t>defensa</a:t>
            </a:r>
            <a:r>
              <a:rPr lang="es-ES" sz="1800"/>
              <a:t> de los proyectos:</a:t>
            </a:r>
            <a:endParaRPr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Conocimiento del tema.</a:t>
            </a:r>
            <a:endParaRPr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Uso del tiempo.</a:t>
            </a:r>
            <a:endParaRPr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Organización de la exposición.</a:t>
            </a:r>
            <a:endParaRPr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Calidad de diseño de la presentación del proyecto.</a:t>
            </a:r>
            <a:endParaRPr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Claridad y dinamismo de la exposición.</a:t>
            </a:r>
            <a:endParaRPr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Eficacia del proyecto: es viable o no.</a:t>
            </a:r>
            <a:endParaRPr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Coherencia respecto a la memoria.</a:t>
            </a:r>
            <a:endParaRPr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Nivel de implementación.</a:t>
            </a:r>
            <a:endParaRPr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Utilización de recursos de apoyo en la presentación: recursos informáticos, modelos o maquetas, etc.</a:t>
            </a:r>
            <a:endParaRPr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Habilidades de comunicación demostradas: </a:t>
            </a:r>
            <a:endParaRPr/>
          </a:p>
          <a:p>
            <a:pPr marL="858838" lvl="2" indent="-228600" algn="l" rtl="0">
              <a:spcBef>
                <a:spcPts val="350"/>
              </a:spcBef>
              <a:spcAft>
                <a:spcPts val="0"/>
              </a:spcAft>
              <a:buSzPts val="1600"/>
              <a:buChar char="●"/>
            </a:pPr>
            <a:r>
              <a:rPr lang="es-ES" sz="1600"/>
              <a:t>Tono de voz</a:t>
            </a:r>
            <a:endParaRPr/>
          </a:p>
          <a:p>
            <a:pPr marL="858838" lvl="2" indent="-228600" algn="l" rtl="0">
              <a:spcBef>
                <a:spcPts val="350"/>
              </a:spcBef>
              <a:spcAft>
                <a:spcPts val="0"/>
              </a:spcAft>
              <a:buSzPts val="1600"/>
              <a:buChar char="●"/>
            </a:pPr>
            <a:r>
              <a:rPr lang="es-ES" sz="1600"/>
              <a:t>Expresión verbal</a:t>
            </a:r>
            <a:endParaRPr/>
          </a:p>
          <a:p>
            <a:pPr marL="858838" lvl="2" indent="-228600" algn="l" rtl="0">
              <a:spcBef>
                <a:spcPts val="350"/>
              </a:spcBef>
              <a:spcAft>
                <a:spcPts val="0"/>
              </a:spcAft>
              <a:buSzPts val="1600"/>
              <a:buChar char="●"/>
            </a:pPr>
            <a:r>
              <a:rPr lang="es-ES" sz="1600"/>
              <a:t>Postura del cuerpo y contacto visual</a:t>
            </a:r>
            <a:endParaRPr/>
          </a:p>
          <a:p>
            <a:pPr marL="858838" lvl="2" indent="-228600" algn="l" rtl="0">
              <a:spcBef>
                <a:spcPts val="350"/>
              </a:spcBef>
              <a:spcAft>
                <a:spcPts val="0"/>
              </a:spcAft>
              <a:buSzPts val="1600"/>
              <a:buChar char="●"/>
            </a:pPr>
            <a:r>
              <a:rPr lang="es-ES" sz="1600"/>
              <a:t>Seguridad y serenidad en la presentación</a:t>
            </a:r>
            <a:endParaRPr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Capacidad de responder a preguntas planteadas por el profesorado.</a:t>
            </a:r>
            <a:endParaRPr/>
          </a:p>
          <a:p>
            <a:pPr marL="392113" lvl="1" indent="0" algn="r" rtl="0">
              <a:spcBef>
                <a:spcPts val="325"/>
              </a:spcBef>
              <a:spcAft>
                <a:spcPts val="0"/>
              </a:spcAft>
              <a:buSzPts val="1400"/>
              <a:buNone/>
            </a:pPr>
            <a:r>
              <a:rPr lang="es-ES" sz="1400" b="1">
                <a:solidFill>
                  <a:srgbClr val="FF0000"/>
                </a:solidFill>
              </a:rPr>
              <a:t>* Rúbrica</a:t>
            </a:r>
            <a:endParaRPr sz="1400" b="1">
              <a:solidFill>
                <a:srgbClr val="FF0000"/>
              </a:solidFill>
            </a:endParaRPr>
          </a:p>
        </p:txBody>
      </p:sp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9. Sistema de evaluación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just" rtl="0">
              <a:spcBef>
                <a:spcPts val="0"/>
              </a:spcBef>
              <a:spcAft>
                <a:spcPts val="0"/>
              </a:spcAft>
              <a:buSzPts val="2176"/>
              <a:buChar char="🞂"/>
            </a:pPr>
            <a:r>
              <a:rPr lang="es-ES" sz="3200" dirty="0"/>
              <a:t>En el módulo de proyecto </a:t>
            </a:r>
            <a:r>
              <a:rPr lang="es-ES" sz="3200" b="1" dirty="0"/>
              <a:t>no se contempla</a:t>
            </a:r>
            <a:r>
              <a:rPr lang="es-ES" sz="3200" dirty="0"/>
              <a:t> la posibilidad de recuperación en el mismo curso; por lo que el alumno que no lo supere, deberá cursarlo de nuevo el curso que viene.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210" name="Google Shape;2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9. Sistema de recuperación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9537" lvl="0" indent="0" algn="l" rtl="0">
              <a:spcBef>
                <a:spcPts val="400"/>
              </a:spcBef>
              <a:spcAft>
                <a:spcPts val="0"/>
              </a:spcAft>
              <a:buSzPts val="748"/>
              <a:buNone/>
            </a:pPr>
            <a:endParaRPr sz="1100"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2300"/>
              <a:buChar char="◦"/>
            </a:pPr>
            <a:r>
              <a:rPr lang="es-ES" dirty="0"/>
              <a:t>GitHub:</a:t>
            </a:r>
          </a:p>
          <a:p>
            <a:pPr marL="858838" lvl="2" indent="-228600" algn="l" rtl="0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s-ES" dirty="0">
                <a:solidFill>
                  <a:schemeClr val="tx1"/>
                </a:solidFill>
              </a:rPr>
              <a:t>URL: </a:t>
            </a:r>
            <a:r>
              <a:rPr lang="es-ES" dirty="0">
                <a:solidFill>
                  <a:srgbClr val="FF8119"/>
                </a:solidFill>
              </a:rPr>
              <a:t>www.github.com/borjasaizbustamante</a:t>
            </a:r>
            <a:endParaRPr lang="es-ES" dirty="0"/>
          </a:p>
          <a:p>
            <a:pPr marL="858838" lvl="2" indent="-228600" algn="l" rtl="0">
              <a:spcBef>
                <a:spcPts val="350"/>
              </a:spcBef>
              <a:spcAft>
                <a:spcPts val="0"/>
              </a:spcAft>
              <a:buSzPts val="2100"/>
              <a:buChar char="●"/>
            </a:pPr>
            <a:r>
              <a:rPr lang="es-ES" dirty="0"/>
              <a:t>Incluye toda la documentación relacionada al módulo.</a:t>
            </a:r>
            <a:endParaRPr dirty="0"/>
          </a:p>
          <a:p>
            <a:pPr marL="630238" lvl="2" indent="0" algn="l" rtl="0">
              <a:spcBef>
                <a:spcPts val="350"/>
              </a:spcBef>
              <a:spcAft>
                <a:spcPts val="0"/>
              </a:spcAft>
              <a:buSzPts val="2100"/>
              <a:buNone/>
            </a:pPr>
            <a:endParaRPr dirty="0"/>
          </a:p>
        </p:txBody>
      </p:sp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/>
              <a:t>10. Recursos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8" algn="l" rtl="0">
              <a:spcBef>
                <a:spcPts val="0"/>
              </a:spcBef>
              <a:spcAft>
                <a:spcPts val="0"/>
              </a:spcAft>
              <a:buSzPts val="2448"/>
              <a:buChar char="🞂"/>
            </a:pPr>
            <a:r>
              <a:rPr lang="es-ES" sz="3600" dirty="0"/>
              <a:t>Borja Saiz Bustamante:</a:t>
            </a:r>
            <a:endParaRPr dirty="0"/>
          </a:p>
          <a:p>
            <a:pPr marL="620713" lvl="1" indent="-228600" algn="l" rtl="0">
              <a:spcBef>
                <a:spcPts val="325"/>
              </a:spcBef>
              <a:spcAft>
                <a:spcPts val="0"/>
              </a:spcAft>
              <a:buSzPts val="3200"/>
              <a:buChar char="◦"/>
            </a:pPr>
            <a:r>
              <a:rPr lang="es-ES" sz="3200" u="sng" dirty="0"/>
              <a:t>Tutoría</a:t>
            </a:r>
            <a:r>
              <a:rPr lang="es-ES" sz="3200" dirty="0"/>
              <a:t>: </a:t>
            </a:r>
            <a:endParaRPr dirty="0"/>
          </a:p>
          <a:p>
            <a:pPr marL="858838" lvl="2" indent="-228600" algn="l" rtl="0">
              <a:spcBef>
                <a:spcPts val="350"/>
              </a:spcBef>
              <a:spcAft>
                <a:spcPts val="0"/>
              </a:spcAft>
              <a:buSzPts val="3000"/>
              <a:buChar char="●"/>
            </a:pPr>
            <a:r>
              <a:rPr lang="es-ES" sz="3000" dirty="0"/>
              <a:t>Presencial: Martes 17:00-18:00</a:t>
            </a:r>
            <a:endParaRPr dirty="0"/>
          </a:p>
          <a:p>
            <a:pPr marL="858838" lvl="2" indent="-228600" algn="l" rtl="0">
              <a:spcBef>
                <a:spcPts val="350"/>
              </a:spcBef>
              <a:spcAft>
                <a:spcPts val="0"/>
              </a:spcAft>
              <a:buSzPts val="3000"/>
              <a:buChar char="●"/>
            </a:pPr>
            <a:r>
              <a:rPr lang="es-ES" sz="3000" dirty="0"/>
              <a:t>E-mail: </a:t>
            </a:r>
            <a:r>
              <a:rPr lang="es-ES" sz="3200" u="sng" dirty="0">
                <a:solidFill>
                  <a:schemeClr val="hlink"/>
                </a:solidFill>
                <a:hlinkClick r:id="rId3"/>
              </a:rPr>
              <a:t>infbsaiz@elorrieta-errekamari.com</a:t>
            </a:r>
            <a:endParaRPr sz="3200" dirty="0"/>
          </a:p>
          <a:p>
            <a:pPr marL="630238" lvl="2" indent="0" algn="l" rtl="0">
              <a:spcBef>
                <a:spcPts val="35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  <p:sp>
        <p:nvSpPr>
          <p:cNvPr id="222" name="Google Shape;22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11. Profesorado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65760" lvl="0" indent="-256032" algn="just" rtl="0"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Char char="🞂"/>
            </a:pPr>
            <a:r>
              <a:rPr lang="es-ES" sz="2400" dirty="0"/>
              <a:t>Módulo transversal.</a:t>
            </a:r>
            <a:endParaRPr dirty="0"/>
          </a:p>
          <a:p>
            <a:pPr marL="365760" lvl="0" indent="-256032" algn="just" rtl="0">
              <a:spcBef>
                <a:spcPts val="400"/>
              </a:spcBef>
              <a:spcAft>
                <a:spcPts val="0"/>
              </a:spcAft>
              <a:buSzPts val="1632"/>
              <a:buFont typeface="Noto Sans Symbols"/>
              <a:buChar char="🞂"/>
            </a:pPr>
            <a:r>
              <a:rPr lang="es-ES" sz="2400" dirty="0"/>
              <a:t>El objetivo de este módulo es el refuerzo y consolidación de las competencias profesionales, personales y sociales, que se han venido trabajando a lo largo de todo el ciclo formativo, a través del desarrollo de un proyecto.</a:t>
            </a:r>
            <a:endParaRPr dirty="0"/>
          </a:p>
          <a:p>
            <a:pPr marL="365760" lvl="0" indent="-256032" algn="just" rtl="0">
              <a:spcBef>
                <a:spcPts val="400"/>
              </a:spcBef>
              <a:spcAft>
                <a:spcPts val="0"/>
              </a:spcAft>
              <a:buSzPts val="1904"/>
              <a:buFont typeface="Noto Sans Symbols"/>
              <a:buChar char="🞂"/>
            </a:pPr>
            <a:r>
              <a:rPr lang="es-ES" sz="2800" b="1" dirty="0"/>
              <a:t>Duración: 50 horas.</a:t>
            </a:r>
            <a:endParaRPr dirty="0"/>
          </a:p>
          <a:p>
            <a:pPr marL="365760" lvl="0" indent="-256032" algn="just" rtl="0">
              <a:spcBef>
                <a:spcPts val="400"/>
              </a:spcBef>
              <a:spcAft>
                <a:spcPts val="0"/>
              </a:spcAft>
              <a:buSzPts val="1904"/>
              <a:buFont typeface="Noto Sans Symbols"/>
              <a:buChar char="🞂"/>
            </a:pPr>
            <a:r>
              <a:rPr lang="es-ES" sz="2800" b="1" dirty="0"/>
              <a:t>Desarrollo por parejas o individual.</a:t>
            </a:r>
            <a:endParaRPr dirty="0"/>
          </a:p>
          <a:p>
            <a:pPr marL="365760" lvl="0" indent="-256032" algn="just" rtl="0">
              <a:spcBef>
                <a:spcPts val="400"/>
              </a:spcBef>
              <a:spcAft>
                <a:spcPts val="0"/>
              </a:spcAft>
              <a:buSzPts val="1904"/>
              <a:buFont typeface="Noto Sans Symbols"/>
              <a:buChar char="🞂"/>
            </a:pPr>
            <a:r>
              <a:rPr lang="es-ES" sz="2800" b="1" dirty="0"/>
              <a:t>Los alumnos que no vayan a FCT tienen posibilidad de hacerlo 🡪 se guarda la nota mientras esté yo como profesor del módulo.</a:t>
            </a:r>
            <a:endParaRPr sz="2800" b="1" dirty="0"/>
          </a:p>
        </p:txBody>
      </p:sp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/>
              <a:t>1. Introducción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65125" lvl="0" indent="-255587" algn="just" rtl="0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s-ES" sz="2000" b="1" dirty="0"/>
              <a:t>Diseñar proyectos relacionados con las competencias expresadas en el título, incluyendo y desarrollando las fases que lo componen.</a:t>
            </a:r>
            <a:endParaRPr dirty="0"/>
          </a:p>
          <a:p>
            <a:pPr marL="365125" lvl="0" indent="-227650" algn="just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endParaRPr sz="700" b="1" dirty="0"/>
          </a:p>
          <a:p>
            <a:pPr marL="365125" lvl="0" indent="-255587" algn="just" rtl="0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s-ES" sz="2000" dirty="0"/>
              <a:t>Identificar necesidades del sector productivo, relacionándolas con proyectos tipo que las puedan satisfacer.</a:t>
            </a:r>
            <a:endParaRPr dirty="0"/>
          </a:p>
          <a:p>
            <a:pPr marL="365125" lvl="0" indent="-227650" algn="just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endParaRPr sz="700" dirty="0"/>
          </a:p>
          <a:p>
            <a:pPr marL="365125" lvl="0" indent="-255587" algn="just" rtl="0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s-ES" sz="2000" dirty="0"/>
              <a:t>Planificar la implementación o ejecución del proyecto, determinando el plan de intervención y la documentación asociada.</a:t>
            </a:r>
            <a:endParaRPr dirty="0"/>
          </a:p>
          <a:p>
            <a:pPr marL="365125" lvl="0" indent="-227650" algn="just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endParaRPr sz="700" dirty="0"/>
          </a:p>
          <a:p>
            <a:pPr marL="365125" lvl="0" indent="-255587" algn="just" rtl="0">
              <a:spcBef>
                <a:spcPts val="400"/>
              </a:spcBef>
              <a:spcAft>
                <a:spcPts val="0"/>
              </a:spcAft>
              <a:buSzPct val="68000"/>
              <a:buChar char="🞂"/>
            </a:pPr>
            <a:r>
              <a:rPr lang="es-ES" sz="2000" dirty="0"/>
              <a:t>Definir los procedimientos para el seguimiento y control en la ejecución del proyecto, justificando la selección de variables e instrumentos empleados.</a:t>
            </a:r>
            <a:endParaRPr dirty="0"/>
          </a:p>
          <a:p>
            <a:pPr marL="365125" lvl="0" indent="-175705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endParaRPr sz="2000" dirty="0"/>
          </a:p>
          <a:p>
            <a:pPr marL="365125" lvl="0" indent="-255587" algn="l" rtl="0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s-ES" sz="2000" dirty="0"/>
              <a:t>	</a:t>
            </a:r>
            <a:r>
              <a:rPr lang="es-ES" sz="2000" b="1" dirty="0"/>
              <a:t>Se van a trabajar estos objetivos realizando un proyecto.</a:t>
            </a:r>
            <a:br>
              <a:rPr lang="es-ES" sz="1800" dirty="0"/>
            </a:br>
            <a:endParaRPr sz="1800" dirty="0"/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/>
              <a:t>2. Objetivos generales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just" rtl="0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s-ES" sz="2000"/>
              <a:t>1. Identifica necesidades del sector productivo, relacionándolas con proyectos tipo que las puedan satisfacer.</a:t>
            </a:r>
            <a:endParaRPr/>
          </a:p>
          <a:p>
            <a:pPr marL="365125" lvl="0" indent="-229680" algn="just" rtl="0">
              <a:spcBef>
                <a:spcPts val="400"/>
              </a:spcBef>
              <a:spcAft>
                <a:spcPts val="0"/>
              </a:spcAft>
              <a:buSzPts val="408"/>
              <a:buNone/>
            </a:pPr>
            <a:endParaRPr sz="6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a) Se han clasificado las empresas del sector por sus características organizativas y el tipo de producto o servicio que ofrecen. </a:t>
            </a:r>
            <a:endParaRPr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b) Se han caracterizado las empresas tipo indicando la estructura organizativa y las funciones de cada departamento. </a:t>
            </a:r>
            <a:endParaRPr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c) Se han identificado las necesidades más demandadas a las empresas. </a:t>
            </a:r>
            <a:endParaRPr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d) Se han valorado las </a:t>
            </a:r>
            <a:r>
              <a:rPr lang="es-ES" sz="1400" b="1"/>
              <a:t>oportunidades de negocio previsibles </a:t>
            </a:r>
            <a:r>
              <a:rPr lang="es-ES" sz="1400"/>
              <a:t>en el sector. e) Se ha identificado el tipo de proyecto requerido para dar respuesta a las demandas previstas. </a:t>
            </a:r>
            <a:endParaRPr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f) Se han determinado las características específicas requeridas al proyecto. </a:t>
            </a:r>
            <a:endParaRPr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g) Se han determinado las obligaciones fiscales, laborales y de prevención de riesgos y sus condiciones de aplicación.</a:t>
            </a:r>
            <a:endParaRPr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h) Se han identificado posibles ayudas o subvenciones para la incorporación de nuevas tecnologías de producción o de servicio que se proponen. </a:t>
            </a:r>
            <a:endParaRPr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i) Se ha elaborado el </a:t>
            </a:r>
            <a:r>
              <a:rPr lang="es-ES" sz="1400" b="1"/>
              <a:t>guion de trabajo </a:t>
            </a:r>
            <a:r>
              <a:rPr lang="es-ES" sz="1400"/>
              <a:t>que se va a seguir para la elaboración del proyecto.</a:t>
            </a:r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/>
              <a:t>3. Resultados de aprendizaje y criterios de evaluación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just" rtl="0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s-ES" sz="2000"/>
              <a:t>2. Diseña proyectos relacionados con las competencias expresadas en el título, incluyendo y desarrollando las fases que lo componen.</a:t>
            </a:r>
            <a:endParaRPr/>
          </a:p>
          <a:p>
            <a:pPr marL="365125" lvl="0" indent="-229680" algn="just" rtl="0">
              <a:spcBef>
                <a:spcPts val="400"/>
              </a:spcBef>
              <a:spcAft>
                <a:spcPts val="0"/>
              </a:spcAft>
              <a:buSzPts val="408"/>
              <a:buNone/>
            </a:pPr>
            <a:endParaRPr sz="6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a) Se ha recopilado información relativa a los aspectos que van a ser tratados en el proyecto.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b) Se ha realizado el estudio de </a:t>
            </a:r>
            <a:r>
              <a:rPr lang="es-ES" sz="1400" b="1"/>
              <a:t>viabilidad técnica </a:t>
            </a:r>
            <a:r>
              <a:rPr lang="es-ES" sz="1400"/>
              <a:t>del mismo.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c) Se han identificado </a:t>
            </a:r>
            <a:r>
              <a:rPr lang="es-ES" sz="1400" b="1"/>
              <a:t>las fases o partes que componen el proyecto </a:t>
            </a:r>
            <a:r>
              <a:rPr lang="es-ES" sz="1400"/>
              <a:t>y su contenido.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d) Se han establecido </a:t>
            </a:r>
            <a:r>
              <a:rPr lang="es-ES" sz="1400" b="1"/>
              <a:t>los objetivos </a:t>
            </a:r>
            <a:r>
              <a:rPr lang="es-ES" sz="1400"/>
              <a:t>que se pretenden conseguir, identificando su alcance.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e) Se han </a:t>
            </a:r>
            <a:r>
              <a:rPr lang="es-ES" sz="1400" b="1"/>
              <a:t>previsto los recursos materiales y personales </a:t>
            </a:r>
            <a:r>
              <a:rPr lang="es-ES" sz="1400"/>
              <a:t>necesarios para realizarlo.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f) Se ha realizado el </a:t>
            </a:r>
            <a:r>
              <a:rPr lang="es-ES" sz="1400" b="1"/>
              <a:t>presupuesto económico </a:t>
            </a:r>
            <a:r>
              <a:rPr lang="es-ES" sz="1400"/>
              <a:t>correspondiente.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g) Se han identificado las necesidades de financiación para la puesta en marcha del mismo.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h) Se ha definido y elaborado la documentación necesaria para su diseño.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i) Se han identificado los aspectos que se deben controlar para garantizar la calidad del proyecto.</a:t>
            </a:r>
            <a:endParaRPr sz="900"/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/>
              <a:t>3. Resultados de aprendizaje y criterios de evaluación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just" rtl="0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s-ES" sz="2000"/>
              <a:t>3. Planifica la implementación o ejecución del proyecto, determinando el plan de intervención y la documentación asociada.</a:t>
            </a:r>
            <a:endParaRPr/>
          </a:p>
          <a:p>
            <a:pPr marL="365125" lvl="0" indent="-229680" algn="just" rtl="0">
              <a:spcBef>
                <a:spcPts val="400"/>
              </a:spcBef>
              <a:spcAft>
                <a:spcPts val="0"/>
              </a:spcAft>
              <a:buSzPts val="408"/>
              <a:buNone/>
            </a:pPr>
            <a:endParaRPr sz="6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a) Se han </a:t>
            </a:r>
            <a:r>
              <a:rPr lang="es-ES" sz="1400" b="1"/>
              <a:t>secuenciado las actividades</a:t>
            </a:r>
            <a:r>
              <a:rPr lang="es-ES" sz="1400"/>
              <a:t>, ordenándolas en función de las necesidades de implementación.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b) Se han determinado los recursos y la logística necesaria para cada actividad.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c) Se han identificado las necesidades de permisos y autorizaciones para llevar a cabo las actividades.</a:t>
            </a:r>
            <a:endParaRPr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d) Se han determinado los procedimientos de actuación o ejecución de las actividades.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e) Se han </a:t>
            </a:r>
            <a:r>
              <a:rPr lang="es-ES" sz="1400" b="1"/>
              <a:t>identificado los riesgos </a:t>
            </a:r>
            <a:r>
              <a:rPr lang="es-ES" sz="1400"/>
              <a:t>inherentes a la implementación, definiendo el plan de prevención de riesgos y los medios y equipos necesarios.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f) Se han planificado la asignación de recursos materiales y humanos, y los tiempos de ejecución.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g) Se ha hecho la valoración económica que da respuesta a las condiciones de la implementación.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h) Se ha definido y elaborado la documentación necesaria para la implementación o ejecución.</a:t>
            </a:r>
            <a:endParaRPr sz="400"/>
          </a:p>
        </p:txBody>
      </p: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/>
              <a:t>3. Resultados de aprendizaje y criterios de evaluación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just" rtl="0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s-ES" sz="2000"/>
              <a:t>4. Define los procedimientos para el seguimiento y control en la ejecución del proyecto, justificando la selección de variables e instrumentos empleados.</a:t>
            </a:r>
            <a:endParaRPr/>
          </a:p>
          <a:p>
            <a:pPr marL="365125" lvl="0" indent="-229680" algn="just" rtl="0">
              <a:spcBef>
                <a:spcPts val="400"/>
              </a:spcBef>
              <a:spcAft>
                <a:spcPts val="0"/>
              </a:spcAft>
              <a:buSzPts val="408"/>
              <a:buNone/>
            </a:pPr>
            <a:endParaRPr sz="6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a) Se ha definido el procedimiento de evaluación de las actividades o intervenciones.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b) Se han definido los indicadores de calidad para realizar la evaluación.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c) Se ha definido el procedimiento para </a:t>
            </a:r>
            <a:r>
              <a:rPr lang="es-ES" sz="1400" b="1"/>
              <a:t>la evaluación de las incidencias </a:t>
            </a:r>
            <a:r>
              <a:rPr lang="es-ES" sz="1400"/>
              <a:t>que puedan presentarse durante la realización de las actividades, su posible solución y registro.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d) Se ha definido el procedimiento para gestionar los posibles cambios en los recursos y en las actividades, incluyendo el sistema de registro de los mismos.</a:t>
            </a:r>
            <a:endParaRPr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e) Se ha definido y elaborado la documentación necesaria para la evaluación de las actividades y del proyecto.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f) Se ha establecido el procedimiento </a:t>
            </a:r>
            <a:r>
              <a:rPr lang="es-ES" sz="1400" b="1"/>
              <a:t>para la participación en la evaluación de los usuarios y usuarias</a:t>
            </a:r>
            <a:r>
              <a:rPr lang="es-ES" sz="1400"/>
              <a:t> o de la clientela, y se han elaborado los documentos específicos. </a:t>
            </a:r>
            <a:endParaRPr sz="14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400"/>
              <a:buChar char="◦"/>
            </a:pPr>
            <a:r>
              <a:rPr lang="es-ES" sz="1400"/>
              <a:t>g) Se ha establecido un sistema para garantizar el cumplimiento del pliego de condiciones del proyecto, cuando éste existe.</a:t>
            </a:r>
            <a:endParaRPr sz="1400"/>
          </a:p>
        </p:txBody>
      </p:sp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/>
              <a:t>3. Resultados de aprendizaje y criterios de evaluación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just" rtl="0">
              <a:spcBef>
                <a:spcPts val="0"/>
              </a:spcBef>
              <a:spcAft>
                <a:spcPts val="0"/>
              </a:spcAft>
              <a:buSzPts val="1360"/>
              <a:buChar char="🞂"/>
            </a:pPr>
            <a:r>
              <a:rPr lang="es-ES" sz="2000"/>
              <a:t>5. Presenta y defiende el proyecto, utilizando eficazmente las competencias técnicas y personales adquiridas durante la elaboración del proyecto y durante el proceso de aprendizaje en el ciclo formativo.</a:t>
            </a:r>
            <a:endParaRPr/>
          </a:p>
          <a:p>
            <a:pPr marL="365125" lvl="0" indent="-229680" algn="just" rtl="0">
              <a:spcBef>
                <a:spcPts val="400"/>
              </a:spcBef>
              <a:spcAft>
                <a:spcPts val="0"/>
              </a:spcAft>
              <a:buSzPts val="408"/>
              <a:buNone/>
            </a:pPr>
            <a:endParaRPr sz="6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a) Se ha elaborado </a:t>
            </a:r>
            <a:r>
              <a:rPr lang="es-ES" sz="1600" b="1"/>
              <a:t>un documento-memoria </a:t>
            </a:r>
            <a:r>
              <a:rPr lang="es-ES" sz="1600"/>
              <a:t>del proyecto. </a:t>
            </a:r>
            <a:endParaRPr sz="16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b) Se ha preparado </a:t>
            </a:r>
            <a:r>
              <a:rPr lang="es-ES" sz="1600" b="1"/>
              <a:t>una presentación </a:t>
            </a:r>
            <a:r>
              <a:rPr lang="es-ES" sz="1600"/>
              <a:t>del mismo utilizando las NTIC. </a:t>
            </a:r>
            <a:endParaRPr sz="16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c) Se ha realizado </a:t>
            </a:r>
            <a:r>
              <a:rPr lang="es-ES" sz="1600" b="1"/>
              <a:t>una exposición </a:t>
            </a:r>
            <a:r>
              <a:rPr lang="es-ES" sz="1600"/>
              <a:t>del proyecto, describiendo sus objetivos, principales contenidos y justificando la elección de las diferentes propuestas de acción contenidas en el mismo. </a:t>
            </a:r>
            <a:endParaRPr sz="16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d) Se ha utilizado </a:t>
            </a:r>
            <a:r>
              <a:rPr lang="es-ES" sz="1600" b="1"/>
              <a:t>un estilo de comunicación </a:t>
            </a:r>
            <a:r>
              <a:rPr lang="es-ES" sz="1600"/>
              <a:t>adecuado en la exposición, haciendo que ésta sea organizada, clara, amena y eficaz. </a:t>
            </a:r>
            <a:endParaRPr sz="1600"/>
          </a:p>
          <a:p>
            <a:pPr marL="620713" lvl="1" indent="-228600" algn="just" rtl="0">
              <a:spcBef>
                <a:spcPts val="325"/>
              </a:spcBef>
              <a:spcAft>
                <a:spcPts val="0"/>
              </a:spcAft>
              <a:buSzPts val="1600"/>
              <a:buChar char="◦"/>
            </a:pPr>
            <a:r>
              <a:rPr lang="es-ES" sz="1600"/>
              <a:t>e) Se ha realizado </a:t>
            </a:r>
            <a:r>
              <a:rPr lang="es-ES" sz="1600" b="1"/>
              <a:t>una defensa del proyecto</a:t>
            </a:r>
            <a:r>
              <a:rPr lang="es-ES" sz="1600"/>
              <a:t>, respondiendo razonadamente a preguntas relativas al mismo, planteadas por el equipo evaluador.</a:t>
            </a:r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/>
              <a:t>3. Resultados de aprendizaje y criterios de evaluación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lvl="0" indent="-255587" algn="just" rtl="0">
              <a:spcBef>
                <a:spcPts val="0"/>
              </a:spcBef>
              <a:spcAft>
                <a:spcPts val="0"/>
              </a:spcAft>
              <a:buSzPts val="1632"/>
              <a:buChar char="🞂"/>
            </a:pPr>
            <a:r>
              <a:rPr lang="es-ES" sz="2400" dirty="0"/>
              <a:t>Sesiones formativas previas al desarrollo del proyecto.</a:t>
            </a:r>
            <a:endParaRPr dirty="0"/>
          </a:p>
          <a:p>
            <a:pPr marL="365125" lvl="0" indent="-255587" algn="just" rtl="0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ES" sz="2400" dirty="0"/>
              <a:t>Desarrollo del proyecto en coordinación y comunicación entre los componentes del grupo y el profesor.</a:t>
            </a:r>
            <a:endParaRPr sz="2400" dirty="0"/>
          </a:p>
          <a:p>
            <a:pPr marL="365125" lvl="0" indent="-255587" algn="just" rtl="0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ES" sz="2400" dirty="0"/>
              <a:t>Sesiones de seguimiento y tutorización. A la vez que se va desarrollando el proyecto, reuniones periódicas para avanzar en la documentación. Se irá viendo el contenido que deberían tener y cómo organizarlo. Tutorización individual como colectiva.</a:t>
            </a:r>
            <a:endParaRPr sz="2400" dirty="0"/>
          </a:p>
          <a:p>
            <a:pPr marL="365125" lvl="0" indent="-255587" algn="just" rtl="0">
              <a:spcBef>
                <a:spcPts val="400"/>
              </a:spcBef>
              <a:spcAft>
                <a:spcPts val="0"/>
              </a:spcAft>
              <a:buSzPts val="1632"/>
              <a:buChar char="🞂"/>
            </a:pPr>
            <a:r>
              <a:rPr lang="es-ES" sz="2400" dirty="0"/>
              <a:t>Entrega y presentación final. </a:t>
            </a:r>
            <a:endParaRPr dirty="0"/>
          </a:p>
          <a:p>
            <a:pPr marL="365125" lvl="0" indent="-139001" algn="l" rtl="0"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 dirty="0"/>
          </a:p>
        </p:txBody>
      </p:sp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4. Metodología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currencia">
  <a:themeElements>
    <a:clrScheme name="Concurrencia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1655</Words>
  <Application>Microsoft Office PowerPoint</Application>
  <PresentationFormat>Presentación en pantalla (4:3)</PresentationFormat>
  <Paragraphs>170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Lucida Sans</vt:lpstr>
      <vt:lpstr>Noto Sans Symbols</vt:lpstr>
      <vt:lpstr>Concurrencia</vt:lpstr>
      <vt:lpstr>Proyecto DAM 2024/2025   Presentación del módulo</vt:lpstr>
      <vt:lpstr>1. Introducción</vt:lpstr>
      <vt:lpstr>2. Objetivos generales</vt:lpstr>
      <vt:lpstr>3. Resultados de aprendizaje y criterios de evaluación</vt:lpstr>
      <vt:lpstr>3. Resultados de aprendizaje y criterios de evaluación</vt:lpstr>
      <vt:lpstr>3. Resultados de aprendizaje y criterios de evaluación</vt:lpstr>
      <vt:lpstr>3. Resultados de aprendizaje y criterios de evaluación</vt:lpstr>
      <vt:lpstr>3. Resultados de aprendizaje y criterios de evaluación</vt:lpstr>
      <vt:lpstr>4. Metodología</vt:lpstr>
      <vt:lpstr>5. Fechas de evaluación</vt:lpstr>
      <vt:lpstr>6. Calendario de sesiones</vt:lpstr>
      <vt:lpstr>7. Entrega final</vt:lpstr>
      <vt:lpstr>7. Entrega final</vt:lpstr>
      <vt:lpstr>8. Sistema de evaluación</vt:lpstr>
      <vt:lpstr>8. Sistema de evaluación</vt:lpstr>
      <vt:lpstr>9. Sistema de evaluación</vt:lpstr>
      <vt:lpstr>9. Sistema de recuperación</vt:lpstr>
      <vt:lpstr>10. Recursos</vt:lpstr>
      <vt:lpstr>11. Profesorado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DAM 2023/2024   Presentación del módulo</dc:title>
  <dc:creator>ItziarUrkidi</dc:creator>
  <cp:lastModifiedBy>Borja Saiz Bustamante</cp:lastModifiedBy>
  <cp:revision>14</cp:revision>
  <dcterms:modified xsi:type="dcterms:W3CDTF">2024-09-23T15:27:15Z</dcterms:modified>
</cp:coreProperties>
</file>