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3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79" autoAdjust="0"/>
  </p:normalViewPr>
  <p:slideViewPr>
    <p:cSldViewPr>
      <p:cViewPr varScale="1">
        <p:scale>
          <a:sx n="69" d="100"/>
          <a:sy n="69" d="100"/>
        </p:scale>
        <p:origin x="7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orkeixx/QA.git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s://chat.openai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ebhi.com/how-to/how-to-use-a-private-key-for-ssh-authentication/" TargetMode="External"/><Relationship Id="rId5" Type="http://schemas.openxmlformats.org/officeDocument/2006/relationships/hyperlink" Target="https://www.youtube.com/watch?v=9ydsDmjB1us&amp;t=637s" TargetMode="External"/><Relationship Id="rId4" Type="http://schemas.openxmlformats.org/officeDocument/2006/relationships/hyperlink" Target="https://www.youtube.com/watch?v=k805rTsX_i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96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008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2400" b="1" spc="692" dirty="0">
                <a:solidFill>
                  <a:srgbClr val="231F20"/>
                </a:solidFill>
                <a:latin typeface="Montserrat" panose="00000500000000000000" pitchFamily="2" charset="0"/>
              </a:rPr>
              <a:t>UTS TESTING QA &amp; PERANGKAT LUNAK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481BCFB-8721-3DC2-C88C-F2BE7F8BEF5C}"/>
              </a:ext>
            </a:extLst>
          </p:cNvPr>
          <p:cNvSpPr txBox="1"/>
          <p:nvPr/>
        </p:nvSpPr>
        <p:spPr>
          <a:xfrm>
            <a:off x="4245311" y="4634418"/>
            <a:ext cx="9815307" cy="1866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300" dirty="0">
                <a:solidFill>
                  <a:srgbClr val="231F20"/>
                </a:solidFill>
                <a:latin typeface="Montserrat" panose="00000500000000000000" pitchFamily="2" charset="0"/>
              </a:rPr>
              <a:t>Muhammad Syukri Alkhussyairi</a:t>
            </a:r>
          </a:p>
          <a:p>
            <a:pPr algn="ctr">
              <a:lnSpc>
                <a:spcPct val="150000"/>
              </a:lnSpc>
            </a:pPr>
            <a:r>
              <a:rPr lang="en-US" sz="2800" spc="300" dirty="0">
                <a:solidFill>
                  <a:srgbClr val="231F20"/>
                </a:solidFill>
                <a:latin typeface="Montserrat" panose="00000500000000000000" pitchFamily="2" charset="0"/>
              </a:rPr>
              <a:t>201011400706</a:t>
            </a:r>
          </a:p>
          <a:p>
            <a:pPr algn="ctr">
              <a:lnSpc>
                <a:spcPct val="150000"/>
              </a:lnSpc>
            </a:pPr>
            <a:r>
              <a:rPr lang="en-US" sz="2800" spc="300" dirty="0">
                <a:solidFill>
                  <a:srgbClr val="231F20"/>
                </a:solidFill>
                <a:latin typeface="Montserrat" panose="00000500000000000000" pitchFamily="2" charset="0"/>
              </a:rPr>
              <a:t>07TPLE010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AC3836-1685-29FC-079B-E252208A9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8763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F3FBB1-08D0-F1F6-59EA-0A3AB2F12D35}"/>
              </a:ext>
            </a:extLst>
          </p:cNvPr>
          <p:cNvSpPr txBox="1"/>
          <p:nvPr/>
        </p:nvSpPr>
        <p:spPr>
          <a:xfrm>
            <a:off x="2590800" y="1181100"/>
            <a:ext cx="313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3600" b="1" dirty="0">
                <a:latin typeface="Montserrat" panose="00000500000000000000" pitchFamily="2" charset="0"/>
              </a:rPr>
              <a:t>Referensi :</a:t>
            </a:r>
            <a:endParaRPr lang="en-ID" sz="3600" b="1" dirty="0"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13D10-5E68-BD2B-3F09-ED07183278F0}"/>
              </a:ext>
            </a:extLst>
          </p:cNvPr>
          <p:cNvSpPr txBox="1"/>
          <p:nvPr/>
        </p:nvSpPr>
        <p:spPr>
          <a:xfrm>
            <a:off x="2590800" y="2101430"/>
            <a:ext cx="9296400" cy="253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Montserrat" panose="00000500000000000000" pitchFamily="2" charset="0"/>
              </a:rPr>
              <a:t>Add </a:t>
            </a:r>
            <a:r>
              <a:rPr lang="en-ID" dirty="0" err="1">
                <a:latin typeface="Montserrat" panose="00000500000000000000" pitchFamily="2" charset="0"/>
              </a:rPr>
              <a:t>ssh</a:t>
            </a:r>
            <a:r>
              <a:rPr lang="en-ID" dirty="0">
                <a:latin typeface="Montserrat" panose="00000500000000000000" pitchFamily="2" charset="0"/>
              </a:rPr>
              <a:t> keys to </a:t>
            </a:r>
            <a:r>
              <a:rPr lang="en-ID" dirty="0" err="1">
                <a:latin typeface="Montserrat" panose="00000500000000000000" pitchFamily="2" charset="0"/>
              </a:rPr>
              <a:t>github</a:t>
            </a:r>
            <a:r>
              <a:rPr lang="en-ID" dirty="0">
                <a:latin typeface="Montserrat" panose="00000500000000000000" pitchFamily="2" charset="0"/>
              </a:rPr>
              <a:t> : </a:t>
            </a:r>
            <a:r>
              <a:rPr lang="en-ID" dirty="0">
                <a:latin typeface="Montserrat" panose="00000500000000000000" pitchFamily="2" charset="0"/>
                <a:hlinkClick r:id="rId4"/>
              </a:rPr>
              <a:t>https://www.youtube.com/watch?v=k805rTsX_iI</a:t>
            </a:r>
            <a:endParaRPr lang="en-ID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Montserrat" panose="00000500000000000000" pitchFamily="2" charset="0"/>
              </a:rPr>
              <a:t>CI/CD : </a:t>
            </a:r>
            <a:r>
              <a:rPr lang="en-ID" dirty="0">
                <a:latin typeface="Montserrat" panose="00000500000000000000" pitchFamily="2" charset="0"/>
                <a:hlinkClick r:id="rId5"/>
              </a:rPr>
              <a:t>https://www.youtube.com/watch?v=9ydsDmjB1us&amp;t=637s</a:t>
            </a:r>
            <a:endParaRPr lang="en-ID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Montserrat" panose="00000500000000000000" pitchFamily="2" charset="0"/>
              </a:rPr>
              <a:t>Generate SSH key : </a:t>
            </a:r>
            <a:r>
              <a:rPr lang="en-ID" dirty="0">
                <a:latin typeface="Montserrat" panose="00000500000000000000" pitchFamily="2" charset="0"/>
                <a:hlinkClick r:id="rId6"/>
              </a:rPr>
              <a:t>https://www.webhi.com/how-to/how-to-use-a-private-key-for-ssh-authentication/</a:t>
            </a:r>
            <a:endParaRPr lang="en-ID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Montserrat" panose="00000500000000000000" pitchFamily="2" charset="0"/>
                <a:hlinkClick r:id="rId7"/>
              </a:rPr>
              <a:t>https://chat.openai.com/</a:t>
            </a:r>
            <a:endParaRPr lang="en-ID" dirty="0"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D" dirty="0">
              <a:latin typeface="Montserrat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284E5D-9910-E052-A763-3D0984A51F34}"/>
              </a:ext>
            </a:extLst>
          </p:cNvPr>
          <p:cNvSpPr txBox="1"/>
          <p:nvPr/>
        </p:nvSpPr>
        <p:spPr>
          <a:xfrm>
            <a:off x="2590800" y="44971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3600" b="1" dirty="0">
                <a:latin typeface="Montserrat" panose="00000500000000000000" pitchFamily="2" charset="0"/>
              </a:rPr>
              <a:t>Link github :</a:t>
            </a:r>
            <a:endParaRPr lang="en-ID" sz="3600" b="1" dirty="0">
              <a:latin typeface="Montserrat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3F3FBE-1448-5C69-343C-5EAAB3438267}"/>
              </a:ext>
            </a:extLst>
          </p:cNvPr>
          <p:cNvSpPr txBox="1"/>
          <p:nvPr/>
        </p:nvSpPr>
        <p:spPr>
          <a:xfrm>
            <a:off x="2590800" y="5208795"/>
            <a:ext cx="4953000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Montserrat" panose="00000500000000000000" pitchFamily="2" charset="0"/>
                <a:hlinkClick r:id="rId8"/>
              </a:rPr>
              <a:t>https://github.com/borkeixx/QA.git</a:t>
            </a:r>
            <a:endParaRPr lang="en-ID" dirty="0"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D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" name="TextBox 5"/>
          <p:cNvSpPr txBox="1"/>
          <p:nvPr/>
        </p:nvSpPr>
        <p:spPr>
          <a:xfrm>
            <a:off x="1219200" y="4305300"/>
            <a:ext cx="8097687" cy="1466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7200" b="1" spc="300" dirty="0">
                <a:solidFill>
                  <a:srgbClr val="231F20"/>
                </a:solidFill>
                <a:latin typeface="Montserrat" panose="00000500000000000000" pitchFamily="2" charset="0"/>
              </a:rPr>
              <a:t>TERIMAKASIH</a:t>
            </a:r>
            <a:endParaRPr lang="en-US" sz="9431" b="1" spc="300" dirty="0">
              <a:solidFill>
                <a:srgbClr val="231F20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TextBox 6"/>
          <p:cNvSpPr txBox="1"/>
          <p:nvPr/>
        </p:nvSpPr>
        <p:spPr>
          <a:xfrm>
            <a:off x="3886200" y="1022942"/>
            <a:ext cx="5915608" cy="145405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000" b="1" dirty="0">
                <a:solidFill>
                  <a:srgbClr val="231F20"/>
                </a:solidFill>
                <a:latin typeface="Montserrat" panose="00000500000000000000" pitchFamily="2" charset="0"/>
              </a:rPr>
              <a:t>Whitebox Testing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CA555C-D7F1-C36A-140F-921068919B9D}"/>
              </a:ext>
            </a:extLst>
          </p:cNvPr>
          <p:cNvSpPr txBox="1"/>
          <p:nvPr/>
        </p:nvSpPr>
        <p:spPr>
          <a:xfrm>
            <a:off x="4419600" y="2933700"/>
            <a:ext cx="982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>
                <a:latin typeface="Montserrat" panose="00000500000000000000" pitchFamily="2" charset="0"/>
              </a:rPr>
              <a:t>White box testing </a:t>
            </a:r>
            <a:r>
              <a:rPr lang="en-ID" sz="2000" dirty="0" err="1">
                <a:latin typeface="Montserrat" panose="00000500000000000000" pitchFamily="2" charset="0"/>
              </a:rPr>
              <a:t>atau</a:t>
            </a:r>
            <a:r>
              <a:rPr lang="en-ID" sz="2000" dirty="0">
                <a:latin typeface="Montserrat" panose="00000500000000000000" pitchFamily="2" charset="0"/>
              </a:rPr>
              <a:t> yang </a:t>
            </a:r>
            <a:r>
              <a:rPr lang="en-ID" sz="2000" dirty="0" err="1">
                <a:latin typeface="Montserrat" panose="00000500000000000000" pitchFamily="2" charset="0"/>
              </a:rPr>
              <a:t>dapat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diartikan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menjadi</a:t>
            </a:r>
            <a:r>
              <a:rPr lang="en-ID" sz="2000" dirty="0">
                <a:latin typeface="Montserrat" panose="00000500000000000000" pitchFamily="2" charset="0"/>
              </a:rPr>
              <a:t> “</a:t>
            </a:r>
            <a:r>
              <a:rPr lang="en-ID" sz="2000" dirty="0" err="1">
                <a:latin typeface="Montserrat" panose="00000500000000000000" pitchFamily="2" charset="0"/>
              </a:rPr>
              <a:t>pengujian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kotak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putih</a:t>
            </a:r>
            <a:r>
              <a:rPr lang="en-ID" sz="2000" dirty="0">
                <a:latin typeface="Montserrat" panose="00000500000000000000" pitchFamily="2" charset="0"/>
              </a:rPr>
              <a:t>” </a:t>
            </a:r>
            <a:r>
              <a:rPr lang="en-ID" sz="2000" dirty="0" err="1">
                <a:latin typeface="Montserrat" panose="00000500000000000000" pitchFamily="2" charset="0"/>
              </a:rPr>
              <a:t>adalah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pengujian</a:t>
            </a:r>
            <a:r>
              <a:rPr lang="en-ID" sz="2000" dirty="0">
                <a:latin typeface="Montserrat" panose="00000500000000000000" pitchFamily="2" charset="0"/>
              </a:rPr>
              <a:t> yang </a:t>
            </a:r>
            <a:r>
              <a:rPr lang="en-ID" sz="2000" dirty="0" err="1">
                <a:latin typeface="Montserrat" panose="00000500000000000000" pitchFamily="2" charset="0"/>
              </a:rPr>
              <a:t>dilakukan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untuk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menguji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perangkat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lunak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dengan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cara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menganalisa</a:t>
            </a:r>
            <a:r>
              <a:rPr lang="en-ID" sz="2000" dirty="0">
                <a:latin typeface="Montserrat" panose="00000500000000000000" pitchFamily="2" charset="0"/>
              </a:rPr>
              <a:t> dan </a:t>
            </a:r>
            <a:r>
              <a:rPr lang="en-ID" sz="2000" dirty="0" err="1">
                <a:latin typeface="Montserrat" panose="00000500000000000000" pitchFamily="2" charset="0"/>
              </a:rPr>
              <a:t>meneliti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struktur</a:t>
            </a:r>
            <a:r>
              <a:rPr lang="en-ID" sz="2000" dirty="0">
                <a:latin typeface="Montserrat" panose="00000500000000000000" pitchFamily="2" charset="0"/>
              </a:rPr>
              <a:t> internal dan </a:t>
            </a:r>
            <a:r>
              <a:rPr lang="en-ID" sz="2000" dirty="0" err="1">
                <a:latin typeface="Montserrat" panose="00000500000000000000" pitchFamily="2" charset="0"/>
              </a:rPr>
              <a:t>kode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dari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perangkat</a:t>
            </a:r>
            <a:r>
              <a:rPr lang="en-ID" sz="2000" dirty="0">
                <a:latin typeface="Montserrat" panose="00000500000000000000" pitchFamily="2" charset="0"/>
              </a:rPr>
              <a:t> </a:t>
            </a:r>
            <a:r>
              <a:rPr lang="en-ID" sz="2000" dirty="0" err="1">
                <a:latin typeface="Montserrat" panose="00000500000000000000" pitchFamily="2" charset="0"/>
              </a:rPr>
              <a:t>lunak</a:t>
            </a:r>
            <a:r>
              <a:rPr lang="en-ID" sz="2000" dirty="0"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B96DB3E0-4DE2-48EF-CA24-356579836DCA}"/>
              </a:ext>
            </a:extLst>
          </p:cNvPr>
          <p:cNvSpPr txBox="1"/>
          <p:nvPr/>
        </p:nvSpPr>
        <p:spPr>
          <a:xfrm>
            <a:off x="2743200" y="4416474"/>
            <a:ext cx="5915608" cy="145405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000" b="1" dirty="0">
                <a:solidFill>
                  <a:srgbClr val="231F20"/>
                </a:solidFill>
                <a:latin typeface="Montserrat" panose="00000500000000000000" pitchFamily="2" charset="0"/>
              </a:rPr>
              <a:t>Unit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3F9D61-7C98-7B98-5FE0-BCA4F48BAAB1}"/>
              </a:ext>
            </a:extLst>
          </p:cNvPr>
          <p:cNvSpPr txBox="1"/>
          <p:nvPr/>
        </p:nvSpPr>
        <p:spPr>
          <a:xfrm>
            <a:off x="4419600" y="6167897"/>
            <a:ext cx="982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dirty="0">
                <a:latin typeface="Montserrat" panose="00000500000000000000" pitchFamily="2" charset="0"/>
              </a:rPr>
              <a:t>Unit testing adalah sebuah langkah pengujian terhadap perangkat lunak atau komponen dari sebuah perangkat lunak. Unit testing juga merupakan jenis khusus dari whitebox testing yang berfokus pada pengujian unit-unit kecil dalam kode, seperti fungsi atau metode. </a:t>
            </a:r>
            <a:endParaRPr lang="en-ID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56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0A22D-5AD3-653F-F016-106BE3F2726E}"/>
              </a:ext>
            </a:extLst>
          </p:cNvPr>
          <p:cNvSpPr txBox="1"/>
          <p:nvPr/>
        </p:nvSpPr>
        <p:spPr>
          <a:xfrm>
            <a:off x="1060076" y="322325"/>
            <a:ext cx="1651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3600" b="1" dirty="0">
                <a:latin typeface="Montserrat" panose="00000500000000000000" pitchFamily="2" charset="0"/>
              </a:rPr>
              <a:t>Implementasi Whitebox testing &amp; Unit testing pada python</a:t>
            </a:r>
            <a:endParaRPr lang="en-ID" sz="3600" b="1" dirty="0">
              <a:latin typeface="Montserrat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834D2-32E4-0210-C6F6-E5AF146D2ACF}"/>
              </a:ext>
            </a:extLst>
          </p:cNvPr>
          <p:cNvSpPr txBox="1"/>
          <p:nvPr/>
        </p:nvSpPr>
        <p:spPr>
          <a:xfrm>
            <a:off x="2254840" y="2043694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dirty="0">
                <a:latin typeface="Montserrat" panose="00000500000000000000" pitchFamily="2" charset="0"/>
              </a:rPr>
              <a:t>code sumber mymath.py</a:t>
            </a:r>
            <a:endParaRPr lang="en-ID" sz="2000" dirty="0">
              <a:latin typeface="Montserrat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AB0FE5-48F3-1E6C-A92D-298519C5019E}"/>
              </a:ext>
            </a:extLst>
          </p:cNvPr>
          <p:cNvSpPr txBox="1"/>
          <p:nvPr/>
        </p:nvSpPr>
        <p:spPr>
          <a:xfrm>
            <a:off x="12223162" y="1941549"/>
            <a:ext cx="481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dirty="0">
                <a:latin typeface="Montserrat" panose="00000500000000000000" pitchFamily="2" charset="0"/>
              </a:rPr>
              <a:t>code pengujian test- mymath.py</a:t>
            </a:r>
            <a:endParaRPr lang="en-ID" sz="2000" dirty="0"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65263A-7339-AFA9-A31C-DC548FAB1072}"/>
              </a:ext>
            </a:extLst>
          </p:cNvPr>
          <p:cNvSpPr txBox="1"/>
          <p:nvPr/>
        </p:nvSpPr>
        <p:spPr>
          <a:xfrm>
            <a:off x="6781800" y="6820552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Montserrat" panose="00000500000000000000" pitchFamily="2" charset="0"/>
              </a:rPr>
              <a:t>Hasil </a:t>
            </a:r>
            <a:r>
              <a:rPr lang="en-US" sz="2000" dirty="0" err="1">
                <a:latin typeface="Montserrat" panose="00000500000000000000" pitchFamily="2" charset="0"/>
              </a:rPr>
              <a:t>pengujian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unittest</a:t>
            </a:r>
            <a:endParaRPr lang="en-ID" sz="2000" dirty="0"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980B83-3D62-745F-7CD6-EEB400765FB1}"/>
              </a:ext>
            </a:extLst>
          </p:cNvPr>
          <p:cNvSpPr txBox="1"/>
          <p:nvPr/>
        </p:nvSpPr>
        <p:spPr>
          <a:xfrm>
            <a:off x="1060076" y="1262206"/>
            <a:ext cx="660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dirty="0">
                <a:latin typeface="Montserrat" panose="00000500000000000000" pitchFamily="2" charset="0"/>
              </a:rPr>
              <a:t>Berikut dua fungsi sederhana yang akan di uji</a:t>
            </a:r>
            <a:endParaRPr lang="en-ID" sz="20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3D4E7-09B2-A94C-79F7-C54BE2AA6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03" y="2635208"/>
            <a:ext cx="6333333" cy="37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C732E-6342-6908-C77D-BF1CA8369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455" y="2497742"/>
            <a:ext cx="6333333" cy="4392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EEBB0-408D-A39D-9813-D327DA6B7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900" y="7531383"/>
            <a:ext cx="7267800" cy="1972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B810B3-B106-2448-E0F6-4184E0B0E261}"/>
              </a:ext>
            </a:extLst>
          </p:cNvPr>
          <p:cNvSpPr txBox="1"/>
          <p:nvPr/>
        </p:nvSpPr>
        <p:spPr>
          <a:xfrm>
            <a:off x="685800" y="342900"/>
            <a:ext cx="1651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3200" b="1" dirty="0">
                <a:latin typeface="Montserrat" panose="00000500000000000000" pitchFamily="2" charset="0"/>
              </a:rPr>
              <a:t>Langkah langkah konfigurasi CI/CD pada python menggunakan github</a:t>
            </a:r>
            <a:endParaRPr lang="en-ID" sz="3200" b="1" dirty="0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358C5-60E9-F94C-DDB4-AF629FBFFF44}"/>
              </a:ext>
            </a:extLst>
          </p:cNvPr>
          <p:cNvSpPr txBox="1"/>
          <p:nvPr/>
        </p:nvSpPr>
        <p:spPr>
          <a:xfrm>
            <a:off x="673100" y="980631"/>
            <a:ext cx="5544673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1. Siapkan project di local. Disini saya mencotohkan aplikasi python menampilkan kalender</a:t>
            </a:r>
            <a:endParaRPr lang="en-ID" sz="1600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8C411-4A38-D333-56A6-42FC4D5718DE}"/>
              </a:ext>
            </a:extLst>
          </p:cNvPr>
          <p:cNvSpPr txBox="1"/>
          <p:nvPr/>
        </p:nvSpPr>
        <p:spPr>
          <a:xfrm>
            <a:off x="4349880" y="7461859"/>
            <a:ext cx="5544673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2. Melakukan push project ke repository github yang sudah di buat. Disini saya menggunakan sourcetree untuk melakukan git push ke github</a:t>
            </a:r>
            <a:endParaRPr lang="en-ID" sz="1600" dirty="0">
              <a:latin typeface="Montserrat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C1B43-44AC-70A3-7ADE-1D3850D32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125" y="5909658"/>
            <a:ext cx="5972736" cy="39019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24C3C-203F-CF3F-FEE2-7D7AA7D0EB11}"/>
              </a:ext>
            </a:extLst>
          </p:cNvPr>
          <p:cNvSpPr txBox="1"/>
          <p:nvPr/>
        </p:nvSpPr>
        <p:spPr>
          <a:xfrm>
            <a:off x="10439400" y="1193630"/>
            <a:ext cx="554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1600" dirty="0">
                <a:latin typeface="Montserrat" panose="00000500000000000000" pitchFamily="2" charset="0"/>
              </a:rPr>
              <a:t>3. Project local yg sudah di push ke github</a:t>
            </a:r>
            <a:endParaRPr lang="en-ID" sz="1600" dirty="0">
              <a:latin typeface="Montserrat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6BD91-490C-8486-11E1-4EB7408ED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118" y="1769950"/>
            <a:ext cx="8998205" cy="3901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3DF68F-ECED-C362-40C4-19E6D8B41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952" y="1904754"/>
            <a:ext cx="6421557" cy="4173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B810B3-B106-2448-E0F6-4184E0B0E261}"/>
              </a:ext>
            </a:extLst>
          </p:cNvPr>
          <p:cNvSpPr txBox="1"/>
          <p:nvPr/>
        </p:nvSpPr>
        <p:spPr>
          <a:xfrm>
            <a:off x="685800" y="342900"/>
            <a:ext cx="1651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3200" b="1" dirty="0">
                <a:latin typeface="Montserrat" panose="00000500000000000000" pitchFamily="2" charset="0"/>
              </a:rPr>
              <a:t>Langkah langkah konfigurasi CI/CD pada python menggunakan github</a:t>
            </a:r>
            <a:endParaRPr lang="en-ID" sz="3200" b="1" dirty="0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358C5-60E9-F94C-DDB4-AF629FBFFF44}"/>
              </a:ext>
            </a:extLst>
          </p:cNvPr>
          <p:cNvSpPr txBox="1"/>
          <p:nvPr/>
        </p:nvSpPr>
        <p:spPr>
          <a:xfrm>
            <a:off x="779956" y="875915"/>
            <a:ext cx="5544673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4. Membuat workflow untuk CI/CD di github action pilih untuk python applicaton</a:t>
            </a:r>
            <a:endParaRPr lang="en-ID" sz="1600" dirty="0"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6B664-25D4-B122-E6CD-353E6039E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71" y="1783525"/>
            <a:ext cx="6712430" cy="38998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9467C-223B-4F36-FDCD-408F74AEB697}"/>
              </a:ext>
            </a:extLst>
          </p:cNvPr>
          <p:cNvSpPr txBox="1"/>
          <p:nvPr/>
        </p:nvSpPr>
        <p:spPr>
          <a:xfrm>
            <a:off x="8292231" y="960940"/>
            <a:ext cx="891328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5. Akan membuat directory otomatis .github/workflows/python-app.yaml. Disini saya sudah menyusaikan skrip YAML untuk melakukan deployment ke server ubuntu.</a:t>
            </a:r>
            <a:endParaRPr lang="en-ID" sz="1600" dirty="0">
              <a:latin typeface="Montserrat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09F36C-FD62-706F-DAE9-F60BE892F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567" y="1881292"/>
            <a:ext cx="7561843" cy="68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609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B810B3-B106-2448-E0F6-4184E0B0E261}"/>
              </a:ext>
            </a:extLst>
          </p:cNvPr>
          <p:cNvSpPr txBox="1"/>
          <p:nvPr/>
        </p:nvSpPr>
        <p:spPr>
          <a:xfrm>
            <a:off x="685800" y="342900"/>
            <a:ext cx="1651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3200" b="1" dirty="0">
                <a:latin typeface="Montserrat" panose="00000500000000000000" pitchFamily="2" charset="0"/>
              </a:rPr>
              <a:t>Langkah langkah konfigurasi CI/CD pada python menggunakan github</a:t>
            </a:r>
            <a:endParaRPr lang="en-ID" sz="3200" b="1" dirty="0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358C5-60E9-F94C-DDB4-AF629FBFFF44}"/>
              </a:ext>
            </a:extLst>
          </p:cNvPr>
          <p:cNvSpPr txBox="1"/>
          <p:nvPr/>
        </p:nvSpPr>
        <p:spPr>
          <a:xfrm>
            <a:off x="703728" y="1070520"/>
            <a:ext cx="6306672" cy="263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6. Setup SSH Private key di server linux untuk melakukan deployment.  Disini saya menggunakan Layanan VM di ID Cloudhost. Step nya :</a:t>
            </a:r>
          </a:p>
          <a:p>
            <a:pPr marL="342900" indent="-342900" algn="just">
              <a:lnSpc>
                <a:spcPct val="150000"/>
              </a:lnSpc>
              <a:buAutoNum type="alphaLcPeriod"/>
            </a:pPr>
            <a:r>
              <a:rPr lang="en-ID" sz="1600" dirty="0">
                <a:latin typeface="Montserrat" panose="00000500000000000000" pitchFamily="2" charset="0"/>
              </a:rPr>
              <a:t>SSH </a:t>
            </a:r>
            <a:r>
              <a:rPr lang="en-ID" sz="1600" dirty="0" err="1">
                <a:latin typeface="Montserrat" panose="00000500000000000000" pitchFamily="2" charset="0"/>
              </a:rPr>
              <a:t>ke</a:t>
            </a:r>
            <a:r>
              <a:rPr lang="en-ID" sz="1600" dirty="0">
                <a:latin typeface="Montserrat" panose="00000500000000000000" pitchFamily="2" charset="0"/>
              </a:rPr>
              <a:t> server</a:t>
            </a:r>
          </a:p>
          <a:p>
            <a:pPr marL="342900" indent="-342900" algn="just">
              <a:lnSpc>
                <a:spcPct val="150000"/>
              </a:lnSpc>
              <a:buAutoNum type="alphaLcPeriod"/>
            </a:pPr>
            <a:r>
              <a:rPr lang="en-GB" sz="1600" dirty="0">
                <a:latin typeface="Montserrat" panose="00000500000000000000" pitchFamily="2" charset="0"/>
              </a:rPr>
              <a:t>Generate key </a:t>
            </a:r>
            <a:r>
              <a:rPr lang="en-GB" sz="1600" dirty="0" err="1">
                <a:latin typeface="Montserrat" panose="00000500000000000000" pitchFamily="2" charset="0"/>
              </a:rPr>
              <a:t>dengan</a:t>
            </a:r>
            <a:r>
              <a:rPr lang="en-GB" sz="1600" dirty="0">
                <a:latin typeface="Montserrat" panose="00000500000000000000" pitchFamily="2" charset="0"/>
              </a:rPr>
              <a:t> syntax: </a:t>
            </a:r>
            <a:r>
              <a:rPr lang="en-GB" sz="1600" dirty="0" err="1">
                <a:latin typeface="Montserrat" panose="00000500000000000000" pitchFamily="2" charset="0"/>
              </a:rPr>
              <a:t>ssh</a:t>
            </a:r>
            <a:r>
              <a:rPr lang="en-GB" sz="1600" dirty="0">
                <a:latin typeface="Montserrat" panose="00000500000000000000" pitchFamily="2" charset="0"/>
              </a:rPr>
              <a:t>-key -t </a:t>
            </a:r>
            <a:r>
              <a:rPr lang="en-GB" sz="1600" dirty="0" err="1">
                <a:latin typeface="Montserrat" panose="00000500000000000000" pitchFamily="2" charset="0"/>
              </a:rPr>
              <a:t>rsa</a:t>
            </a:r>
            <a:r>
              <a:rPr lang="en-GB" sz="1600" dirty="0">
                <a:latin typeface="Montserrat" panose="00000500000000000000" pitchFamily="2" charset="0"/>
              </a:rPr>
              <a:t> -b 4096</a:t>
            </a:r>
          </a:p>
          <a:p>
            <a:pPr marL="342900" indent="-342900" algn="just">
              <a:lnSpc>
                <a:spcPct val="150000"/>
              </a:lnSpc>
              <a:buAutoNum type="alphaLcPeriod"/>
            </a:pPr>
            <a:r>
              <a:rPr lang="en-GB" sz="1600" dirty="0">
                <a:latin typeface="Montserrat" panose="00000500000000000000" pitchFamily="2" charset="0"/>
              </a:rPr>
              <a:t>Lalu </a:t>
            </a:r>
            <a:r>
              <a:rPr lang="en-GB" sz="1600" dirty="0" err="1">
                <a:latin typeface="Montserrat" panose="00000500000000000000" pitchFamily="2" charset="0"/>
              </a:rPr>
              <a:t>ketik</a:t>
            </a:r>
            <a:r>
              <a:rPr lang="en-GB" sz="1600" dirty="0">
                <a:latin typeface="Montserrat" panose="00000500000000000000" pitchFamily="2" charset="0"/>
              </a:rPr>
              <a:t> </a:t>
            </a:r>
            <a:r>
              <a:rPr lang="en-GB" sz="1600" dirty="0" err="1">
                <a:latin typeface="Montserrat" panose="00000500000000000000" pitchFamily="2" charset="0"/>
              </a:rPr>
              <a:t>ssh</a:t>
            </a:r>
            <a:r>
              <a:rPr lang="en-GB" sz="1600" dirty="0">
                <a:latin typeface="Montserrat" panose="00000500000000000000" pitchFamily="2" charset="0"/>
              </a:rPr>
              <a:t>-copy-id &lt;user&gt;@ip_address-server&gt;</a:t>
            </a:r>
          </a:p>
          <a:p>
            <a:pPr marL="342900" indent="-342900" algn="just">
              <a:lnSpc>
                <a:spcPct val="150000"/>
              </a:lnSpc>
              <a:buAutoNum type="alphaLcPeriod"/>
            </a:pPr>
            <a:r>
              <a:rPr lang="en-GB" sz="1600" dirty="0">
                <a:latin typeface="Montserrat" panose="00000500000000000000" pitchFamily="2" charset="0"/>
              </a:rPr>
              <a:t>Copy file </a:t>
            </a:r>
            <a:r>
              <a:rPr lang="en-GB" sz="1600" dirty="0" err="1">
                <a:latin typeface="Montserrat" panose="00000500000000000000" pitchFamily="2" charset="0"/>
              </a:rPr>
              <a:t>id_rsa</a:t>
            </a:r>
            <a:r>
              <a:rPr lang="en-GB" sz="1600" dirty="0">
                <a:latin typeface="Montserrat" panose="00000500000000000000" pitchFamily="2" charset="0"/>
              </a:rPr>
              <a:t> &amp; id_rsa.pub pada </a:t>
            </a:r>
            <a:r>
              <a:rPr lang="en-GB" sz="1600" dirty="0" err="1">
                <a:latin typeface="Montserrat" panose="00000500000000000000" pitchFamily="2" charset="0"/>
              </a:rPr>
              <a:t>directori</a:t>
            </a:r>
            <a:r>
              <a:rPr lang="en-GB" sz="1600" dirty="0">
                <a:latin typeface="Montserrat" panose="00000500000000000000" pitchFamily="2" charset="0"/>
              </a:rPr>
              <a:t> /root/.</a:t>
            </a:r>
            <a:r>
              <a:rPr lang="en-GB" sz="1600" dirty="0" err="1">
                <a:latin typeface="Montserrat" panose="00000500000000000000" pitchFamily="2" charset="0"/>
              </a:rPr>
              <a:t>ssh</a:t>
            </a:r>
            <a:r>
              <a:rPr lang="en-GB" sz="1600" dirty="0">
                <a:latin typeface="Montserrat" panose="00000500000000000000" pitchFamily="2" charset="0"/>
              </a:rPr>
              <a:t>/</a:t>
            </a:r>
            <a:endParaRPr lang="en-ID" sz="1600" dirty="0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9467C-223B-4F36-FDCD-408F74AEB697}"/>
              </a:ext>
            </a:extLst>
          </p:cNvPr>
          <p:cNvSpPr txBox="1"/>
          <p:nvPr/>
        </p:nvSpPr>
        <p:spPr>
          <a:xfrm>
            <a:off x="8292231" y="1063212"/>
            <a:ext cx="891328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7. Lalu tambahkan public key ssh ke akun github, di settings &gt; SSH and GPG Keys &gt; Lalu add new SSH keys. Paste key id_rsa.pub server ke kolom key, beri nama lalu save.</a:t>
            </a:r>
            <a:endParaRPr lang="en-ID" sz="1600" dirty="0"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10E41-F9B9-13CF-0931-1D15D46FD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13" y="3833939"/>
            <a:ext cx="6172199" cy="6129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E1C386-D950-2CC4-4613-3E3ED74D4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274" y="1977096"/>
            <a:ext cx="7512604" cy="3713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EE032F-CA89-D321-BC8A-60FD9C9181A4}"/>
              </a:ext>
            </a:extLst>
          </p:cNvPr>
          <p:cNvSpPr txBox="1"/>
          <p:nvPr/>
        </p:nvSpPr>
        <p:spPr>
          <a:xfrm>
            <a:off x="8292231" y="5759109"/>
            <a:ext cx="8913281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8. Lalu tambahkan private key ssh ke repository yg sudah dibuat, di settings &gt; Secret and Variables &gt; lalu Actions. Lalu add new repository secret. Paste key id_rsa server ke kolom secret, beri nama lalu save.</a:t>
            </a:r>
            <a:endParaRPr lang="en-ID" sz="1600" dirty="0">
              <a:latin typeface="Montserrat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543435-B2AC-71A6-2B49-6B150B687B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9684" y="6917760"/>
            <a:ext cx="4660443" cy="32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B810B3-B106-2448-E0F6-4184E0B0E261}"/>
              </a:ext>
            </a:extLst>
          </p:cNvPr>
          <p:cNvSpPr txBox="1"/>
          <p:nvPr/>
        </p:nvSpPr>
        <p:spPr>
          <a:xfrm>
            <a:off x="685800" y="342900"/>
            <a:ext cx="1651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3200" b="1" dirty="0">
                <a:latin typeface="Montserrat" panose="00000500000000000000" pitchFamily="2" charset="0"/>
              </a:rPr>
              <a:t>Langkah langkah konfigurasi CI/CD pada python menggunakan github</a:t>
            </a:r>
            <a:endParaRPr lang="en-ID" sz="3200" b="1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E032F-CA89-D321-BC8A-60FD9C9181A4}"/>
              </a:ext>
            </a:extLst>
          </p:cNvPr>
          <p:cNvSpPr txBox="1"/>
          <p:nvPr/>
        </p:nvSpPr>
        <p:spPr>
          <a:xfrm>
            <a:off x="654987" y="1131351"/>
            <a:ext cx="6854268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8. Lalu tambahkan private key ssh ke repository yg sudah dibuat, di settings &gt; Secret and Variables &gt; lalu Actions. Lalu add new repository secret. Paste key id_rsa server ke kolom secret, beri nama lalu save.</a:t>
            </a:r>
            <a:endParaRPr lang="en-ID" sz="1600" dirty="0">
              <a:latin typeface="Montserrat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543435-B2AC-71A6-2B49-6B150B687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863009"/>
            <a:ext cx="6895647" cy="4766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D435A4-CE7D-F435-1110-5B01A383897A}"/>
              </a:ext>
            </a:extLst>
          </p:cNvPr>
          <p:cNvSpPr txBox="1"/>
          <p:nvPr/>
        </p:nvSpPr>
        <p:spPr>
          <a:xfrm>
            <a:off x="9152964" y="1131351"/>
            <a:ext cx="8052547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9. Setelah itu melakukan CI/CD. Masuk ke tab action. Disini secara otomatis akan menjalan skrip YAML yg sudah dibuat. Pastikan setiap step sudah berhasil</a:t>
            </a:r>
            <a:endParaRPr lang="en-ID" sz="1600" dirty="0">
              <a:latin typeface="Montserrat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583E89-F91E-29A3-867D-A8A4ED45B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175" y="2493678"/>
            <a:ext cx="9095238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246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B810B3-B106-2448-E0F6-4184E0B0E261}"/>
              </a:ext>
            </a:extLst>
          </p:cNvPr>
          <p:cNvSpPr txBox="1"/>
          <p:nvPr/>
        </p:nvSpPr>
        <p:spPr>
          <a:xfrm>
            <a:off x="685800" y="342900"/>
            <a:ext cx="1651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3200" b="1" dirty="0">
                <a:latin typeface="Montserrat" panose="00000500000000000000" pitchFamily="2" charset="0"/>
              </a:rPr>
              <a:t>Langkah langkah konfigurasi CI/CD pada python menggunakan github</a:t>
            </a:r>
            <a:endParaRPr lang="en-ID" sz="3200" b="1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E032F-CA89-D321-BC8A-60FD9C9181A4}"/>
              </a:ext>
            </a:extLst>
          </p:cNvPr>
          <p:cNvSpPr txBox="1"/>
          <p:nvPr/>
        </p:nvSpPr>
        <p:spPr>
          <a:xfrm>
            <a:off x="654987" y="1131351"/>
            <a:ext cx="6854268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600" dirty="0">
                <a:latin typeface="Montserrat" panose="00000500000000000000" pitchFamily="2" charset="0"/>
              </a:rPr>
              <a:t>10. Setelah itu melakukan pengecekan di sisi server. Pastikan project github kita sudah ter deploy ke server.</a:t>
            </a:r>
            <a:endParaRPr lang="en-ID" sz="16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435A4-CE7D-F435-1110-5B01A383897A}"/>
              </a:ext>
            </a:extLst>
          </p:cNvPr>
          <p:cNvSpPr txBox="1"/>
          <p:nvPr/>
        </p:nvSpPr>
        <p:spPr>
          <a:xfrm>
            <a:off x="9858561" y="1526010"/>
            <a:ext cx="68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1600" dirty="0">
                <a:latin typeface="Montserrat" panose="00000500000000000000" pitchFamily="2" charset="0"/>
              </a:rPr>
              <a:t>11. Menjalankan Aplikasi</a:t>
            </a:r>
            <a:endParaRPr lang="en-ID" sz="1600" dirty="0"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A40BE-30A2-8DAC-0A2A-26AE2CA06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137046"/>
            <a:ext cx="7085971" cy="4431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F91FC7-8462-9205-E73B-9363D7FEA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558" y="2137046"/>
            <a:ext cx="7085971" cy="44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4" name="Group 4"/>
          <p:cNvGrpSpPr/>
          <p:nvPr/>
        </p:nvGrpSpPr>
        <p:grpSpPr>
          <a:xfrm>
            <a:off x="3162516" y="2506895"/>
            <a:ext cx="11962964" cy="5642671"/>
            <a:chOff x="0" y="-19050"/>
            <a:chExt cx="1075555" cy="881486"/>
          </a:xfrm>
        </p:grpSpPr>
        <p:sp>
          <p:nvSpPr>
            <p:cNvPr id="5" name="Freeform 5"/>
            <p:cNvSpPr/>
            <p:nvPr/>
          </p:nvSpPr>
          <p:spPr>
            <a:xfrm>
              <a:off x="0" y="-5752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641390" y="919477"/>
            <a:ext cx="6776183" cy="1151211"/>
            <a:chOff x="0" y="0"/>
            <a:chExt cx="1075555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 rot="887923">
            <a:off x="-5959915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1BEA52-FBB2-3C77-57BC-3F5C5EE5B95F}"/>
              </a:ext>
            </a:extLst>
          </p:cNvPr>
          <p:cNvSpPr txBox="1"/>
          <p:nvPr/>
        </p:nvSpPr>
        <p:spPr>
          <a:xfrm>
            <a:off x="7580113" y="1182588"/>
            <a:ext cx="313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3600" b="1" dirty="0">
                <a:latin typeface="Montserrat" panose="00000500000000000000" pitchFamily="2" charset="0"/>
              </a:rPr>
              <a:t>Kesimpulan</a:t>
            </a:r>
            <a:endParaRPr lang="en-ID" sz="3600" b="1" dirty="0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F8EA3-F0D6-9CB0-C093-D92FF0BA2669}"/>
              </a:ext>
            </a:extLst>
          </p:cNvPr>
          <p:cNvSpPr txBox="1"/>
          <p:nvPr/>
        </p:nvSpPr>
        <p:spPr>
          <a:xfrm>
            <a:off x="4495798" y="2748599"/>
            <a:ext cx="9296400" cy="503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 err="1">
                <a:latin typeface="Montserrat" panose="00000500000000000000" pitchFamily="2" charset="0"/>
              </a:rPr>
              <a:t>Kesimpulannya</a:t>
            </a:r>
            <a:r>
              <a:rPr lang="en-ID" dirty="0">
                <a:latin typeface="Montserrat" panose="00000500000000000000" pitchFamily="2" charset="0"/>
              </a:rPr>
              <a:t>, unit testing </a:t>
            </a:r>
            <a:r>
              <a:rPr lang="en-ID" dirty="0" err="1">
                <a:latin typeface="Montserrat" panose="00000500000000000000" pitchFamily="2" charset="0"/>
              </a:rPr>
              <a:t>adalah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jenis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pengujian</a:t>
            </a:r>
            <a:r>
              <a:rPr lang="en-ID" dirty="0">
                <a:latin typeface="Montserrat" panose="00000500000000000000" pitchFamily="2" charset="0"/>
              </a:rPr>
              <a:t> yang </a:t>
            </a:r>
            <a:r>
              <a:rPr lang="en-ID" dirty="0" err="1">
                <a:latin typeface="Montserrat" panose="00000500000000000000" pitchFamily="2" charset="0"/>
              </a:rPr>
              <a:t>fokus</a:t>
            </a:r>
            <a:r>
              <a:rPr lang="en-ID" dirty="0">
                <a:latin typeface="Montserrat" panose="00000500000000000000" pitchFamily="2" charset="0"/>
              </a:rPr>
              <a:t> pada </a:t>
            </a:r>
            <a:r>
              <a:rPr lang="en-ID" dirty="0" err="1">
                <a:latin typeface="Montserrat" panose="00000500000000000000" pitchFamily="2" charset="0"/>
              </a:rPr>
              <a:t>pengujian</a:t>
            </a:r>
            <a:r>
              <a:rPr lang="en-ID" dirty="0">
                <a:latin typeface="Montserrat" panose="00000500000000000000" pitchFamily="2" charset="0"/>
              </a:rPr>
              <a:t> unit-unit individual </a:t>
            </a:r>
            <a:r>
              <a:rPr lang="en-ID" dirty="0" err="1">
                <a:latin typeface="Montserrat" panose="00000500000000000000" pitchFamily="2" charset="0"/>
              </a:rPr>
              <a:t>dalam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kode</a:t>
            </a:r>
            <a:r>
              <a:rPr lang="en-ID" dirty="0">
                <a:latin typeface="Montserrat" panose="00000500000000000000" pitchFamily="2" charset="0"/>
              </a:rPr>
              <a:t>, </a:t>
            </a:r>
            <a:r>
              <a:rPr lang="en-ID" dirty="0" err="1">
                <a:latin typeface="Montserrat" panose="00000500000000000000" pitchFamily="2" charset="0"/>
              </a:rPr>
              <a:t>sementara</a:t>
            </a:r>
            <a:r>
              <a:rPr lang="en-ID" dirty="0">
                <a:latin typeface="Montserrat" panose="00000500000000000000" pitchFamily="2" charset="0"/>
              </a:rPr>
              <a:t> white-box testing </a:t>
            </a:r>
            <a:r>
              <a:rPr lang="en-ID" dirty="0" err="1">
                <a:latin typeface="Montserrat" panose="00000500000000000000" pitchFamily="2" charset="0"/>
              </a:rPr>
              <a:t>adalah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pendekatan</a:t>
            </a:r>
            <a:r>
              <a:rPr lang="en-ID" dirty="0">
                <a:latin typeface="Montserrat" panose="00000500000000000000" pitchFamily="2" charset="0"/>
              </a:rPr>
              <a:t> yang </a:t>
            </a:r>
            <a:r>
              <a:rPr lang="en-ID" dirty="0" err="1">
                <a:latin typeface="Montserrat" panose="00000500000000000000" pitchFamily="2" charset="0"/>
              </a:rPr>
              <a:t>memeriksa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struktur</a:t>
            </a:r>
            <a:r>
              <a:rPr lang="en-ID" dirty="0">
                <a:latin typeface="Montserrat" panose="00000500000000000000" pitchFamily="2" charset="0"/>
              </a:rPr>
              <a:t> internal dan </a:t>
            </a:r>
            <a:r>
              <a:rPr lang="en-ID" dirty="0" err="1">
                <a:latin typeface="Montserrat" panose="00000500000000000000" pitchFamily="2" charset="0"/>
              </a:rPr>
              <a:t>jalur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eksekusi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dalam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kode</a:t>
            </a:r>
            <a:r>
              <a:rPr lang="en-ID" dirty="0">
                <a:latin typeface="Montserrat" panose="00000500000000000000" pitchFamily="2" charset="0"/>
              </a:rPr>
              <a:t>. Unit testing </a:t>
            </a:r>
            <a:r>
              <a:rPr lang="en-ID" dirty="0" err="1">
                <a:latin typeface="Montserrat" panose="00000500000000000000" pitchFamily="2" charset="0"/>
              </a:rPr>
              <a:t>adalah</a:t>
            </a:r>
            <a:r>
              <a:rPr lang="en-ID" dirty="0">
                <a:latin typeface="Montserrat" panose="00000500000000000000" pitchFamily="2" charset="0"/>
              </a:rPr>
              <a:t> salah </a:t>
            </a:r>
            <a:r>
              <a:rPr lang="en-ID" dirty="0" err="1">
                <a:latin typeface="Montserrat" panose="00000500000000000000" pitchFamily="2" charset="0"/>
              </a:rPr>
              <a:t>satu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bentuk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pengujian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putih</a:t>
            </a:r>
            <a:r>
              <a:rPr lang="en-ID" dirty="0">
                <a:latin typeface="Montserrat" panose="00000500000000000000" pitchFamily="2" charset="0"/>
              </a:rPr>
              <a:t> (white-box testing), </a:t>
            </a:r>
            <a:r>
              <a:rPr lang="en-ID" dirty="0" err="1">
                <a:latin typeface="Montserrat" panose="00000500000000000000" pitchFamily="2" charset="0"/>
              </a:rPr>
              <a:t>tetapi</a:t>
            </a:r>
            <a:r>
              <a:rPr lang="en-ID" dirty="0">
                <a:latin typeface="Montserrat" panose="00000500000000000000" pitchFamily="2" charset="0"/>
              </a:rPr>
              <a:t> white-box testing </a:t>
            </a:r>
            <a:r>
              <a:rPr lang="en-ID" dirty="0" err="1">
                <a:latin typeface="Montserrat" panose="00000500000000000000" pitchFamily="2" charset="0"/>
              </a:rPr>
              <a:t>bisa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mencakup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lebih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banyak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aspek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struktural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seperti</a:t>
            </a:r>
            <a:r>
              <a:rPr lang="en-ID" dirty="0">
                <a:latin typeface="Montserrat" panose="00000500000000000000" pitchFamily="2" charset="0"/>
              </a:rPr>
              <a:t> coverage analysis. </a:t>
            </a:r>
          </a:p>
          <a:p>
            <a:pPr algn="just">
              <a:lnSpc>
                <a:spcPct val="150000"/>
              </a:lnSpc>
            </a:pPr>
            <a:r>
              <a:rPr lang="en-ID" dirty="0">
                <a:latin typeface="Montserrat" panose="00000500000000000000" pitchFamily="2" charset="0"/>
              </a:rPr>
              <a:t>Lalu </a:t>
            </a:r>
            <a:r>
              <a:rPr lang="en-ID" dirty="0" err="1">
                <a:latin typeface="Montserrat" panose="00000500000000000000" pitchFamily="2" charset="0"/>
              </a:rPr>
              <a:t>untuk</a:t>
            </a:r>
            <a:r>
              <a:rPr lang="en-ID" dirty="0">
                <a:latin typeface="Montserrat" panose="00000500000000000000" pitchFamily="2" charset="0"/>
              </a:rPr>
              <a:t> CI/CD. </a:t>
            </a:r>
            <a:r>
              <a:rPr lang="en-ID" dirty="0" err="1">
                <a:latin typeface="Montserrat" panose="00000500000000000000" pitchFamily="2" charset="0"/>
              </a:rPr>
              <a:t>Yg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bisa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saya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simpulkan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adalah</a:t>
            </a:r>
            <a:r>
              <a:rPr lang="en-ID" dirty="0">
                <a:latin typeface="Montserrat" panose="00000500000000000000" pitchFamily="2" charset="0"/>
              </a:rPr>
              <a:t> CI/CD </a:t>
            </a:r>
            <a:r>
              <a:rPr lang="en-ID" dirty="0" err="1">
                <a:latin typeface="Montserrat" panose="00000500000000000000" pitchFamily="2" charset="0"/>
              </a:rPr>
              <a:t>membantu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pekerjaan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dalam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lingkungan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deplovement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untuk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mendeploy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sebuah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aplikasi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ke</a:t>
            </a:r>
            <a:r>
              <a:rPr lang="en-ID" dirty="0">
                <a:latin typeface="Montserrat" panose="00000500000000000000" pitchFamily="2" charset="0"/>
              </a:rPr>
              <a:t> server. </a:t>
            </a:r>
            <a:r>
              <a:rPr lang="en-ID" dirty="0" err="1">
                <a:latin typeface="Montserrat" panose="00000500000000000000" pitchFamily="2" charset="0"/>
              </a:rPr>
              <a:t>Menggantikan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siklus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tradisional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dimana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biasanya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kita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melakukan</a:t>
            </a:r>
            <a:r>
              <a:rPr lang="en-ID" dirty="0">
                <a:latin typeface="Montserrat" panose="00000500000000000000" pitchFamily="2" charset="0"/>
              </a:rPr>
              <a:t> upload project </a:t>
            </a:r>
            <a:r>
              <a:rPr lang="en-ID" dirty="0" err="1">
                <a:latin typeface="Montserrat" panose="00000500000000000000" pitchFamily="2" charset="0"/>
              </a:rPr>
              <a:t>secara</a:t>
            </a:r>
            <a:r>
              <a:rPr lang="en-ID" dirty="0">
                <a:latin typeface="Montserrat" panose="00000500000000000000" pitchFamily="2" charset="0"/>
              </a:rPr>
              <a:t> manual </a:t>
            </a:r>
            <a:r>
              <a:rPr lang="en-ID" dirty="0" err="1">
                <a:latin typeface="Montserrat" panose="00000500000000000000" pitchFamily="2" charset="0"/>
              </a:rPr>
              <a:t>ke</a:t>
            </a:r>
            <a:r>
              <a:rPr lang="en-ID" dirty="0">
                <a:latin typeface="Montserrat" panose="00000500000000000000" pitchFamily="2" charset="0"/>
              </a:rPr>
              <a:t> server </a:t>
            </a:r>
            <a:r>
              <a:rPr lang="en-ID" dirty="0" err="1">
                <a:latin typeface="Montserrat" panose="00000500000000000000" pitchFamily="2" charset="0"/>
              </a:rPr>
              <a:t>menggunakan</a:t>
            </a:r>
            <a:r>
              <a:rPr lang="en-ID" dirty="0">
                <a:latin typeface="Montserrat" panose="00000500000000000000" pitchFamily="2" charset="0"/>
              </a:rPr>
              <a:t> SFTP/FTP, </a:t>
            </a:r>
            <a:r>
              <a:rPr lang="en-ID" dirty="0" err="1">
                <a:latin typeface="Montserrat" panose="00000500000000000000" pitchFamily="2" charset="0"/>
              </a:rPr>
              <a:t>dengan</a:t>
            </a:r>
            <a:r>
              <a:rPr lang="en-ID" dirty="0">
                <a:latin typeface="Montserrat" panose="00000500000000000000" pitchFamily="2" charset="0"/>
              </a:rPr>
              <a:t> CI/CD proses deployment </a:t>
            </a:r>
            <a:r>
              <a:rPr lang="en-ID" dirty="0" err="1">
                <a:latin typeface="Montserrat" panose="00000500000000000000" pitchFamily="2" charset="0"/>
              </a:rPr>
              <a:t>akan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dilakukan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secara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automasi</a:t>
            </a:r>
            <a:r>
              <a:rPr lang="en-ID" dirty="0">
                <a:latin typeface="Montserrat" panose="00000500000000000000" pitchFamily="2" charset="0"/>
              </a:rPr>
              <a:t> yang </a:t>
            </a:r>
            <a:r>
              <a:rPr lang="en-ID" dirty="0" err="1">
                <a:latin typeface="Montserrat" panose="00000500000000000000" pitchFamily="2" charset="0"/>
              </a:rPr>
              <a:t>tentunya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akan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mengurangi</a:t>
            </a:r>
            <a:r>
              <a:rPr lang="en-ID" dirty="0">
                <a:latin typeface="Montserrat" panose="00000500000000000000" pitchFamily="2" charset="0"/>
              </a:rPr>
              <a:t> human error yang </a:t>
            </a:r>
            <a:r>
              <a:rPr lang="en-ID" dirty="0" err="1">
                <a:latin typeface="Montserrat" panose="00000500000000000000" pitchFamily="2" charset="0"/>
              </a:rPr>
              <a:t>akan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terjadi</a:t>
            </a:r>
            <a:r>
              <a:rPr lang="en-ID" dirty="0">
                <a:latin typeface="Montserrat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714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Muhammad Syukri Alkhussyairi</dc:creator>
  <cp:lastModifiedBy>Muhammad Syukri Alkhussyairi</cp:lastModifiedBy>
  <cp:revision>6</cp:revision>
  <dcterms:created xsi:type="dcterms:W3CDTF">2006-08-16T00:00:00Z</dcterms:created>
  <dcterms:modified xsi:type="dcterms:W3CDTF">2023-12-04T08:45:02Z</dcterms:modified>
  <dc:identifier>DAFyV1maI84</dc:identifier>
</cp:coreProperties>
</file>