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4"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2" autoAdjust="0"/>
    <p:restoredTop sz="94015" autoAdjust="0"/>
  </p:normalViewPr>
  <p:slideViewPr>
    <p:cSldViewPr snapToGrid="0">
      <p:cViewPr varScale="1">
        <p:scale>
          <a:sx n="87" d="100"/>
          <a:sy n="87" d="100"/>
        </p:scale>
        <p:origin x="56" y="10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D8C63-BCA2-4E0C-BBC4-BBF5B04D62B0}" type="datetimeFigureOut">
              <a:rPr lang="en-US" smtClean="0"/>
              <a:t>6/25/2021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2A5D7-4A32-4046-8FF2-94D3CEF3493C}" type="slidenum">
              <a:rPr lang="en-US" smtClean="0"/>
              <a:t>‹#›</a:t>
            </a:fld>
            <a:endParaRPr lang="en-US" dirty="0"/>
          </a:p>
        </p:txBody>
      </p:sp>
    </p:spTree>
    <p:extLst>
      <p:ext uri="{BB962C8B-B14F-4D97-AF65-F5344CB8AC3E}">
        <p14:creationId xmlns:p14="http://schemas.microsoft.com/office/powerpoint/2010/main" val="15388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24CA24-44E7-4B7E-8768-58BD0B06F8A0}" type="slidenum">
              <a:rPr lang="en-GB" smtClean="0"/>
              <a:t>1</a:t>
            </a:fld>
            <a:endParaRPr lang="en-GB" dirty="0"/>
          </a:p>
        </p:txBody>
      </p:sp>
    </p:spTree>
    <p:extLst>
      <p:ext uri="{BB962C8B-B14F-4D97-AF65-F5344CB8AC3E}">
        <p14:creationId xmlns:p14="http://schemas.microsoft.com/office/powerpoint/2010/main" val="3485102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E21B74A-14AF-4055-8F0C-96ABE0D9E7C6}" type="datetimeFigureOut">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265000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21B74A-14AF-4055-8F0C-96ABE0D9E7C6}" type="datetimeFigureOut">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414967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21B74A-14AF-4055-8F0C-96ABE0D9E7C6}" type="datetimeFigureOut">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2685107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32AB80A-78BA-6B42-BA0D-B44ACF890F5A}" type="slidenum">
              <a:rPr lang="en-US" smtClean="0">
                <a:solidFill>
                  <a:prstClr val="white"/>
                </a:solidFill>
              </a:rPr>
              <a:pPr/>
              <a:t>‹#›</a:t>
            </a:fld>
            <a:endParaRPr lang="en-US" dirty="0">
              <a:solidFill>
                <a:prstClr val="white"/>
              </a:solidFill>
            </a:endParaRPr>
          </a:p>
        </p:txBody>
      </p:sp>
      <p:sp>
        <p:nvSpPr>
          <p:cNvPr id="2" name="Title 1"/>
          <p:cNvSpPr>
            <a:spLocks noGrp="1"/>
          </p:cNvSpPr>
          <p:nvPr>
            <p:ph type="title" hasCustomPrompt="1"/>
          </p:nvPr>
        </p:nvSpPr>
        <p:spPr>
          <a:xfrm>
            <a:off x="405821" y="330261"/>
            <a:ext cx="11286649" cy="607259"/>
          </a:xfrm>
        </p:spPr>
        <p:txBody>
          <a:bodyPr>
            <a:normAutofit/>
          </a:bodyPr>
          <a:lstStyle>
            <a:lvl1pPr>
              <a:defRPr>
                <a:solidFill>
                  <a:schemeClr val="tx2"/>
                </a:solidFill>
              </a:defRPr>
            </a:lvl1pPr>
          </a:lstStyle>
          <a:p>
            <a:r>
              <a:rPr lang="en-US" dirty="0"/>
              <a:t>Header</a:t>
            </a:r>
          </a:p>
        </p:txBody>
      </p:sp>
      <p:sp>
        <p:nvSpPr>
          <p:cNvPr id="5" name="Text Placeholder 4"/>
          <p:cNvSpPr>
            <a:spLocks noGrp="1"/>
          </p:cNvSpPr>
          <p:nvPr>
            <p:ph type="body" sz="quarter" idx="13"/>
          </p:nvPr>
        </p:nvSpPr>
        <p:spPr>
          <a:xfrm>
            <a:off x="419810" y="1325977"/>
            <a:ext cx="11281124" cy="4374089"/>
          </a:xfrm>
          <a:prstGeom prst="rect">
            <a:avLst/>
          </a:prstGeom>
        </p:spPr>
        <p:txBody>
          <a:bodyPr vert="horz">
            <a:normAutofit/>
          </a:bodyPr>
          <a:lstStyle>
            <a:lvl1pPr marL="0" indent="0">
              <a:buNone/>
              <a:defRPr sz="3733">
                <a:solidFill>
                  <a:srgbClr val="141414"/>
                </a:solidFill>
              </a:defRPr>
            </a:lvl1pPr>
            <a:lvl2pPr marL="304784" indent="-302670">
              <a:buClr>
                <a:schemeClr val="accent2"/>
              </a:buClr>
              <a:buFont typeface="Arial"/>
              <a:buChar char="•"/>
              <a:defRPr sz="3200">
                <a:solidFill>
                  <a:srgbClr val="141414"/>
                </a:solidFill>
              </a:defRPr>
            </a:lvl2pPr>
            <a:lvl3pPr marL="383098" indent="-222240">
              <a:buClr>
                <a:schemeClr val="accent2"/>
              </a:buClr>
              <a:buFont typeface="Arial"/>
              <a:buChar char="•"/>
              <a:defRPr sz="2667">
                <a:solidFill>
                  <a:srgbClr val="141414"/>
                </a:solidFill>
              </a:defRPr>
            </a:lvl3pPr>
            <a:lvl4pPr marL="524907" indent="-234939">
              <a:buClr>
                <a:schemeClr val="accent2"/>
              </a:buClr>
              <a:buFont typeface="Arial"/>
              <a:buChar char="•"/>
              <a:defRPr sz="2400">
                <a:solidFill>
                  <a:srgbClr val="141414"/>
                </a:solidFill>
              </a:defRPr>
            </a:lvl4pPr>
            <a:lvl5pPr marL="683650" indent="-234939">
              <a:buClr>
                <a:schemeClr val="accent2"/>
              </a:buClr>
              <a:buFont typeface="Arial"/>
              <a:buChar char="•"/>
              <a:defRPr sz="2400">
                <a:solidFill>
                  <a:srgbClr val="14141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p:nvPr userDrawn="1"/>
        </p:nvCxnSpPr>
        <p:spPr>
          <a:xfrm>
            <a:off x="544292" y="317500"/>
            <a:ext cx="11151809" cy="0"/>
          </a:xfrm>
          <a:prstGeom prst="line">
            <a:avLst/>
          </a:prstGeom>
          <a:ln w="6350" cmpd="sng">
            <a:gradFill flip="none" rotWithShape="1">
              <a:gsLst>
                <a:gs pos="25000">
                  <a:srgbClr val="008109"/>
                </a:gs>
                <a:gs pos="100000">
                  <a:srgbClr val="0099FF"/>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7796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21B74A-14AF-4055-8F0C-96ABE0D9E7C6}" type="datetimeFigureOut">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1075761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21B74A-14AF-4055-8F0C-96ABE0D9E7C6}" type="datetimeFigureOut">
              <a:rPr lang="en-US" smtClean="0"/>
              <a:t>6/25/2021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190417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21B74A-14AF-4055-8F0C-96ABE0D9E7C6}" type="datetimeFigureOut">
              <a:rPr lang="en-US" smtClean="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16029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21B74A-14AF-4055-8F0C-96ABE0D9E7C6}" type="datetimeFigureOut">
              <a:rPr lang="en-US" smtClean="0"/>
              <a:t>6/25/2021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4183874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21B74A-14AF-4055-8F0C-96ABE0D9E7C6}" type="datetimeFigureOut">
              <a:rPr lang="en-US" smtClean="0"/>
              <a:t>6/25/2021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221468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21B74A-14AF-4055-8F0C-96ABE0D9E7C6}" type="datetimeFigureOut">
              <a:rPr lang="en-US" smtClean="0"/>
              <a:t>6/25/2021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850269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21B74A-14AF-4055-8F0C-96ABE0D9E7C6}" type="datetimeFigureOut">
              <a:rPr lang="en-US" smtClean="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104211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21B74A-14AF-4055-8F0C-96ABE0D9E7C6}" type="datetimeFigureOut">
              <a:rPr lang="en-US" smtClean="0"/>
              <a:t>6/25/2021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7E7D92-BDB6-4E04-925E-0F6E2BC53F54}" type="slidenum">
              <a:rPr lang="en-US" smtClean="0"/>
              <a:t>‹#›</a:t>
            </a:fld>
            <a:endParaRPr lang="en-US" dirty="0"/>
          </a:p>
        </p:txBody>
      </p:sp>
    </p:spTree>
    <p:extLst>
      <p:ext uri="{BB962C8B-B14F-4D97-AF65-F5344CB8AC3E}">
        <p14:creationId xmlns:p14="http://schemas.microsoft.com/office/powerpoint/2010/main" val="137007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1B74A-14AF-4055-8F0C-96ABE0D9E7C6}" type="datetimeFigureOut">
              <a:rPr lang="en-US" smtClean="0"/>
              <a:t>6/25/2021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E7D92-BDB6-4E04-925E-0F6E2BC53F54}" type="slidenum">
              <a:rPr lang="en-US" smtClean="0"/>
              <a:t>‹#›</a:t>
            </a:fld>
            <a:endParaRPr lang="en-US" dirty="0"/>
          </a:p>
        </p:txBody>
      </p:sp>
    </p:spTree>
    <p:extLst>
      <p:ext uri="{BB962C8B-B14F-4D97-AF65-F5344CB8AC3E}">
        <p14:creationId xmlns:p14="http://schemas.microsoft.com/office/powerpoint/2010/main" val="3937593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www.youracclaim.com/badges/90fd1d61-ccf9-4495-a471-9de1bf9f74d5/public_url" TargetMode="External"/><Relationship Id="rId7" Type="http://schemas.openxmlformats.org/officeDocument/2006/relationships/hyperlink" Target="https://gitlab.com/bosfor"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github.com/borkostankovic83" TargetMode="External"/><Relationship Id="rId5" Type="http://schemas.openxmlformats.org/officeDocument/2006/relationships/hyperlink" Target="https://www.linkedin.com/in/borkostankovic/" TargetMode="External"/><Relationship Id="rId4" Type="http://schemas.openxmlformats.org/officeDocument/2006/relationships/hyperlink" Target="mailto:borko.stankovic@cognizan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4838" y="327261"/>
            <a:ext cx="11286649" cy="543492"/>
          </a:xfrm>
        </p:spPr>
        <p:txBody>
          <a:bodyPr>
            <a:noAutofit/>
          </a:bodyPr>
          <a:lstStyle/>
          <a:p>
            <a:r>
              <a:rPr lang="en-US" sz="2400" dirty="0">
                <a:solidFill>
                  <a:schemeClr val="accent1"/>
                </a:solidFill>
                <a:latin typeface="Verdana"/>
                <a:ea typeface="Verdana"/>
                <a:cs typeface="Verdana"/>
              </a:rPr>
              <a:t>Borko Stankovic: Software Engineer</a:t>
            </a:r>
            <a:endParaRPr lang="en-US" sz="2400" b="1" i="1" dirty="0">
              <a:solidFill>
                <a:schemeClr val="accent1"/>
              </a:solidFill>
              <a:latin typeface="Verdana"/>
              <a:ea typeface="Verdana"/>
              <a:cs typeface="Verdana"/>
            </a:endParaRPr>
          </a:p>
        </p:txBody>
      </p:sp>
      <p:graphicFrame>
        <p:nvGraphicFramePr>
          <p:cNvPr id="14" name="Table 13"/>
          <p:cNvGraphicFramePr>
            <a:graphicFrameLocks noGrp="1"/>
          </p:cNvGraphicFramePr>
          <p:nvPr>
            <p:extLst>
              <p:ext uri="{D42A27DB-BD31-4B8C-83A1-F6EECF244321}">
                <p14:modId xmlns:p14="http://schemas.microsoft.com/office/powerpoint/2010/main" val="2790560097"/>
              </p:ext>
            </p:extLst>
          </p:nvPr>
        </p:nvGraphicFramePr>
        <p:xfrm>
          <a:off x="354838" y="1869117"/>
          <a:ext cx="11408004" cy="9332849"/>
        </p:xfrm>
        <a:graphic>
          <a:graphicData uri="http://schemas.openxmlformats.org/drawingml/2006/table">
            <a:tbl>
              <a:tblPr firstRow="1" bandRow="1"/>
              <a:tblGrid>
                <a:gridCol w="2694499">
                  <a:extLst>
                    <a:ext uri="{9D8B030D-6E8A-4147-A177-3AD203B41FA5}">
                      <a16:colId xmlns:a16="http://schemas.microsoft.com/office/drawing/2014/main" val="20000"/>
                    </a:ext>
                  </a:extLst>
                </a:gridCol>
                <a:gridCol w="8713505">
                  <a:extLst>
                    <a:ext uri="{9D8B030D-6E8A-4147-A177-3AD203B41FA5}">
                      <a16:colId xmlns:a16="http://schemas.microsoft.com/office/drawing/2014/main" val="20001"/>
                    </a:ext>
                  </a:extLst>
                </a:gridCol>
              </a:tblGrid>
              <a:tr h="262215">
                <a:tc>
                  <a:txBody>
                    <a:bodyPr/>
                    <a:lstStyle>
                      <a:lvl1pPr marL="0" algn="l" defTabSz="609570" rtl="0" eaLnBrk="1" latinLnBrk="0" hangingPunct="1">
                        <a:defRPr sz="2400" b="1" kern="1200">
                          <a:solidFill>
                            <a:schemeClr val="lt1"/>
                          </a:solidFill>
                          <a:latin typeface="Verdana"/>
                        </a:defRPr>
                      </a:lvl1pPr>
                      <a:lvl2pPr marL="609570" algn="l" defTabSz="609570" rtl="0" eaLnBrk="1" latinLnBrk="0" hangingPunct="1">
                        <a:defRPr sz="2400" b="1" kern="1200">
                          <a:solidFill>
                            <a:schemeClr val="lt1"/>
                          </a:solidFill>
                          <a:latin typeface="Verdana"/>
                        </a:defRPr>
                      </a:lvl2pPr>
                      <a:lvl3pPr marL="1219139" algn="l" defTabSz="609570" rtl="0" eaLnBrk="1" latinLnBrk="0" hangingPunct="1">
                        <a:defRPr sz="2400" b="1" kern="1200">
                          <a:solidFill>
                            <a:schemeClr val="lt1"/>
                          </a:solidFill>
                          <a:latin typeface="Verdana"/>
                        </a:defRPr>
                      </a:lvl3pPr>
                      <a:lvl4pPr marL="1828709" algn="l" defTabSz="609570" rtl="0" eaLnBrk="1" latinLnBrk="0" hangingPunct="1">
                        <a:defRPr sz="2400" b="1" kern="1200">
                          <a:solidFill>
                            <a:schemeClr val="lt1"/>
                          </a:solidFill>
                          <a:latin typeface="Verdana"/>
                        </a:defRPr>
                      </a:lvl4pPr>
                      <a:lvl5pPr marL="2438278" algn="l" defTabSz="609570" rtl="0" eaLnBrk="1" latinLnBrk="0" hangingPunct="1">
                        <a:defRPr sz="2400" b="1" kern="1200">
                          <a:solidFill>
                            <a:schemeClr val="lt1"/>
                          </a:solidFill>
                          <a:latin typeface="Verdana"/>
                        </a:defRPr>
                      </a:lvl5pPr>
                      <a:lvl6pPr marL="3047848" algn="l" defTabSz="609570" rtl="0" eaLnBrk="1" latinLnBrk="0" hangingPunct="1">
                        <a:defRPr sz="2400" b="1" kern="1200">
                          <a:solidFill>
                            <a:schemeClr val="lt1"/>
                          </a:solidFill>
                          <a:latin typeface="Verdana"/>
                        </a:defRPr>
                      </a:lvl6pPr>
                      <a:lvl7pPr marL="3657417" algn="l" defTabSz="609570" rtl="0" eaLnBrk="1" latinLnBrk="0" hangingPunct="1">
                        <a:defRPr sz="2400" b="1" kern="1200">
                          <a:solidFill>
                            <a:schemeClr val="lt1"/>
                          </a:solidFill>
                          <a:latin typeface="Verdana"/>
                        </a:defRPr>
                      </a:lvl7pPr>
                      <a:lvl8pPr marL="4266987" algn="l" defTabSz="609570" rtl="0" eaLnBrk="1" latinLnBrk="0" hangingPunct="1">
                        <a:defRPr sz="2400" b="1" kern="1200">
                          <a:solidFill>
                            <a:schemeClr val="lt1"/>
                          </a:solidFill>
                          <a:latin typeface="Verdana"/>
                        </a:defRPr>
                      </a:lvl8pPr>
                      <a:lvl9pPr marL="4876557" algn="l" defTabSz="609570" rtl="0" eaLnBrk="1" latinLnBrk="0" hangingPunct="1">
                        <a:defRPr sz="2400" b="1" kern="1200">
                          <a:solidFill>
                            <a:schemeClr val="lt1"/>
                          </a:solidFill>
                          <a:latin typeface="Verdana"/>
                        </a:defRPr>
                      </a:lvl9pPr>
                    </a:lstStyle>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100" b="1" kern="1200" dirty="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rPr>
                        <a:t>  AREAS OF EXPERTISE</a:t>
                      </a:r>
                    </a:p>
                  </a:txBody>
                  <a:tcPr marL="0" marR="45720">
                    <a:lnL w="12700" cmpd="sng">
                      <a:solidFill>
                        <a:srgbClr val="FFFFFF"/>
                      </a:solidFill>
                    </a:lnL>
                    <a:lnR w="9525" cap="flat" cmpd="sng" algn="ctr">
                      <a:solidFill>
                        <a:srgbClr val="3E9AC0"/>
                      </a:solidFill>
                      <a:prstDash val="solid"/>
                      <a:round/>
                      <a:headEnd type="none" w="med" len="med"/>
                      <a:tailEnd type="none" w="med" len="med"/>
                    </a:lnR>
                    <a:lnT w="9525" cap="flat" cmpd="sng" algn="ctr">
                      <a:solidFill>
                        <a:srgbClr val="3E9AC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lvl1pPr marL="0" algn="l" defTabSz="609570" rtl="0" eaLnBrk="1" latinLnBrk="0" hangingPunct="1">
                        <a:defRPr sz="2400" b="1" kern="1200">
                          <a:solidFill>
                            <a:schemeClr val="lt1"/>
                          </a:solidFill>
                          <a:latin typeface="Verdana"/>
                        </a:defRPr>
                      </a:lvl1pPr>
                      <a:lvl2pPr marL="609570" algn="l" defTabSz="609570" rtl="0" eaLnBrk="1" latinLnBrk="0" hangingPunct="1">
                        <a:defRPr sz="2400" b="1" kern="1200">
                          <a:solidFill>
                            <a:schemeClr val="lt1"/>
                          </a:solidFill>
                          <a:latin typeface="Verdana"/>
                        </a:defRPr>
                      </a:lvl2pPr>
                      <a:lvl3pPr marL="1219139" algn="l" defTabSz="609570" rtl="0" eaLnBrk="1" latinLnBrk="0" hangingPunct="1">
                        <a:defRPr sz="2400" b="1" kern="1200">
                          <a:solidFill>
                            <a:schemeClr val="lt1"/>
                          </a:solidFill>
                          <a:latin typeface="Verdana"/>
                        </a:defRPr>
                      </a:lvl3pPr>
                      <a:lvl4pPr marL="1828709" algn="l" defTabSz="609570" rtl="0" eaLnBrk="1" latinLnBrk="0" hangingPunct="1">
                        <a:defRPr sz="2400" b="1" kern="1200">
                          <a:solidFill>
                            <a:schemeClr val="lt1"/>
                          </a:solidFill>
                          <a:latin typeface="Verdana"/>
                        </a:defRPr>
                      </a:lvl4pPr>
                      <a:lvl5pPr marL="2438278" algn="l" defTabSz="609570" rtl="0" eaLnBrk="1" latinLnBrk="0" hangingPunct="1">
                        <a:defRPr sz="2400" b="1" kern="1200">
                          <a:solidFill>
                            <a:schemeClr val="lt1"/>
                          </a:solidFill>
                          <a:latin typeface="Verdana"/>
                        </a:defRPr>
                      </a:lvl5pPr>
                      <a:lvl6pPr marL="3047848" algn="l" defTabSz="609570" rtl="0" eaLnBrk="1" latinLnBrk="0" hangingPunct="1">
                        <a:defRPr sz="2400" b="1" kern="1200">
                          <a:solidFill>
                            <a:schemeClr val="lt1"/>
                          </a:solidFill>
                          <a:latin typeface="Verdana"/>
                        </a:defRPr>
                      </a:lvl6pPr>
                      <a:lvl7pPr marL="3657417" algn="l" defTabSz="609570" rtl="0" eaLnBrk="1" latinLnBrk="0" hangingPunct="1">
                        <a:defRPr sz="2400" b="1" kern="1200">
                          <a:solidFill>
                            <a:schemeClr val="lt1"/>
                          </a:solidFill>
                          <a:latin typeface="Verdana"/>
                        </a:defRPr>
                      </a:lvl7pPr>
                      <a:lvl8pPr marL="4266987" algn="l" defTabSz="609570" rtl="0" eaLnBrk="1" latinLnBrk="0" hangingPunct="1">
                        <a:defRPr sz="2400" b="1" kern="1200">
                          <a:solidFill>
                            <a:schemeClr val="lt1"/>
                          </a:solidFill>
                          <a:latin typeface="Verdana"/>
                        </a:defRPr>
                      </a:lvl8pPr>
                      <a:lvl9pPr marL="4876557" algn="l" defTabSz="609570" rtl="0" eaLnBrk="1" latinLnBrk="0" hangingPunct="1">
                        <a:defRPr sz="2400" b="1" kern="1200">
                          <a:solidFill>
                            <a:schemeClr val="lt1"/>
                          </a:solidFill>
                          <a:latin typeface="Verdana"/>
                        </a:defRPr>
                      </a:lvl9pPr>
                    </a:lstStyle>
                    <a:p>
                      <a:pPr marL="0" marR="0" lvl="0" indent="0" algn="just"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100" b="1" kern="1200" dirty="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rPr>
                        <a:t>REPRESENTATIVE ENGAGEMENTS</a:t>
                      </a:r>
                    </a:p>
                    <a:p>
                      <a:pPr marL="0" marR="0" lvl="0" indent="0" algn="just" rtl="0" eaLnBrk="0" fontAlgn="auto" latinLnBrk="0" hangingPunct="0">
                        <a:lnSpc>
                          <a:spcPct val="100000"/>
                        </a:lnSpc>
                        <a:spcBef>
                          <a:spcPts val="600"/>
                        </a:spcBef>
                        <a:spcAft>
                          <a:spcPts val="400"/>
                        </a:spcAft>
                        <a:buClr>
                          <a:srgbClr val="5D7B9A"/>
                        </a:buClr>
                        <a:buSzTx/>
                        <a:buFont typeface="Arial" panose="020B0604020202020204" pitchFamily="34" charset="0"/>
                        <a:buNone/>
                      </a:pPr>
                      <a:r>
                        <a:rPr lang="en-US" altLang="ja-JP" sz="1100" b="1" kern="1200" dirty="0">
                          <a:solidFill>
                            <a:srgbClr val="44546A"/>
                          </a:solidFill>
                          <a:latin typeface="Verdana"/>
                          <a:ea typeface="Verdana"/>
                          <a:cs typeface="Verdana"/>
                        </a:rPr>
                        <a:t>Cognizant - PDP Management </a:t>
                      </a:r>
                    </a:p>
                    <a:p>
                      <a:pPr marL="0" marR="0" lvl="0" indent="0" algn="just" rtl="0" eaLnBrk="0" fontAlgn="auto" latinLnBrk="0" hangingPunct="0">
                        <a:lnSpc>
                          <a:spcPct val="100000"/>
                        </a:lnSpc>
                        <a:spcBef>
                          <a:spcPts val="600"/>
                        </a:spcBef>
                        <a:spcAft>
                          <a:spcPts val="400"/>
                        </a:spcAft>
                        <a:buClr>
                          <a:srgbClr val="5D7B9A"/>
                        </a:buClr>
                        <a:buSzTx/>
                        <a:buFont typeface="Arial" panose="020B0604020202020204" pitchFamily="34" charset="0"/>
                        <a:buNone/>
                      </a:pPr>
                      <a:r>
                        <a:rPr lang="en-US" altLang="ja-JP" sz="1100" b="0" kern="1200" dirty="0">
                          <a:solidFill>
                            <a:srgbClr val="44546A"/>
                          </a:solidFill>
                          <a:latin typeface="Verdana"/>
                          <a:ea typeface="Verdana"/>
                          <a:cs typeface="Verdana"/>
                        </a:rPr>
                        <a:t>Application tracking system is internal app for PDP and external hire tracking. Its tool to help Ops and Tag team to move from manual sending emails and proposing candidate to project to automatic. Everything from excel sheets can be updated and processed in app. When proposing candidates or request for external hire or proactive hire emails get automatic triggered with data. Skills for candidates can be added dynamically by coping and pasting from another resource or table. </a:t>
                      </a:r>
                      <a:r>
                        <a:rPr lang="en-US" altLang="ja-JP" sz="1100" b="1" kern="1200" dirty="0">
                          <a:solidFill>
                            <a:srgbClr val="44546A"/>
                          </a:solidFill>
                          <a:latin typeface="Verdana"/>
                          <a:ea typeface="Verdana"/>
                          <a:cs typeface="Verdana"/>
                        </a:rPr>
                        <a:t>Tech</a:t>
                      </a:r>
                      <a:r>
                        <a:rPr lang="en-US" altLang="ja-JP" sz="1100" b="0" kern="1200" dirty="0">
                          <a:solidFill>
                            <a:srgbClr val="44546A"/>
                          </a:solidFill>
                          <a:latin typeface="Verdana"/>
                          <a:ea typeface="Verdana"/>
                          <a:cs typeface="Verdana"/>
                        </a:rPr>
                        <a:t>: Java, Spring Boot, Angular, Jenkins, Docker, Git, SQL, Bootstrap, TypeScript</a:t>
                      </a:r>
                    </a:p>
                    <a:p>
                      <a:pPr marL="0" marR="0" lvl="0" indent="0" algn="just">
                        <a:lnSpc>
                          <a:spcPct val="100000"/>
                        </a:lnSpc>
                        <a:spcBef>
                          <a:spcPts val="600"/>
                        </a:spcBef>
                        <a:spcAft>
                          <a:spcPts val="400"/>
                        </a:spcAft>
                        <a:buSzTx/>
                        <a:buFont typeface="Arial" panose="020B0604020202020204" pitchFamily="34" charset="0"/>
                        <a:buNone/>
                      </a:pPr>
                      <a:r>
                        <a:rPr lang="en-US" altLang="ja-JP" sz="1100" b="1" kern="1200" dirty="0">
                          <a:solidFill>
                            <a:srgbClr val="44546A"/>
                          </a:solidFill>
                          <a:latin typeface="Verdana"/>
                          <a:ea typeface="Verdana"/>
                          <a:cs typeface="Verdana"/>
                        </a:rPr>
                        <a:t>Petco – Point of Sale (POS)</a:t>
                      </a:r>
                    </a:p>
                    <a:p>
                      <a:pPr marL="0" marR="0" lvl="0" indent="0" algn="just">
                        <a:lnSpc>
                          <a:spcPct val="100000"/>
                        </a:lnSpc>
                        <a:spcBef>
                          <a:spcPts val="600"/>
                        </a:spcBef>
                        <a:spcAft>
                          <a:spcPts val="400"/>
                        </a:spcAft>
                        <a:buSzTx/>
                        <a:buFont typeface="Arial" panose="020B0604020202020204" pitchFamily="34" charset="0"/>
                        <a:buNone/>
                      </a:pPr>
                      <a:r>
                        <a:rPr lang="en-US" altLang="ja-JP" sz="1100" b="0" kern="1200" dirty="0">
                          <a:solidFill>
                            <a:srgbClr val="44546A"/>
                          </a:solidFill>
                          <a:latin typeface="Verdana"/>
                          <a:ea typeface="Verdana"/>
                          <a:cs typeface="Verdana"/>
                        </a:rPr>
                        <a:t>POS – Point of Sale system. Petco create for better cashier and customer experience.  Make transactions, registering member, finding members, checking prices, seeing images of products ext. go smoothly. There is many technologies used for integration, sync data, storing data. Like Metl, SymeticDS, Angular, Spring Boot, PostgreSQL</a:t>
                      </a:r>
                    </a:p>
                    <a:p>
                      <a:pPr marL="0" marR="0" lvl="0" indent="0" algn="just" rtl="0">
                        <a:lnSpc>
                          <a:spcPct val="100000"/>
                        </a:lnSpc>
                        <a:spcBef>
                          <a:spcPts val="600"/>
                        </a:spcBef>
                        <a:spcAft>
                          <a:spcPts val="400"/>
                        </a:spcAft>
                        <a:buSzTx/>
                        <a:buFont typeface="Arial" panose="020B0604020202020204" pitchFamily="34" charset="0"/>
                        <a:buNone/>
                      </a:pPr>
                      <a:r>
                        <a:rPr lang="en-US" altLang="ja-JP" sz="1100" b="1" kern="1200" dirty="0">
                          <a:solidFill>
                            <a:srgbClr val="44546A"/>
                          </a:solidFill>
                          <a:latin typeface="Verdana"/>
                          <a:ea typeface="Verdana"/>
                          <a:cs typeface="Verdana"/>
                        </a:rPr>
                        <a:t>JB Hunt – Compensation pipeline </a:t>
                      </a:r>
                    </a:p>
                    <a:p>
                      <a:pPr marL="0" marR="0" lvl="0" indent="0" algn="just" rtl="0">
                        <a:lnSpc>
                          <a:spcPct val="100000"/>
                        </a:lnSpc>
                        <a:spcBef>
                          <a:spcPts val="600"/>
                        </a:spcBef>
                        <a:spcAft>
                          <a:spcPts val="400"/>
                        </a:spcAft>
                        <a:buSzTx/>
                        <a:buFont typeface="Arial" panose="020B0604020202020204" pitchFamily="34" charset="0"/>
                        <a:buNone/>
                      </a:pPr>
                      <a:r>
                        <a:rPr lang="en-US" altLang="ja-JP" sz="1100" b="0" kern="1200" dirty="0">
                          <a:solidFill>
                            <a:srgbClr val="44546A"/>
                          </a:solidFill>
                          <a:latin typeface="Verdana"/>
                          <a:ea typeface="Verdana"/>
                          <a:cs typeface="Verdana"/>
                        </a:rPr>
                        <a:t>Message catalog is tool provided to JB Hunt on process of designing and preparing app to be usable in different languages. The Message Catalog API acts as a central repository for all message content. It drives a consistent and unified tone for all applications across JB Hunt. It was designed to provide messaging for an Angular 7,8,9 application. As part of the pipeline, provided with API tests to verify various http calls for compensation application. </a:t>
                      </a:r>
                      <a:r>
                        <a:rPr kumimoji="0" lang="en-US" altLang="ja-JP" sz="1100" b="1" i="0" u="none" strike="noStrike" kern="1200" cap="none" spc="0" normalizeH="0" baseline="0" noProof="0" dirty="0">
                          <a:ln>
                            <a:noFill/>
                          </a:ln>
                          <a:solidFill>
                            <a:srgbClr val="44546A"/>
                          </a:solidFill>
                          <a:effectLst/>
                          <a:uLnTx/>
                          <a:uFillTx/>
                          <a:latin typeface="Verdana"/>
                          <a:ea typeface="Verdana"/>
                          <a:cs typeface="Verdana"/>
                        </a:rPr>
                        <a:t>Tech</a:t>
                      </a:r>
                      <a:r>
                        <a:rPr kumimoji="0" lang="en-US" altLang="ja-JP" sz="1100" b="0" i="0" u="none" strike="noStrike" kern="1200" cap="none" spc="0" normalizeH="0" baseline="0" noProof="0" dirty="0">
                          <a:ln>
                            <a:noFill/>
                          </a:ln>
                          <a:solidFill>
                            <a:srgbClr val="44546A"/>
                          </a:solidFill>
                          <a:effectLst/>
                          <a:uLnTx/>
                          <a:uFillTx/>
                          <a:latin typeface="Verdana"/>
                          <a:ea typeface="Verdana"/>
                          <a:cs typeface="Verdana"/>
                        </a:rPr>
                        <a:t>: Microservices, Spring Boot, Angular, Node.js, Azure</a:t>
                      </a:r>
                      <a:endParaRPr lang="en-US" altLang="ja-JP" sz="1100" b="0" kern="1200" dirty="0">
                        <a:solidFill>
                          <a:srgbClr val="44546A"/>
                        </a:solidFill>
                        <a:latin typeface="Verdana"/>
                        <a:ea typeface="Verdana"/>
                        <a:cs typeface="Verdana"/>
                      </a:endParaRPr>
                    </a:p>
                    <a:p>
                      <a:pPr marL="0" marR="0" lvl="0" indent="0" algn="just" rtl="0" eaLnBrk="0" fontAlgn="auto" latinLnBrk="0" hangingPunct="0">
                        <a:lnSpc>
                          <a:spcPct val="100000"/>
                        </a:lnSpc>
                        <a:spcBef>
                          <a:spcPts val="600"/>
                        </a:spcBef>
                        <a:spcAft>
                          <a:spcPts val="400"/>
                        </a:spcAft>
                        <a:buClr>
                          <a:srgbClr val="5D7B9A"/>
                        </a:buClr>
                        <a:buSzTx/>
                        <a:buFont typeface="Arial" panose="020B0604020202020204" pitchFamily="34" charset="0"/>
                        <a:buNone/>
                      </a:pPr>
                      <a:r>
                        <a:rPr lang="en-US" altLang="ja-JP" sz="1100" b="1" kern="1200" dirty="0">
                          <a:solidFill>
                            <a:srgbClr val="44546A"/>
                          </a:solidFill>
                          <a:latin typeface="Verdana"/>
                          <a:ea typeface="Verdana"/>
                          <a:cs typeface="Verdana"/>
                        </a:rPr>
                        <a:t>Revature – Ask an Expert </a:t>
                      </a:r>
                    </a:p>
                    <a:p>
                      <a:pPr marL="0" marR="0" lvl="0" indent="0" algn="just" rtl="0" eaLnBrk="0" fontAlgn="auto" latinLnBrk="0" hangingPunct="0">
                        <a:lnSpc>
                          <a:spcPct val="100000"/>
                        </a:lnSpc>
                        <a:spcBef>
                          <a:spcPts val="600"/>
                        </a:spcBef>
                        <a:spcAft>
                          <a:spcPts val="400"/>
                        </a:spcAft>
                        <a:buClr>
                          <a:srgbClr val="5D7B9A"/>
                        </a:buClr>
                        <a:buSzTx/>
                        <a:buFont typeface="Arial" panose="020B0604020202020204" pitchFamily="34" charset="0"/>
                        <a:buNone/>
                      </a:pPr>
                      <a:r>
                        <a:rPr lang="en-US" altLang="ja-JP" sz="1100" b="0" kern="1200" dirty="0">
                          <a:solidFill>
                            <a:srgbClr val="44546A"/>
                          </a:solidFill>
                          <a:latin typeface="Verdana"/>
                          <a:ea typeface="Verdana"/>
                          <a:cs typeface="Verdana"/>
                        </a:rPr>
                        <a:t>Ask an Expert is a tool provided to Revature associates both in training and on the job. Associates can ask technical questions that are subsequently answered by listed experts in the Revature ecosystem. In addition to enabling and recording text and image answers, Ask an Expert allows questioning associates to schedule an appointment with experts. AAE maintains a registry of experts with their associated skills and a history of questions by topic. Associates can browse and search the history of questions, in addition to asking their own. </a:t>
                      </a:r>
                    </a:p>
                  </a:txBody>
                  <a:tcPr>
                    <a:lnL w="9525" cap="flat" cmpd="sng" algn="ctr">
                      <a:solidFill>
                        <a:srgbClr val="3E9AC0"/>
                      </a:solidFill>
                      <a:prstDash val="solid"/>
                      <a:round/>
                      <a:headEnd type="none" w="med" len="med"/>
                      <a:tailEnd type="none" w="med" len="med"/>
                    </a:lnL>
                    <a:lnR w="12700" cmpd="sng">
                      <a:solidFill>
                        <a:srgbClr val="FFFFFF"/>
                      </a:solidFill>
                    </a:lnR>
                    <a:lnT w="9525" cap="flat" cmpd="sng" algn="ctr">
                      <a:solidFill>
                        <a:srgbClr val="3E9AC0"/>
                      </a:solidFill>
                      <a:prstDash val="solid"/>
                      <a:round/>
                      <a:headEnd type="none" w="med" len="med"/>
                      <a:tailEnd type="none" w="med" len="med"/>
                    </a:lnT>
                    <a:lnB w="9525" cap="flat" cmpd="sng" algn="ctr">
                      <a:solidFill>
                        <a:srgbClr val="3E9A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1004">
                <a:tc>
                  <a:txBody>
                    <a:bodyPr/>
                    <a:lstStyle>
                      <a:lvl1pPr marL="0" algn="l" defTabSz="609570" rtl="0" eaLnBrk="1" latinLnBrk="0" hangingPunct="1">
                        <a:defRPr sz="2400" kern="1200">
                          <a:solidFill>
                            <a:schemeClr val="dk1"/>
                          </a:solidFill>
                          <a:latin typeface="Verdana"/>
                        </a:defRPr>
                      </a:lvl1pPr>
                      <a:lvl2pPr marL="609570" algn="l" defTabSz="609570" rtl="0" eaLnBrk="1" latinLnBrk="0" hangingPunct="1">
                        <a:defRPr sz="2400" kern="1200">
                          <a:solidFill>
                            <a:schemeClr val="dk1"/>
                          </a:solidFill>
                          <a:latin typeface="Verdana"/>
                        </a:defRPr>
                      </a:lvl2pPr>
                      <a:lvl3pPr marL="1219139" algn="l" defTabSz="609570" rtl="0" eaLnBrk="1" latinLnBrk="0" hangingPunct="1">
                        <a:defRPr sz="2400" kern="1200">
                          <a:solidFill>
                            <a:schemeClr val="dk1"/>
                          </a:solidFill>
                          <a:latin typeface="Verdana"/>
                        </a:defRPr>
                      </a:lvl3pPr>
                      <a:lvl4pPr marL="1828709" algn="l" defTabSz="609570" rtl="0" eaLnBrk="1" latinLnBrk="0" hangingPunct="1">
                        <a:defRPr sz="2400" kern="1200">
                          <a:solidFill>
                            <a:schemeClr val="dk1"/>
                          </a:solidFill>
                          <a:latin typeface="Verdana"/>
                        </a:defRPr>
                      </a:lvl4pPr>
                      <a:lvl5pPr marL="2438278" algn="l" defTabSz="609570" rtl="0" eaLnBrk="1" latinLnBrk="0" hangingPunct="1">
                        <a:defRPr sz="2400" kern="1200">
                          <a:solidFill>
                            <a:schemeClr val="dk1"/>
                          </a:solidFill>
                          <a:latin typeface="Verdana"/>
                        </a:defRPr>
                      </a:lvl5pPr>
                      <a:lvl6pPr marL="3047848" algn="l" defTabSz="609570" rtl="0" eaLnBrk="1" latinLnBrk="0" hangingPunct="1">
                        <a:defRPr sz="2400" kern="1200">
                          <a:solidFill>
                            <a:schemeClr val="dk1"/>
                          </a:solidFill>
                          <a:latin typeface="Verdana"/>
                        </a:defRPr>
                      </a:lvl6pPr>
                      <a:lvl7pPr marL="3657417" algn="l" defTabSz="609570" rtl="0" eaLnBrk="1" latinLnBrk="0" hangingPunct="1">
                        <a:defRPr sz="2400" kern="1200">
                          <a:solidFill>
                            <a:schemeClr val="dk1"/>
                          </a:solidFill>
                          <a:latin typeface="Verdana"/>
                        </a:defRPr>
                      </a:lvl7pPr>
                      <a:lvl8pPr marL="4266987" algn="l" defTabSz="609570" rtl="0" eaLnBrk="1" latinLnBrk="0" hangingPunct="1">
                        <a:defRPr sz="2400" kern="1200">
                          <a:solidFill>
                            <a:schemeClr val="dk1"/>
                          </a:solidFill>
                          <a:latin typeface="Verdana"/>
                        </a:defRPr>
                      </a:lvl8pPr>
                      <a:lvl9pPr marL="4876557" algn="l" defTabSz="609570" rtl="0" eaLnBrk="1" latinLnBrk="0" hangingPunct="1">
                        <a:defRPr sz="2400" kern="1200">
                          <a:solidFill>
                            <a:schemeClr val="dk1"/>
                          </a:solidFill>
                          <a:latin typeface="Verdana"/>
                        </a:defRPr>
                      </a:lvl9pPr>
                    </a:lstStyle>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a:ea typeface="Verdana"/>
                          <a:cs typeface="Verdana"/>
                        </a:rPr>
                        <a:t>Microservices Architecture</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Agile Development Process</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Angular</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GitHub, GitLab</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rPr>
                        <a:t>Jenkins, Docker</a:t>
                      </a:r>
                    </a:p>
                    <a:p>
                      <a:pPr marL="228600" marR="0" lvl="0" indent="-114300" algn="l">
                        <a:lnSpc>
                          <a:spcPct val="100000"/>
                        </a:lnSpc>
                        <a:spcBef>
                          <a:spcPct val="0"/>
                        </a:spcBef>
                        <a:spcAft>
                          <a:spcPts val="0"/>
                        </a:spcAft>
                        <a:buClrTx/>
                        <a:buSzPct val="100000"/>
                        <a:buFont typeface="Arial" panose="020B0604020202020204" pitchFamily="34" charset="0"/>
                        <a:buChar char="•"/>
                      </a:pPr>
                      <a:r>
                        <a:rPr lang="en-US" sz="1100" u="none" strike="noStrike" kern="1200" cap="none" normalizeH="0" baseline="0" dirty="0">
                          <a:ln>
                            <a:noFill/>
                          </a:ln>
                          <a:solidFill>
                            <a:schemeClr val="tx2"/>
                          </a:solidFill>
                          <a:effectLst/>
                          <a:latin typeface="Verdana"/>
                          <a:ea typeface="Verdana"/>
                          <a:cs typeface="Verdana"/>
                        </a:rPr>
                        <a:t>Java</a:t>
                      </a:r>
                    </a:p>
                    <a:p>
                      <a:pPr marL="228600" marR="0" lvl="0" indent="-114300" algn="l">
                        <a:lnSpc>
                          <a:spcPct val="100000"/>
                        </a:lnSpc>
                        <a:spcBef>
                          <a:spcPct val="0"/>
                        </a:spcBef>
                        <a:spcAft>
                          <a:spcPts val="0"/>
                        </a:spcAft>
                        <a:buClrTx/>
                        <a:buSzPct val="100000"/>
                        <a:buFont typeface="Arial" panose="020B0604020202020204" pitchFamily="34" charset="0"/>
                        <a:buChar char="•"/>
                      </a:pPr>
                      <a:r>
                        <a:rPr lang="en-US" sz="1100" u="none" strike="noStrike" kern="1200" cap="none" normalizeH="0" baseline="0" dirty="0">
                          <a:ln>
                            <a:noFill/>
                          </a:ln>
                          <a:solidFill>
                            <a:schemeClr val="tx2"/>
                          </a:solidFill>
                          <a:effectLst/>
                          <a:latin typeface="Verdana"/>
                          <a:ea typeface="Verdana"/>
                          <a:cs typeface="Verdana"/>
                        </a:rPr>
                        <a:t>Spring Boot</a:t>
                      </a:r>
                    </a:p>
                    <a:p>
                      <a:pPr marL="228600" marR="0" lvl="0" indent="-114300" algn="l">
                        <a:lnSpc>
                          <a:spcPct val="100000"/>
                        </a:lnSpc>
                        <a:spcBef>
                          <a:spcPct val="0"/>
                        </a:spcBef>
                        <a:spcAft>
                          <a:spcPts val="0"/>
                        </a:spcAft>
                        <a:buClrTx/>
                        <a:buSzPct val="100000"/>
                        <a:buFont typeface="Arial" panose="020B0604020202020204" pitchFamily="34" charset="0"/>
                        <a:buChar char="•"/>
                      </a:pPr>
                      <a:r>
                        <a:rPr lang="en-US" sz="1100" u="none" strike="noStrike" kern="1200" cap="none" normalizeH="0" baseline="0" dirty="0">
                          <a:ln>
                            <a:noFill/>
                          </a:ln>
                          <a:solidFill>
                            <a:schemeClr val="tx2"/>
                          </a:solidFill>
                          <a:effectLst/>
                          <a:latin typeface="Verdana"/>
                          <a:ea typeface="Verdana"/>
                          <a:cs typeface="Verdana"/>
                        </a:rPr>
                        <a:t>AWS, Azure </a:t>
                      </a:r>
                    </a:p>
                    <a:p>
                      <a:pPr marL="228600" marR="0" lvl="0" indent="-114300" algn="l">
                        <a:lnSpc>
                          <a:spcPct val="100000"/>
                        </a:lnSpc>
                        <a:spcBef>
                          <a:spcPct val="0"/>
                        </a:spcBef>
                        <a:spcAft>
                          <a:spcPts val="0"/>
                        </a:spcAft>
                        <a:buClrTx/>
                        <a:buSzPct val="100000"/>
                        <a:buFont typeface="Arial" panose="020B0604020202020204" pitchFamily="34" charset="0"/>
                        <a:buChar char="•"/>
                      </a:pPr>
                      <a:r>
                        <a:rPr lang="en-US" sz="1100" u="none" strike="noStrike" kern="1200" cap="none" normalizeH="0" baseline="0" dirty="0">
                          <a:ln>
                            <a:noFill/>
                          </a:ln>
                          <a:solidFill>
                            <a:schemeClr val="tx2"/>
                          </a:solidFill>
                          <a:effectLst/>
                          <a:latin typeface="Verdana"/>
                          <a:ea typeface="Verdana"/>
                          <a:cs typeface="Verdana"/>
                        </a:rPr>
                        <a:t>PostgreSQL, MySQL, H2</a:t>
                      </a:r>
                    </a:p>
                    <a:p>
                      <a:pPr marL="0" marR="0" lvl="0" indent="0" algn="l" rtl="0" eaLnBrk="0" fontAlgn="base" latinLnBrk="0" hangingPunct="0">
                        <a:lnSpc>
                          <a:spcPct val="100000"/>
                        </a:lnSpc>
                        <a:spcBef>
                          <a:spcPct val="0"/>
                        </a:spcBef>
                        <a:spcAft>
                          <a:spcPts val="0"/>
                        </a:spcAft>
                        <a:buClrTx/>
                        <a:buSzPct val="100000"/>
                        <a:buFont typeface="Arial" panose="020B0604020202020204" pitchFamily="34" charset="0"/>
                        <a:buNone/>
                      </a:pPr>
                      <a:endParaRPr lang="en-US" altLang="ja-JP" sz="1000" b="0" kern="1200" baseline="0" dirty="0">
                        <a:solidFill>
                          <a:srgbClr val="333333"/>
                        </a:solidFill>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r>
                        <a:rPr lang="en-US" altLang="ja-JP" sz="1100" b="1" kern="1200" dirty="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rPr>
                        <a:t>  EDUCATION </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altLang="ja-JP" sz="1100" u="none" strike="noStrike" kern="1200" cap="none" normalizeH="0" baseline="0" dirty="0">
                          <a:ln>
                            <a:noFill/>
                          </a:ln>
                          <a:solidFill>
                            <a:schemeClr val="tx2"/>
                          </a:solidFill>
                          <a:effectLst/>
                          <a:latin typeface="Verdana"/>
                          <a:ea typeface="Verdana"/>
                          <a:cs typeface="Verdana"/>
                        </a:rPr>
                        <a:t>Delaware Technical Community College, Georgetown, Delaware Computer and Information Systems, 2015 </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kumimoji="0" lang="en-US" altLang="ja-JP" sz="1100" u="none" strike="noStrike" kern="1200" cap="none" normalizeH="0" baseline="0" dirty="0">
                          <a:ln>
                            <a:noFill/>
                          </a:ln>
                          <a:solidFill>
                            <a:schemeClr val="tx2"/>
                          </a:solidFill>
                          <a:effectLst/>
                          <a:latin typeface="Verdana"/>
                          <a:ea typeface="Verdana"/>
                          <a:cs typeface="Verdana"/>
                        </a:rPr>
                        <a:t>University of Belgrade</a:t>
                      </a:r>
                    </a:p>
                    <a:p>
                      <a:pPr marL="114300" marR="0" lvl="0" indent="0" algn="l" defTabSz="914400" rtl="0" eaLnBrk="0" fontAlgn="base" latinLnBrk="0" hangingPunct="0">
                        <a:lnSpc>
                          <a:spcPct val="100000"/>
                        </a:lnSpc>
                        <a:spcBef>
                          <a:spcPct val="0"/>
                        </a:spcBef>
                        <a:spcAft>
                          <a:spcPts val="0"/>
                        </a:spcAft>
                        <a:buClrTx/>
                        <a:buSzPct val="100000"/>
                        <a:buFont typeface="Arial" panose="020B0604020202020204" pitchFamily="34" charset="0"/>
                        <a:buNone/>
                        <a:tabLst>
                          <a:tab pos="1028700" algn="l"/>
                        </a:tabLst>
                        <a:defRPr/>
                      </a:pPr>
                      <a:r>
                        <a:rPr kumimoji="0" lang="en-US" altLang="ja-JP" sz="1100" u="none" strike="noStrike" kern="1200" cap="none" normalizeH="0" baseline="0" dirty="0">
                          <a:ln>
                            <a:noFill/>
                          </a:ln>
                          <a:solidFill>
                            <a:schemeClr val="tx2"/>
                          </a:solidFill>
                          <a:effectLst/>
                          <a:latin typeface="Verdana"/>
                          <a:ea typeface="Verdana"/>
                          <a:cs typeface="Verdana"/>
                        </a:rPr>
                        <a:t>   Culinary Science, 2007 </a:t>
                      </a:r>
                    </a:p>
                    <a:p>
                      <a:pPr marL="2286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endParaRPr lang="en-US" altLang="ja-JP" sz="1100" b="1" u="none" strike="noStrike" kern="1200" cap="none" normalizeH="0" baseline="0" dirty="0">
                        <a:ln>
                          <a:noFill/>
                        </a:ln>
                        <a:solidFill>
                          <a:schemeClr val="tx2"/>
                        </a:solidFill>
                        <a:effectLst/>
                        <a:latin typeface="Verdana"/>
                        <a:ea typeface="Verdana"/>
                        <a:cs typeface="Verdana"/>
                      </a:endParaRPr>
                    </a:p>
                    <a:p>
                      <a:pPr marL="114300" marR="0" lvl="0" indent="0" algn="l" defTabSz="914400" rtl="0" eaLnBrk="0" fontAlgn="base" latinLnBrk="0" hangingPunct="0">
                        <a:lnSpc>
                          <a:spcPct val="100000"/>
                        </a:lnSpc>
                        <a:spcBef>
                          <a:spcPct val="0"/>
                        </a:spcBef>
                        <a:spcAft>
                          <a:spcPts val="0"/>
                        </a:spcAft>
                        <a:buClrTx/>
                        <a:buSzPct val="100000"/>
                        <a:buFont typeface="Arial" panose="020B0604020202020204" pitchFamily="34" charset="0"/>
                        <a:buNone/>
                        <a:tabLst>
                          <a:tab pos="1028700" algn="l"/>
                        </a:tabLst>
                        <a:defRPr/>
                      </a:pPr>
                      <a:endParaRPr lang="en-US" altLang="ja-JP" sz="1100" b="1" u="none" strike="noStrike" kern="1200" cap="none" normalizeH="0" baseline="0" dirty="0">
                        <a:ln>
                          <a:noFill/>
                        </a:ln>
                        <a:solidFill>
                          <a:schemeClr val="tx2"/>
                        </a:solidFill>
                        <a:effectLst/>
                        <a:latin typeface="Verdana"/>
                        <a:ea typeface="Verdana"/>
                        <a:cs typeface="Verdana"/>
                      </a:endParaRPr>
                    </a:p>
                    <a:p>
                      <a:pPr marL="114300" marR="0" lvl="0" indent="0" algn="l" defTabSz="914400" rtl="0" eaLnBrk="0" fontAlgn="base" latinLnBrk="0" hangingPunct="0">
                        <a:lnSpc>
                          <a:spcPct val="100000"/>
                        </a:lnSpc>
                        <a:spcBef>
                          <a:spcPct val="0"/>
                        </a:spcBef>
                        <a:spcAft>
                          <a:spcPts val="0"/>
                        </a:spcAft>
                        <a:buClrTx/>
                        <a:buSzPct val="100000"/>
                        <a:buFont typeface="Arial" panose="020B0604020202020204" pitchFamily="34" charset="0"/>
                        <a:buNone/>
                        <a:tabLst>
                          <a:tab pos="1028700" algn="l"/>
                        </a:tabLst>
                        <a:defRPr/>
                      </a:pPr>
                      <a:r>
                        <a:rPr lang="en-US" altLang="ja-JP" sz="1100" b="1" kern="1200" dirty="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rPr>
                        <a:t>CERTIFICATES</a:t>
                      </a:r>
                    </a:p>
                    <a:p>
                      <a:pPr marL="114300" marR="0" lvl="0" indent="0" algn="l" defTabSz="914400" rtl="0" eaLnBrk="0" fontAlgn="base" latinLnBrk="0" hangingPunct="0">
                        <a:lnSpc>
                          <a:spcPct val="100000"/>
                        </a:lnSpc>
                        <a:spcBef>
                          <a:spcPct val="0"/>
                        </a:spcBef>
                        <a:spcAft>
                          <a:spcPts val="0"/>
                        </a:spcAft>
                        <a:buClrTx/>
                        <a:buSzPct val="100000"/>
                        <a:buFont typeface="Arial" panose="020B0604020202020204" pitchFamily="34" charset="0"/>
                        <a:buNone/>
                        <a:tabLst>
                          <a:tab pos="1028700" algn="l"/>
                        </a:tabLst>
                        <a:defRPr/>
                      </a:pPr>
                      <a:endParaRPr lang="en-US" altLang="ja-JP" sz="1100" b="1" kern="1200" dirty="0">
                        <a:solidFill>
                          <a:schemeClr val="accent5">
                            <a:lumMod val="75000"/>
                          </a:schemeClr>
                        </a:solidFill>
                        <a:latin typeface="Verdana" panose="020B0604030504040204" pitchFamily="34" charset="0"/>
                        <a:ea typeface="Verdana" panose="020B0604030504040204" pitchFamily="34" charset="0"/>
                        <a:cs typeface="Verdana" panose="020B0604030504040204" pitchFamily="34" charset="0"/>
                      </a:endParaRPr>
                    </a:p>
                    <a:p>
                      <a:pPr marL="285750" marR="0" lvl="0" indent="-17145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r>
                        <a:rPr lang="en-US" sz="1100" b="0" i="1" u="none" dirty="0">
                          <a:solidFill>
                            <a:schemeClr val="accent1"/>
                          </a:solidFill>
                          <a:effectLst/>
                          <a:latin typeface="Verdana" panose="020B0604030504040204" pitchFamily="34" charset="0"/>
                          <a:ea typeface="Verdana" panose="020B0604030504040204" pitchFamily="34" charset="0"/>
                          <a:cs typeface="Segoe UI" panose="020B0502040204020203" pitchFamily="34" charset="0"/>
                          <a:hlinkClick r:id="rId3">
                            <a:extLst>
                              <a:ext uri="{A12FA001-AC4F-418D-AE19-62706E023703}">
                                <ahyp:hlinkClr xmlns:ahyp="http://schemas.microsoft.com/office/drawing/2018/hyperlinkcolor" val="tx"/>
                              </a:ext>
                            </a:extLst>
                          </a:hlinkClick>
                        </a:rPr>
                        <a:t>AWS Certified Developer – Associate 2020</a:t>
                      </a:r>
                      <a:endParaRPr lang="en-US" altLang="ja-JP" sz="1100" b="0" i="1" u="none" kern="12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a:p>
                      <a:pPr marL="114300" marR="0" lvl="0" indent="-114300" algn="l" defTabSz="914400" rtl="0" eaLnBrk="0" fontAlgn="base" latinLnBrk="0" hangingPunct="0">
                        <a:lnSpc>
                          <a:spcPct val="100000"/>
                        </a:lnSpc>
                        <a:spcBef>
                          <a:spcPct val="0"/>
                        </a:spcBef>
                        <a:spcAft>
                          <a:spcPts val="0"/>
                        </a:spcAft>
                        <a:buClrTx/>
                        <a:buSzPct val="100000"/>
                        <a:buFont typeface="Arial" panose="020B0604020202020204" pitchFamily="34" charset="0"/>
                        <a:buChar char="•"/>
                        <a:tabLst>
                          <a:tab pos="1028700" algn="l"/>
                        </a:tabLst>
                        <a:defRPr/>
                      </a:pPr>
                      <a:endParaRPr kumimoji="0" lang="en-US" altLang="ja-JP" sz="1100" u="none" strike="noStrike" kern="1200" cap="none" normalizeH="0" baseline="0" dirty="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0" fontAlgn="auto" latinLnBrk="0" hangingPunct="0">
                        <a:lnSpc>
                          <a:spcPct val="100000"/>
                        </a:lnSpc>
                        <a:spcBef>
                          <a:spcPts val="600"/>
                        </a:spcBef>
                        <a:spcAft>
                          <a:spcPts val="400"/>
                        </a:spcAft>
                        <a:buClr>
                          <a:srgbClr val="5D7B9A"/>
                        </a:buClr>
                        <a:buSzTx/>
                        <a:buFont typeface="Arial" panose="020B0604020202020204" pitchFamily="34" charset="0"/>
                        <a:buNone/>
                        <a:tabLst>
                          <a:tab pos="457200" algn="l"/>
                        </a:tabLst>
                        <a:defRPr/>
                      </a:pPr>
                      <a:endParaRPr kumimoji="0" lang="en-US" altLang="ja-JP" sz="1100" b="1" kern="1200" dirty="0">
                        <a:solidFill>
                          <a:schemeClr val="accent5">
                            <a:lumMod val="75000"/>
                          </a:schemeClr>
                        </a:solidFill>
                        <a:latin typeface="Verdana"/>
                        <a:ea typeface="Verdana"/>
                        <a:cs typeface="Verdana"/>
                      </a:endParaRPr>
                    </a:p>
                  </a:txBody>
                  <a:tcPr marL="0" marR="45720">
                    <a:lnL w="12700" cmpd="sng">
                      <a:solidFill>
                        <a:srgbClr val="FFFFFF"/>
                      </a:solidFill>
                    </a:lnL>
                    <a:lnR w="9525" cap="flat" cmpd="sng" algn="ctr">
                      <a:solidFill>
                        <a:srgbClr val="3E9AC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117475" indent="0" eaLnBrk="0" hangingPunct="0">
                        <a:spcBef>
                          <a:spcPts val="0"/>
                        </a:spcBef>
                        <a:spcAft>
                          <a:spcPts val="600"/>
                        </a:spcAft>
                        <a:buClr>
                          <a:srgbClr val="535355"/>
                        </a:buClr>
                      </a:pPr>
                      <a:endParaRPr lang="en-US" altLang="ja-JP" sz="900" b="0" dirty="0">
                        <a:solidFill>
                          <a:srgbClr val="333333"/>
                        </a:solidFill>
                        <a:latin typeface="+mn-lt"/>
                        <a:ea typeface="MS Mincho" pitchFamily="49" charset="-128"/>
                        <a:cs typeface="Arial"/>
                      </a:endParaRPr>
                    </a:p>
                  </a:txBody>
                  <a:tcPr marR="0">
                    <a:lnL w="12700"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4309630">
                <a:tc>
                  <a:txBody>
                    <a:bodyPr/>
                    <a:lstStyle/>
                    <a:p>
                      <a:pPr marL="285750" lvl="0" indent="-171450" algn="l" defTabSz="914400">
                        <a:lnSpc>
                          <a:spcPct val="100000"/>
                        </a:lnSpc>
                        <a:spcBef>
                          <a:spcPct val="0"/>
                        </a:spcBef>
                        <a:spcAft>
                          <a:spcPts val="0"/>
                        </a:spcAft>
                        <a:buFont typeface="Arial"/>
                        <a:buChar char="•"/>
                        <a:tabLst>
                          <a:tab pos="1028700" algn="l"/>
                        </a:tabLst>
                        <a:defRPr/>
                      </a:pPr>
                      <a:endParaRPr kumimoji="0" lang="en-US" altLang="ja-JP" sz="1100" u="none" strike="noStrike" kern="1200" cap="none" normalizeH="0" baseline="0" dirty="0">
                        <a:ln>
                          <a:noFill/>
                        </a:ln>
                        <a:solidFill>
                          <a:schemeClr val="tx2"/>
                        </a:solidFill>
                        <a:effectLst/>
                        <a:latin typeface="Verdana"/>
                        <a:ea typeface="Verdana"/>
                        <a:cs typeface="Verdana"/>
                      </a:endParaRPr>
                    </a:p>
                  </a:txBody>
                  <a:tcPr marL="0" marR="45720">
                    <a:lnL w="12700" cmpd="sng">
                      <a:solidFill>
                        <a:srgbClr val="FFFFFF"/>
                      </a:solidFill>
                    </a:lnL>
                    <a:lnR w="9525" cap="flat" cmpd="sng" algn="ctr">
                      <a:solidFill>
                        <a:srgbClr val="3E9AC0"/>
                      </a:solidFill>
                      <a:prstDash val="solid"/>
                      <a:round/>
                      <a:headEnd type="none" w="med" len="med"/>
                      <a:tailEnd type="none" w="med" len="med"/>
                    </a:lnR>
                    <a:lnT w="12700" cap="flat" cmpd="sng" algn="ctr">
                      <a:no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noFill/>
                  </a:tcPr>
                </a:tc>
                <a:tc>
                  <a:txBody>
                    <a:bodyPr/>
                    <a:lstStyle/>
                    <a:p>
                      <a:pPr marL="0" lvl="0" indent="0" algn="just" defTabSz="914400">
                        <a:lnSpc>
                          <a:spcPct val="100000"/>
                        </a:lnSpc>
                        <a:spcBef>
                          <a:spcPts val="600"/>
                        </a:spcBef>
                        <a:spcAft>
                          <a:spcPts val="400"/>
                        </a:spcAft>
                        <a:buNone/>
                        <a:tabLst>
                          <a:tab pos="457200" algn="l"/>
                        </a:tabLst>
                        <a:defRPr/>
                      </a:pPr>
                      <a:endParaRPr lang="en-US" altLang="ja-JP" sz="1100" b="0" kern="1200" dirty="0">
                        <a:solidFill>
                          <a:srgbClr val="44546A"/>
                        </a:solidFill>
                        <a:latin typeface="Verdana"/>
                        <a:ea typeface="Verdana"/>
                        <a:cs typeface="Verdana"/>
                      </a:endParaRPr>
                    </a:p>
                  </a:txBody>
                  <a:tcPr>
                    <a:lnL w="9525" cap="flat" cmpd="sng" algn="ctr">
                      <a:solidFill>
                        <a:srgbClr val="3E9AC0"/>
                      </a:solidFill>
                      <a:prstDash val="solid"/>
                      <a:round/>
                      <a:headEnd type="none" w="med" len="med"/>
                      <a:tailEnd type="none" w="med" len="med"/>
                    </a:lnL>
                    <a:lnR w="12700" cmpd="sng">
                      <a:solidFill>
                        <a:srgbClr val="FFFFFF"/>
                      </a:solidFill>
                    </a:lnR>
                    <a:lnT w="9525" cap="flat" cmpd="sng" algn="ctr">
                      <a:solidFill>
                        <a:srgbClr val="3E9AC0"/>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noFill/>
                  </a:tcPr>
                </a:tc>
                <a:extLst>
                  <a:ext uri="{0D108BD9-81ED-4DB2-BD59-A6C34878D82A}">
                    <a16:rowId xmlns:a16="http://schemas.microsoft.com/office/drawing/2014/main" val="675892961"/>
                  </a:ext>
                </a:extLst>
              </a:tr>
            </a:tbl>
          </a:graphicData>
        </a:graphic>
      </p:graphicFrame>
      <p:sp>
        <p:nvSpPr>
          <p:cNvPr id="7" name="Rectangle 6"/>
          <p:cNvSpPr/>
          <p:nvPr/>
        </p:nvSpPr>
        <p:spPr>
          <a:xfrm>
            <a:off x="1541417" y="776510"/>
            <a:ext cx="10100069" cy="1092607"/>
          </a:xfrm>
          <a:prstGeom prst="rect">
            <a:avLst/>
          </a:prstGeom>
        </p:spPr>
        <p:txBody>
          <a:bodyPr wrap="square" anchor="t">
            <a:spAutoFit/>
          </a:bodyPr>
          <a:lstStyle/>
          <a:p>
            <a:r>
              <a:rPr lang="en-US" sz="1400" u="sng" dirty="0">
                <a:solidFill>
                  <a:schemeClr val="accent1"/>
                </a:solidFill>
                <a:hlinkClick r:id="rId4">
                  <a:extLst>
                    <a:ext uri="{A12FA001-AC4F-418D-AE19-62706E023703}">
                      <ahyp:hlinkClr xmlns:ahyp="http://schemas.microsoft.com/office/drawing/2018/hyperlinkcolor" val="tx"/>
                    </a:ext>
                  </a:extLst>
                </a:hlinkClick>
              </a:rPr>
              <a:t>borko.stankovic@cognizant.com</a:t>
            </a:r>
            <a:r>
              <a:rPr lang="en-US" sz="1400" dirty="0">
                <a:solidFill>
                  <a:schemeClr val="accent1"/>
                </a:solidFill>
              </a:rPr>
              <a:t> | </a:t>
            </a:r>
            <a:r>
              <a:rPr lang="en-US" sz="1400" u="sng" dirty="0">
                <a:solidFill>
                  <a:schemeClr val="accent1"/>
                </a:solidFill>
                <a:hlinkClick r:id="rId5">
                  <a:extLst>
                    <a:ext uri="{A12FA001-AC4F-418D-AE19-62706E023703}">
                      <ahyp:hlinkClr xmlns:ahyp="http://schemas.microsoft.com/office/drawing/2018/hyperlinkcolor" val="tx"/>
                    </a:ext>
                  </a:extLst>
                </a:hlinkClick>
              </a:rPr>
              <a:t>LinkedIn</a:t>
            </a:r>
            <a:r>
              <a:rPr lang="en-US" sz="1400" dirty="0">
                <a:solidFill>
                  <a:schemeClr val="accent1"/>
                </a:solidFill>
              </a:rPr>
              <a:t> | </a:t>
            </a:r>
            <a:r>
              <a:rPr lang="en-US" sz="1400" u="sng" dirty="0">
                <a:solidFill>
                  <a:schemeClr val="accent1"/>
                </a:solidFill>
                <a:hlinkClick r:id="rId6">
                  <a:extLst>
                    <a:ext uri="{A12FA001-AC4F-418D-AE19-62706E023703}">
                      <ahyp:hlinkClr xmlns:ahyp="http://schemas.microsoft.com/office/drawing/2018/hyperlinkcolor" val="tx"/>
                    </a:ext>
                  </a:extLst>
                </a:hlinkClick>
              </a:rPr>
              <a:t>GitHub</a:t>
            </a:r>
            <a:r>
              <a:rPr lang="en-US" sz="1400" dirty="0">
                <a:solidFill>
                  <a:schemeClr val="accent1"/>
                </a:solidFill>
              </a:rPr>
              <a:t> | </a:t>
            </a:r>
            <a:r>
              <a:rPr lang="en-US" sz="1400" u="sng" dirty="0">
                <a:solidFill>
                  <a:schemeClr val="accent1"/>
                </a:solidFill>
                <a:hlinkClick r:id="rId7">
                  <a:extLst>
                    <a:ext uri="{A12FA001-AC4F-418D-AE19-62706E023703}">
                      <ahyp:hlinkClr xmlns:ahyp="http://schemas.microsoft.com/office/drawing/2018/hyperlinkcolor" val="tx"/>
                    </a:ext>
                  </a:extLst>
                </a:hlinkClick>
              </a:rPr>
              <a:t>GitLab</a:t>
            </a:r>
            <a:r>
              <a:rPr lang="en-US" sz="1400" dirty="0">
                <a:solidFill>
                  <a:schemeClr val="accent1"/>
                </a:solidFill>
              </a:rPr>
              <a:t> </a:t>
            </a:r>
          </a:p>
          <a:p>
            <a:pPr lvl="0"/>
            <a:r>
              <a:rPr lang="en-US" sz="1100" dirty="0">
                <a:solidFill>
                  <a:srgbClr val="44546A"/>
                </a:solidFill>
                <a:latin typeface="Verdana"/>
                <a:ea typeface="Verdana"/>
                <a:cs typeface="Verdana"/>
              </a:rPr>
              <a:t>I am a Full Stack Developer focused on enterprise multi-tier applications utilizing Cloud Native principles. Created a dynamic web application using Spring, Angular, Hibernate, Microservice Architecture, HTML, CSS, Bootstrap, MySQL, Java, PostgreSQL. Focused on offering exceptional troubleshooting skills and a talent for developing innovative solutions to unusual and difficult problems.</a:t>
            </a:r>
          </a:p>
          <a:p>
            <a:endParaRPr lang="en-US" dirty="0"/>
          </a:p>
        </p:txBody>
      </p:sp>
      <p:pic>
        <p:nvPicPr>
          <p:cNvPr id="4" name="Picture 3">
            <a:extLst>
              <a:ext uri="{FF2B5EF4-FFF2-40B4-BE49-F238E27FC236}">
                <a16:creationId xmlns:a16="http://schemas.microsoft.com/office/drawing/2014/main" id="{345DA814-64A8-4067-B413-FE59264CFD6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2266" y="776510"/>
            <a:ext cx="1049150" cy="1049150"/>
          </a:xfrm>
          <a:prstGeom prst="rect">
            <a:avLst/>
          </a:prstGeom>
        </p:spPr>
      </p:pic>
    </p:spTree>
    <p:extLst>
      <p:ext uri="{BB962C8B-B14F-4D97-AF65-F5344CB8AC3E}">
        <p14:creationId xmlns:p14="http://schemas.microsoft.com/office/powerpoint/2010/main" val="25609455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8577</TotalTime>
  <Words>516</Words>
  <Application>Microsoft Office PowerPoint</Application>
  <PresentationFormat>Widescreen</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Borko Stankovic: Software Engineer</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Niloy Sengupta– Business Relationship &amp; Program Manager</dc:title>
  <dc:creator>Cognizant Technology Solutions</dc:creator>
  <cp:lastModifiedBy>Borko</cp:lastModifiedBy>
  <cp:revision>341</cp:revision>
  <dcterms:created xsi:type="dcterms:W3CDTF">2016-09-09T11:32:47Z</dcterms:created>
  <dcterms:modified xsi:type="dcterms:W3CDTF">2021-06-28T20:04:26Z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aa11a148-0229-4c80-9f1c-a2845cff7ef7</vt:lpwstr>
  </property>
  <property fmtid="{D5CDD505-2E9C-101B-9397-08002B2CF9AE}" pid="3" name="AllyClassification">
    <vt:lpwstr>PR</vt:lpwstr>
  </property>
</Properties>
</file>