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1" autoAdjust="0"/>
  </p:normalViewPr>
  <p:slideViewPr>
    <p:cSldViewPr snapToGrid="0" snapToObjects="1">
      <p:cViewPr varScale="1">
        <p:scale>
          <a:sx n="101" d="100"/>
          <a:sy n="101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FB286-3BB9-E14E-B48E-16989428AF32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6DE8E-ADE2-D34C-8A6B-AD269076BB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34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pl-PL" dirty="0" smtClean="0"/>
              <a:t>-wyrzucające, N-net, O </a:t>
            </a:r>
            <a:r>
              <a:rPr lang="en-US" dirty="0" smtClean="0"/>
              <a:t>–</a:t>
            </a:r>
            <a:r>
              <a:rPr lang="pl-PL" dirty="0" smtClean="0"/>
              <a:t> out</a:t>
            </a:r>
          </a:p>
          <a:p>
            <a:r>
              <a:rPr lang="pl-PL" dirty="0" smtClean="0"/>
              <a:t>BW </a:t>
            </a:r>
            <a:r>
              <a:rPr lang="en-US" dirty="0" smtClean="0"/>
              <a:t>–</a:t>
            </a:r>
            <a:r>
              <a:rPr lang="pl-PL" dirty="0" smtClean="0"/>
              <a:t> </a:t>
            </a:r>
            <a:r>
              <a:rPr lang="pl-PL" dirty="0" err="1" smtClean="0"/>
              <a:t>blad</a:t>
            </a:r>
            <a:r>
              <a:rPr lang="pl-PL" dirty="0" smtClean="0"/>
              <a:t> wymuszony</a:t>
            </a:r>
          </a:p>
          <a:p>
            <a:r>
              <a:rPr lang="pl-PL" dirty="0" smtClean="0"/>
              <a:t>BN </a:t>
            </a:r>
            <a:r>
              <a:rPr lang="en-US" dirty="0" smtClean="0"/>
              <a:t>–</a:t>
            </a:r>
            <a:r>
              <a:rPr lang="pl-PL" dirty="0" smtClean="0"/>
              <a:t> </a:t>
            </a:r>
            <a:r>
              <a:rPr lang="pl-PL" dirty="0" err="1" smtClean="0"/>
              <a:t>blad</a:t>
            </a:r>
            <a:r>
              <a:rPr lang="pl-PL" dirty="0" smtClean="0"/>
              <a:t> niewymuszony</a:t>
            </a:r>
          </a:p>
          <a:p>
            <a:r>
              <a:rPr lang="pl-PL" dirty="0" smtClean="0"/>
              <a:t>PA </a:t>
            </a:r>
            <a:r>
              <a:rPr lang="en-US" dirty="0" smtClean="0"/>
              <a:t>–</a:t>
            </a:r>
            <a:r>
              <a:rPr lang="pl-PL" dirty="0" smtClean="0"/>
              <a:t> przełamanie</a:t>
            </a:r>
            <a:r>
              <a:rPr lang="pl-PL" baseline="0" dirty="0" smtClean="0"/>
              <a:t> A</a:t>
            </a:r>
          </a:p>
          <a:p>
            <a:r>
              <a:rPr lang="pl-PL" baseline="0" dirty="0" smtClean="0"/>
              <a:t>PB </a:t>
            </a:r>
            <a:r>
              <a:rPr lang="en-US" baseline="0" dirty="0" smtClean="0"/>
              <a:t>–</a:t>
            </a:r>
            <a:r>
              <a:rPr lang="pl-PL" baseline="0" dirty="0" smtClean="0"/>
              <a:t> przełamanie B</a:t>
            </a:r>
          </a:p>
          <a:p>
            <a:r>
              <a:rPr lang="pl-PL" baseline="0" dirty="0" smtClean="0"/>
              <a:t>S/PB </a:t>
            </a:r>
            <a:r>
              <a:rPr lang="en-US" baseline="0" dirty="0" smtClean="0"/>
              <a:t>–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podwojny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blad</a:t>
            </a:r>
            <a:r>
              <a:rPr lang="pl-PL" baseline="0" dirty="0" smtClean="0"/>
              <a:t> serwisowy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6DE8E-ADE2-D34C-8A6B-AD269076BB8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73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854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6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168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8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33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09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73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6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69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E535-23BD-0340-8DF4-DB5EFB0435D9}" type="datetimeFigureOut">
              <a:rPr lang="en-US" smtClean="0"/>
              <a:t>19.03.2015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3DF8-25A2-6849-A5FC-9B976A7313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9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5268" y="3008205"/>
            <a:ext cx="2129804" cy="185558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402957" y="3219842"/>
            <a:ext cx="505267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S/C</a:t>
            </a:r>
            <a:endParaRPr lang="pl-PL" dirty="0"/>
          </a:p>
        </p:txBody>
      </p:sp>
      <p:sp>
        <p:nvSpPr>
          <p:cNvPr id="19" name="TextBox 18"/>
          <p:cNvSpPr txBox="1"/>
          <p:nvPr/>
        </p:nvSpPr>
        <p:spPr>
          <a:xfrm>
            <a:off x="1003045" y="3219842"/>
            <a:ext cx="629762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S/FH</a:t>
            </a:r>
            <a:endParaRPr lang="pl-PL" dirty="0"/>
          </a:p>
        </p:txBody>
      </p:sp>
      <p:sp>
        <p:nvSpPr>
          <p:cNvPr id="20" name="TextBox 19"/>
          <p:cNvSpPr txBox="1"/>
          <p:nvPr/>
        </p:nvSpPr>
        <p:spPr>
          <a:xfrm>
            <a:off x="1720574" y="3219842"/>
            <a:ext cx="649261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S/BH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488973" y="3806993"/>
            <a:ext cx="494847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S/+</a:t>
            </a:r>
            <a:endParaRPr lang="pl-PL" dirty="0"/>
          </a:p>
        </p:txBody>
      </p:sp>
      <p:sp>
        <p:nvSpPr>
          <p:cNvPr id="22" name="TextBox 21"/>
          <p:cNvSpPr txBox="1"/>
          <p:nvPr/>
        </p:nvSpPr>
        <p:spPr>
          <a:xfrm>
            <a:off x="1121623" y="3806993"/>
            <a:ext cx="450552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S/-</a:t>
            </a:r>
            <a:endParaRPr lang="pl-PL" dirty="0"/>
          </a:p>
        </p:txBody>
      </p:sp>
      <p:sp>
        <p:nvSpPr>
          <p:cNvPr id="23" name="TextBox 22"/>
          <p:cNvSpPr txBox="1"/>
          <p:nvPr/>
        </p:nvSpPr>
        <p:spPr>
          <a:xfrm>
            <a:off x="1725185" y="3806993"/>
            <a:ext cx="513444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S/A</a:t>
            </a:r>
            <a:endParaRPr lang="pl-PL" dirty="0"/>
          </a:p>
        </p:txBody>
      </p:sp>
      <p:sp>
        <p:nvSpPr>
          <p:cNvPr id="24" name="Rectangle 23"/>
          <p:cNvSpPr/>
          <p:nvPr/>
        </p:nvSpPr>
        <p:spPr>
          <a:xfrm>
            <a:off x="7475385" y="4067591"/>
            <a:ext cx="1364984" cy="72672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4"/>
          <p:cNvSpPr txBox="1"/>
          <p:nvPr/>
        </p:nvSpPr>
        <p:spPr>
          <a:xfrm>
            <a:off x="7556793" y="4279228"/>
            <a:ext cx="518091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BW</a:t>
            </a:r>
            <a:endParaRPr lang="pl-PL" dirty="0"/>
          </a:p>
        </p:txBody>
      </p:sp>
      <p:sp>
        <p:nvSpPr>
          <p:cNvPr id="28" name="TextBox 27"/>
          <p:cNvSpPr txBox="1"/>
          <p:nvPr/>
        </p:nvSpPr>
        <p:spPr>
          <a:xfrm>
            <a:off x="8258229" y="4279228"/>
            <a:ext cx="459230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BN</a:t>
            </a:r>
            <a:endParaRPr lang="pl-PL" dirty="0"/>
          </a:p>
        </p:txBody>
      </p:sp>
      <p:sp>
        <p:nvSpPr>
          <p:cNvPr id="29" name="Rectangle 28"/>
          <p:cNvSpPr/>
          <p:nvPr/>
        </p:nvSpPr>
        <p:spPr>
          <a:xfrm>
            <a:off x="6388569" y="1855428"/>
            <a:ext cx="2129804" cy="189301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TextBox 29"/>
          <p:cNvSpPr txBox="1"/>
          <p:nvPr/>
        </p:nvSpPr>
        <p:spPr>
          <a:xfrm>
            <a:off x="6681630" y="2067065"/>
            <a:ext cx="577464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P(A)</a:t>
            </a:r>
            <a:endParaRPr lang="pl-PL" dirty="0"/>
          </a:p>
        </p:txBody>
      </p:sp>
      <p:sp>
        <p:nvSpPr>
          <p:cNvPr id="31" name="TextBox 30"/>
          <p:cNvSpPr txBox="1"/>
          <p:nvPr/>
        </p:nvSpPr>
        <p:spPr>
          <a:xfrm>
            <a:off x="7724967" y="2067065"/>
            <a:ext cx="569462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P(B)</a:t>
            </a:r>
            <a:endParaRPr lang="pl-PL" dirty="0"/>
          </a:p>
        </p:txBody>
      </p:sp>
      <p:sp>
        <p:nvSpPr>
          <p:cNvPr id="32" name="TextBox 31"/>
          <p:cNvSpPr txBox="1"/>
          <p:nvPr/>
        </p:nvSpPr>
        <p:spPr>
          <a:xfrm>
            <a:off x="6638538" y="2686004"/>
            <a:ext cx="603839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G</a:t>
            </a:r>
            <a:r>
              <a:rPr lang="pl-PL" dirty="0" smtClean="0"/>
              <a:t>(A)</a:t>
            </a:r>
            <a:endParaRPr lang="pl-PL" dirty="0"/>
          </a:p>
        </p:txBody>
      </p:sp>
      <p:sp>
        <p:nvSpPr>
          <p:cNvPr id="33" name="TextBox 32"/>
          <p:cNvSpPr txBox="1"/>
          <p:nvPr/>
        </p:nvSpPr>
        <p:spPr>
          <a:xfrm>
            <a:off x="7681875" y="2686004"/>
            <a:ext cx="595836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G</a:t>
            </a:r>
            <a:r>
              <a:rPr lang="pl-PL" dirty="0" smtClean="0"/>
              <a:t>(B)</a:t>
            </a:r>
            <a:endParaRPr lang="pl-PL" dirty="0"/>
          </a:p>
        </p:txBody>
      </p:sp>
      <p:sp>
        <p:nvSpPr>
          <p:cNvPr id="34" name="TextBox 33"/>
          <p:cNvSpPr txBox="1"/>
          <p:nvPr/>
        </p:nvSpPr>
        <p:spPr>
          <a:xfrm>
            <a:off x="6678716" y="3269392"/>
            <a:ext cx="564277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S</a:t>
            </a:r>
            <a:r>
              <a:rPr lang="pl-PL" dirty="0" smtClean="0"/>
              <a:t>(A)</a:t>
            </a:r>
            <a:endParaRPr lang="pl-PL" dirty="0"/>
          </a:p>
        </p:txBody>
      </p:sp>
      <p:sp>
        <p:nvSpPr>
          <p:cNvPr id="35" name="TextBox 34"/>
          <p:cNvSpPr txBox="1"/>
          <p:nvPr/>
        </p:nvSpPr>
        <p:spPr>
          <a:xfrm>
            <a:off x="7722053" y="3269392"/>
            <a:ext cx="556275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S</a:t>
            </a:r>
            <a:r>
              <a:rPr lang="pl-PL" dirty="0" smtClean="0"/>
              <a:t>(B)</a:t>
            </a:r>
            <a:endParaRPr lang="pl-PL" dirty="0"/>
          </a:p>
        </p:txBody>
      </p:sp>
      <p:sp>
        <p:nvSpPr>
          <p:cNvPr id="36" name="Rectangle 35"/>
          <p:cNvSpPr/>
          <p:nvPr/>
        </p:nvSpPr>
        <p:spPr>
          <a:xfrm>
            <a:off x="5906468" y="129248"/>
            <a:ext cx="1568892" cy="1306937"/>
          </a:xfrm>
          <a:prstGeom prst="rect">
            <a:avLst/>
          </a:prstGeom>
          <a:noFill/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TextBox 36"/>
          <p:cNvSpPr txBox="1"/>
          <p:nvPr/>
        </p:nvSpPr>
        <p:spPr>
          <a:xfrm>
            <a:off x="6004158" y="340885"/>
            <a:ext cx="646782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C/FH</a:t>
            </a:r>
            <a:endParaRPr lang="pl-PL" dirty="0"/>
          </a:p>
        </p:txBody>
      </p:sp>
      <p:sp>
        <p:nvSpPr>
          <p:cNvPr id="38" name="TextBox 37"/>
          <p:cNvSpPr txBox="1"/>
          <p:nvPr/>
        </p:nvSpPr>
        <p:spPr>
          <a:xfrm>
            <a:off x="6734494" y="340885"/>
            <a:ext cx="666281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C/BH</a:t>
            </a:r>
            <a:endParaRPr lang="pl-PL" dirty="0"/>
          </a:p>
        </p:txBody>
      </p:sp>
      <p:sp>
        <p:nvSpPr>
          <p:cNvPr id="39" name="TextBox 38"/>
          <p:cNvSpPr txBox="1"/>
          <p:nvPr/>
        </p:nvSpPr>
        <p:spPr>
          <a:xfrm>
            <a:off x="7707726" y="360336"/>
            <a:ext cx="390026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W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6008769" y="928036"/>
            <a:ext cx="620745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L</a:t>
            </a:r>
            <a:r>
              <a:rPr lang="pl-PL" dirty="0" smtClean="0"/>
              <a:t>/FH</a:t>
            </a:r>
            <a:endParaRPr lang="pl-PL" dirty="0"/>
          </a:p>
        </p:txBody>
      </p:sp>
      <p:sp>
        <p:nvSpPr>
          <p:cNvPr id="41" name="TextBox 40"/>
          <p:cNvSpPr txBox="1"/>
          <p:nvPr/>
        </p:nvSpPr>
        <p:spPr>
          <a:xfrm>
            <a:off x="6739105" y="928036"/>
            <a:ext cx="640244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L/BH</a:t>
            </a:r>
            <a:endParaRPr lang="pl-PL" dirty="0"/>
          </a:p>
        </p:txBody>
      </p:sp>
      <p:sp>
        <p:nvSpPr>
          <p:cNvPr id="43" name="TextBox 42"/>
          <p:cNvSpPr txBox="1"/>
          <p:nvPr/>
        </p:nvSpPr>
        <p:spPr>
          <a:xfrm>
            <a:off x="8190983" y="360336"/>
            <a:ext cx="300082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+</a:t>
            </a:r>
            <a:endParaRPr lang="pl-PL" dirty="0"/>
          </a:p>
        </p:txBody>
      </p:sp>
      <p:sp>
        <p:nvSpPr>
          <p:cNvPr id="45" name="TextBox 44"/>
          <p:cNvSpPr txBox="1"/>
          <p:nvPr/>
        </p:nvSpPr>
        <p:spPr>
          <a:xfrm>
            <a:off x="8585033" y="360630"/>
            <a:ext cx="255336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-</a:t>
            </a:r>
            <a:endParaRPr lang="pl-PL" dirty="0"/>
          </a:p>
        </p:txBody>
      </p:sp>
      <p:sp>
        <p:nvSpPr>
          <p:cNvPr id="49" name="Rectangle 48"/>
          <p:cNvSpPr/>
          <p:nvPr/>
        </p:nvSpPr>
        <p:spPr>
          <a:xfrm>
            <a:off x="5730832" y="4285339"/>
            <a:ext cx="1539445" cy="130693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TextBox 49"/>
          <p:cNvSpPr txBox="1"/>
          <p:nvPr/>
        </p:nvSpPr>
        <p:spPr>
          <a:xfrm>
            <a:off x="5909927" y="4464416"/>
            <a:ext cx="434547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FH</a:t>
            </a:r>
            <a:endParaRPr lang="pl-PL" dirty="0"/>
          </a:p>
        </p:txBody>
      </p:sp>
      <p:sp>
        <p:nvSpPr>
          <p:cNvPr id="51" name="TextBox 50"/>
          <p:cNvSpPr txBox="1"/>
          <p:nvPr/>
        </p:nvSpPr>
        <p:spPr>
          <a:xfrm>
            <a:off x="6640263" y="4464416"/>
            <a:ext cx="454046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BH</a:t>
            </a:r>
            <a:endParaRPr lang="pl-PL" dirty="0"/>
          </a:p>
        </p:txBody>
      </p:sp>
      <p:sp>
        <p:nvSpPr>
          <p:cNvPr id="53" name="TextBox 52"/>
          <p:cNvSpPr txBox="1"/>
          <p:nvPr/>
        </p:nvSpPr>
        <p:spPr>
          <a:xfrm>
            <a:off x="5914538" y="5051567"/>
            <a:ext cx="390026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44874" y="5051567"/>
            <a:ext cx="475123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Sm</a:t>
            </a:r>
            <a:endParaRPr lang="pl-PL" dirty="0"/>
          </a:p>
        </p:txBody>
      </p:sp>
      <p:sp>
        <p:nvSpPr>
          <p:cNvPr id="59" name="Rectangle 58"/>
          <p:cNvSpPr/>
          <p:nvPr/>
        </p:nvSpPr>
        <p:spPr>
          <a:xfrm>
            <a:off x="48756" y="5547503"/>
            <a:ext cx="1321414" cy="114491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227850" y="5645179"/>
            <a:ext cx="426319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ZA</a:t>
            </a:r>
            <a:endParaRPr lang="pl-PL" dirty="0"/>
          </a:p>
        </p:txBody>
      </p:sp>
      <p:sp>
        <p:nvSpPr>
          <p:cNvPr id="61" name="TextBox 60"/>
          <p:cNvSpPr txBox="1"/>
          <p:nvPr/>
        </p:nvSpPr>
        <p:spPr>
          <a:xfrm>
            <a:off x="779095" y="5645179"/>
            <a:ext cx="445592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ZO</a:t>
            </a:r>
            <a:endParaRPr lang="pl-PL" dirty="0"/>
          </a:p>
        </p:txBody>
      </p:sp>
      <p:sp>
        <p:nvSpPr>
          <p:cNvPr id="62" name="TextBox 61"/>
          <p:cNvSpPr txBox="1"/>
          <p:nvPr/>
        </p:nvSpPr>
        <p:spPr>
          <a:xfrm>
            <a:off x="232461" y="6232330"/>
            <a:ext cx="412681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ZK</a:t>
            </a:r>
            <a:endParaRPr lang="pl-PL" dirty="0"/>
          </a:p>
        </p:txBody>
      </p:sp>
      <p:sp>
        <p:nvSpPr>
          <p:cNvPr id="63" name="TextBox 62"/>
          <p:cNvSpPr txBox="1"/>
          <p:nvPr/>
        </p:nvSpPr>
        <p:spPr>
          <a:xfrm>
            <a:off x="783706" y="6232330"/>
            <a:ext cx="440858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ZU</a:t>
            </a:r>
            <a:endParaRPr lang="pl-PL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42" y="33385"/>
            <a:ext cx="2588727" cy="6785268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554301" y="1627470"/>
            <a:ext cx="1539445" cy="1149923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TextBox 71"/>
          <p:cNvSpPr txBox="1"/>
          <p:nvPr/>
        </p:nvSpPr>
        <p:spPr>
          <a:xfrm>
            <a:off x="733396" y="1806547"/>
            <a:ext cx="435223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A1</a:t>
            </a:r>
            <a:endParaRPr lang="pl-PL" dirty="0"/>
          </a:p>
        </p:txBody>
      </p:sp>
      <p:sp>
        <p:nvSpPr>
          <p:cNvPr id="73" name="TextBox 72"/>
          <p:cNvSpPr txBox="1"/>
          <p:nvPr/>
        </p:nvSpPr>
        <p:spPr>
          <a:xfrm>
            <a:off x="1463732" y="1806547"/>
            <a:ext cx="435223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A2</a:t>
            </a:r>
            <a:endParaRPr lang="pl-PL" dirty="0"/>
          </a:p>
        </p:txBody>
      </p:sp>
      <p:sp>
        <p:nvSpPr>
          <p:cNvPr id="76" name="TextBox 75"/>
          <p:cNvSpPr txBox="1"/>
          <p:nvPr/>
        </p:nvSpPr>
        <p:spPr>
          <a:xfrm>
            <a:off x="719333" y="2279439"/>
            <a:ext cx="427220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B1</a:t>
            </a:r>
            <a:endParaRPr lang="pl-PL" dirty="0"/>
          </a:p>
        </p:txBody>
      </p:sp>
      <p:sp>
        <p:nvSpPr>
          <p:cNvPr id="77" name="TextBox 76"/>
          <p:cNvSpPr txBox="1"/>
          <p:nvPr/>
        </p:nvSpPr>
        <p:spPr>
          <a:xfrm>
            <a:off x="1449669" y="2279439"/>
            <a:ext cx="427220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B2</a:t>
            </a:r>
            <a:endParaRPr lang="pl-PL" dirty="0"/>
          </a:p>
        </p:txBody>
      </p:sp>
      <p:sp>
        <p:nvSpPr>
          <p:cNvPr id="78" name="Rectangle 77"/>
          <p:cNvSpPr/>
          <p:nvPr/>
        </p:nvSpPr>
        <p:spPr>
          <a:xfrm>
            <a:off x="562672" y="716143"/>
            <a:ext cx="1539445" cy="725579"/>
          </a:xfrm>
          <a:prstGeom prst="rect">
            <a:avLst/>
          </a:prstGeom>
          <a:noFill/>
          <a:ln w="31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TextBox 78"/>
          <p:cNvSpPr txBox="1"/>
          <p:nvPr/>
        </p:nvSpPr>
        <p:spPr>
          <a:xfrm>
            <a:off x="741767" y="895220"/>
            <a:ext cx="423839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KP</a:t>
            </a:r>
            <a:endParaRPr lang="pl-PL" dirty="0"/>
          </a:p>
        </p:txBody>
      </p:sp>
      <p:sp>
        <p:nvSpPr>
          <p:cNvPr id="80" name="TextBox 79"/>
          <p:cNvSpPr txBox="1"/>
          <p:nvPr/>
        </p:nvSpPr>
        <p:spPr>
          <a:xfrm>
            <a:off x="1472103" y="895220"/>
            <a:ext cx="429925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KR</a:t>
            </a:r>
            <a:endParaRPr lang="pl-PL" dirty="0"/>
          </a:p>
        </p:txBody>
      </p:sp>
      <p:sp>
        <p:nvSpPr>
          <p:cNvPr id="81" name="TextBox 80"/>
          <p:cNvSpPr txBox="1"/>
          <p:nvPr/>
        </p:nvSpPr>
        <p:spPr>
          <a:xfrm>
            <a:off x="48756" y="60779"/>
            <a:ext cx="429475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BP</a:t>
            </a:r>
            <a:endParaRPr lang="pl-PL" dirty="0"/>
          </a:p>
        </p:txBody>
      </p:sp>
      <p:sp>
        <p:nvSpPr>
          <p:cNvPr id="84" name="Rectangle 83"/>
          <p:cNvSpPr/>
          <p:nvPr/>
        </p:nvSpPr>
        <p:spPr>
          <a:xfrm>
            <a:off x="7479996" y="5021985"/>
            <a:ext cx="1364984" cy="72672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TextBox 84"/>
          <p:cNvSpPr txBox="1"/>
          <p:nvPr/>
        </p:nvSpPr>
        <p:spPr>
          <a:xfrm>
            <a:off x="7561404" y="5233622"/>
            <a:ext cx="437477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PA</a:t>
            </a:r>
            <a:endParaRPr lang="pl-PL" dirty="0"/>
          </a:p>
        </p:txBody>
      </p:sp>
      <p:sp>
        <p:nvSpPr>
          <p:cNvPr id="86" name="TextBox 85"/>
          <p:cNvSpPr txBox="1"/>
          <p:nvPr/>
        </p:nvSpPr>
        <p:spPr>
          <a:xfrm>
            <a:off x="8262840" y="5233622"/>
            <a:ext cx="429475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PB</a:t>
            </a:r>
            <a:endParaRPr lang="pl-PL" dirty="0"/>
          </a:p>
        </p:txBody>
      </p:sp>
      <p:sp>
        <p:nvSpPr>
          <p:cNvPr id="87" name="Rectangle 86"/>
          <p:cNvSpPr/>
          <p:nvPr/>
        </p:nvSpPr>
        <p:spPr>
          <a:xfrm>
            <a:off x="1450537" y="5547503"/>
            <a:ext cx="1321414" cy="114491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TextBox 87"/>
          <p:cNvSpPr txBox="1"/>
          <p:nvPr/>
        </p:nvSpPr>
        <p:spPr>
          <a:xfrm>
            <a:off x="1629631" y="5645179"/>
            <a:ext cx="426319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ZA</a:t>
            </a:r>
            <a:endParaRPr lang="pl-PL" dirty="0"/>
          </a:p>
        </p:txBody>
      </p:sp>
      <p:sp>
        <p:nvSpPr>
          <p:cNvPr id="89" name="TextBox 88"/>
          <p:cNvSpPr txBox="1"/>
          <p:nvPr/>
        </p:nvSpPr>
        <p:spPr>
          <a:xfrm>
            <a:off x="2180876" y="5645179"/>
            <a:ext cx="445592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ZO</a:t>
            </a:r>
            <a:endParaRPr lang="pl-PL" dirty="0"/>
          </a:p>
        </p:txBody>
      </p:sp>
      <p:sp>
        <p:nvSpPr>
          <p:cNvPr id="90" name="TextBox 89"/>
          <p:cNvSpPr txBox="1"/>
          <p:nvPr/>
        </p:nvSpPr>
        <p:spPr>
          <a:xfrm>
            <a:off x="1634242" y="6232330"/>
            <a:ext cx="412681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ZK</a:t>
            </a:r>
            <a:endParaRPr lang="pl-PL" dirty="0"/>
          </a:p>
        </p:txBody>
      </p:sp>
      <p:sp>
        <p:nvSpPr>
          <p:cNvPr id="91" name="TextBox 90"/>
          <p:cNvSpPr txBox="1"/>
          <p:nvPr/>
        </p:nvSpPr>
        <p:spPr>
          <a:xfrm>
            <a:off x="2185487" y="6232330"/>
            <a:ext cx="440858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ZU</a:t>
            </a:r>
            <a:endParaRPr lang="pl-PL" dirty="0"/>
          </a:p>
        </p:txBody>
      </p:sp>
      <p:sp>
        <p:nvSpPr>
          <p:cNvPr id="95" name="Rectangle 94"/>
          <p:cNvSpPr/>
          <p:nvPr/>
        </p:nvSpPr>
        <p:spPr>
          <a:xfrm>
            <a:off x="7631594" y="134430"/>
            <a:ext cx="1310357" cy="130693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TextBox 95"/>
          <p:cNvSpPr txBox="1"/>
          <p:nvPr/>
        </p:nvSpPr>
        <p:spPr>
          <a:xfrm>
            <a:off x="7707726" y="943997"/>
            <a:ext cx="333670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N</a:t>
            </a:r>
            <a:endParaRPr lang="pl-PL" dirty="0"/>
          </a:p>
        </p:txBody>
      </p:sp>
      <p:sp>
        <p:nvSpPr>
          <p:cNvPr id="97" name="TextBox 96"/>
          <p:cNvSpPr txBox="1"/>
          <p:nvPr/>
        </p:nvSpPr>
        <p:spPr>
          <a:xfrm>
            <a:off x="8190983" y="943997"/>
            <a:ext cx="337502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O</a:t>
            </a:r>
            <a:endParaRPr lang="pl-PL" dirty="0"/>
          </a:p>
        </p:txBody>
      </p:sp>
      <p:sp>
        <p:nvSpPr>
          <p:cNvPr id="99" name="TextBox 98"/>
          <p:cNvSpPr txBox="1"/>
          <p:nvPr/>
        </p:nvSpPr>
        <p:spPr>
          <a:xfrm>
            <a:off x="1077328" y="4350296"/>
            <a:ext cx="633507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S/PB</a:t>
            </a:r>
            <a:endParaRPr lang="pl-PL" dirty="0"/>
          </a:p>
        </p:txBody>
      </p:sp>
      <p:sp>
        <p:nvSpPr>
          <p:cNvPr id="100" name="TextBox 99"/>
          <p:cNvSpPr txBox="1"/>
          <p:nvPr/>
        </p:nvSpPr>
        <p:spPr>
          <a:xfrm>
            <a:off x="599373" y="516534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101" name="TextBox 100"/>
          <p:cNvSpPr txBox="1"/>
          <p:nvPr/>
        </p:nvSpPr>
        <p:spPr>
          <a:xfrm>
            <a:off x="1943002" y="5133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</a:t>
            </a:r>
            <a:endParaRPr lang="pl-P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305268" y="3684086"/>
            <a:ext cx="212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730832" y="5922747"/>
            <a:ext cx="3211119" cy="769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pl-PL" dirty="0" err="1" smtClean="0"/>
              <a:t>iejsce</a:t>
            </a:r>
            <a:r>
              <a:rPr lang="pl-PL" dirty="0" smtClean="0"/>
              <a:t> do kodowania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135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Z</a:t>
            </a:r>
            <a:r>
              <a:rPr lang="pl-PL" dirty="0" err="1" smtClean="0"/>
              <a:t>ałożenia</a:t>
            </a:r>
            <a:r>
              <a:rPr lang="pl-PL" dirty="0" smtClean="0"/>
              <a:t>:</a:t>
            </a:r>
          </a:p>
          <a:p>
            <a:r>
              <a:rPr lang="en-US" dirty="0" smtClean="0"/>
              <a:t>K</a:t>
            </a:r>
            <a:r>
              <a:rPr lang="pl-PL" dirty="0" smtClean="0"/>
              <a:t>ort </a:t>
            </a:r>
            <a:r>
              <a:rPr lang="en-US" dirty="0" smtClean="0"/>
              <a:t>–</a:t>
            </a:r>
            <a:r>
              <a:rPr lang="pl-PL" dirty="0" smtClean="0"/>
              <a:t> zostaje tak jak było; przesuwamy go jedynie na środek</a:t>
            </a:r>
          </a:p>
          <a:p>
            <a:r>
              <a:rPr lang="en-US" dirty="0" smtClean="0"/>
              <a:t>D</a:t>
            </a:r>
            <a:r>
              <a:rPr lang="pl-PL" dirty="0" err="1" smtClean="0"/>
              <a:t>ochodzą</a:t>
            </a:r>
            <a:r>
              <a:rPr lang="pl-PL" dirty="0" smtClean="0"/>
              <a:t> nowe przyciski (pogrupowane), po kolei:</a:t>
            </a:r>
          </a:p>
          <a:p>
            <a:r>
              <a:rPr lang="en-US" dirty="0" smtClean="0"/>
              <a:t>P</a:t>
            </a:r>
            <a:r>
              <a:rPr lang="pl-PL" dirty="0" err="1" smtClean="0"/>
              <a:t>rzyciski</a:t>
            </a:r>
            <a:r>
              <a:rPr lang="pl-PL" dirty="0" smtClean="0"/>
              <a:t> z lewej (od góry):</a:t>
            </a:r>
          </a:p>
          <a:p>
            <a:pPr lvl="2"/>
            <a:r>
              <a:rPr lang="pl-PL" dirty="0" smtClean="0"/>
              <a:t>KP/KR </a:t>
            </a:r>
            <a:r>
              <a:rPr lang="en-US" dirty="0" smtClean="0"/>
              <a:t>–</a:t>
            </a:r>
            <a:r>
              <a:rPr lang="pl-PL" dirty="0" smtClean="0"/>
              <a:t> klikane na początku, mogę wybrać jeden przycisk z grupy,</a:t>
            </a:r>
          </a:p>
          <a:p>
            <a:pPr lvl="2"/>
            <a:r>
              <a:rPr lang="pl-PL" dirty="0" smtClean="0"/>
              <a:t>BP </a:t>
            </a:r>
            <a:r>
              <a:rPr lang="en-US" dirty="0" smtClean="0"/>
              <a:t>–</a:t>
            </a:r>
            <a:r>
              <a:rPr lang="pl-PL" dirty="0" smtClean="0"/>
              <a:t> mogę wcisnąć lub nie</a:t>
            </a:r>
          </a:p>
          <a:p>
            <a:pPr lvl="2"/>
            <a:r>
              <a:rPr lang="pl-PL" dirty="0" smtClean="0"/>
              <a:t>A1/A2/B1/B2 </a:t>
            </a:r>
            <a:r>
              <a:rPr lang="en-US" dirty="0" smtClean="0"/>
              <a:t>–</a:t>
            </a:r>
            <a:r>
              <a:rPr lang="pl-PL" dirty="0" smtClean="0"/>
              <a:t> zawodnik; mogę wybrać maksymalnie jedno A i jedno B (potrzebne do spotkań deblowych)</a:t>
            </a:r>
          </a:p>
          <a:p>
            <a:pPr lvl="2"/>
            <a:r>
              <a:rPr lang="pl-PL" dirty="0" smtClean="0"/>
              <a:t>S/C, S/FH, S/BH </a:t>
            </a:r>
            <a:r>
              <a:rPr lang="en-US" dirty="0" smtClean="0"/>
              <a:t>–</a:t>
            </a:r>
            <a:r>
              <a:rPr lang="pl-PL" dirty="0" smtClean="0"/>
              <a:t> mogę wybrać jedno tylko</a:t>
            </a:r>
          </a:p>
          <a:p>
            <a:pPr lvl="2"/>
            <a:r>
              <a:rPr lang="pl-PL" dirty="0" smtClean="0"/>
              <a:t>S/+, S/-, S/A </a:t>
            </a:r>
            <a:r>
              <a:rPr lang="en-US" dirty="0" smtClean="0"/>
              <a:t>–</a:t>
            </a:r>
            <a:r>
              <a:rPr lang="pl-PL" dirty="0" smtClean="0"/>
              <a:t> mogę wybrać jedno tylko</a:t>
            </a:r>
          </a:p>
          <a:p>
            <a:pPr lvl="2"/>
            <a:r>
              <a:rPr lang="pl-PL" dirty="0" smtClean="0"/>
              <a:t>ZA, ZO, ZK, ZU </a:t>
            </a:r>
            <a:r>
              <a:rPr lang="en-US" dirty="0" smtClean="0"/>
              <a:t>–</a:t>
            </a:r>
            <a:r>
              <a:rPr lang="pl-PL" dirty="0" smtClean="0"/>
              <a:t> dwa niezależne bloki; mogę wybrać po jednym przycisku z każdego bloku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908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pl-PL" dirty="0" err="1" smtClean="0"/>
              <a:t>rzyciski</a:t>
            </a:r>
            <a:r>
              <a:rPr lang="pl-PL" dirty="0" smtClean="0"/>
              <a:t> z prawej (od góry):</a:t>
            </a:r>
          </a:p>
          <a:p>
            <a:pPr lvl="2"/>
            <a:r>
              <a:rPr lang="pl-PL" dirty="0" smtClean="0"/>
              <a:t>C/FH, C/BH, L/BH, L/BH </a:t>
            </a:r>
            <a:r>
              <a:rPr lang="en-US" dirty="0" smtClean="0"/>
              <a:t>–</a:t>
            </a:r>
            <a:r>
              <a:rPr lang="pl-PL" dirty="0" smtClean="0"/>
              <a:t> mogę wybrać tylko jedno</a:t>
            </a:r>
          </a:p>
          <a:p>
            <a:pPr lvl="2"/>
            <a:r>
              <a:rPr lang="pl-PL" dirty="0" smtClean="0"/>
              <a:t>W, +, -, </a:t>
            </a:r>
            <a:r>
              <a:rPr lang="en-US" dirty="0" smtClean="0"/>
              <a:t>–</a:t>
            </a:r>
            <a:r>
              <a:rPr lang="pl-PL" dirty="0" smtClean="0"/>
              <a:t> mogę wybrać tylko jedno</a:t>
            </a:r>
          </a:p>
          <a:p>
            <a:pPr lvl="2"/>
            <a:r>
              <a:rPr lang="pl-PL" dirty="0" smtClean="0"/>
              <a:t>FH, BH, W, Sm </a:t>
            </a:r>
            <a:r>
              <a:rPr lang="en-US" dirty="0" smtClean="0"/>
              <a:t>–</a:t>
            </a:r>
            <a:r>
              <a:rPr lang="pl-PL" dirty="0" smtClean="0"/>
              <a:t> mogę wybrać tylko jedno</a:t>
            </a:r>
          </a:p>
          <a:p>
            <a:pPr lvl="2"/>
            <a:r>
              <a:rPr lang="en-US" dirty="0" smtClean="0"/>
              <a:t>B</a:t>
            </a:r>
            <a:r>
              <a:rPr lang="pl-PL" dirty="0" smtClean="0"/>
              <a:t>lok z P, G, S </a:t>
            </a:r>
            <a:r>
              <a:rPr lang="en-US" dirty="0" smtClean="0"/>
              <a:t>–</a:t>
            </a:r>
            <a:r>
              <a:rPr lang="pl-PL" dirty="0" smtClean="0"/>
              <a:t> punktacja (zasady takie jak w wersji ostatniej, testowanej na Davis </a:t>
            </a:r>
            <a:r>
              <a:rPr lang="pl-PL" dirty="0" err="1" smtClean="0"/>
              <a:t>Cup</a:t>
            </a:r>
            <a:r>
              <a:rPr lang="pl-PL" dirty="0" smtClean="0"/>
              <a:t>)</a:t>
            </a:r>
          </a:p>
          <a:p>
            <a:pPr lvl="2"/>
            <a:r>
              <a:rPr lang="pl-PL" dirty="0" smtClean="0"/>
              <a:t>BW/BN </a:t>
            </a:r>
            <a:r>
              <a:rPr lang="en-US" dirty="0" smtClean="0"/>
              <a:t>–</a:t>
            </a:r>
            <a:r>
              <a:rPr lang="pl-PL" dirty="0" smtClean="0"/>
              <a:t> mogę wybrać tylko jedno</a:t>
            </a:r>
          </a:p>
          <a:p>
            <a:pPr lvl="2"/>
            <a:r>
              <a:rPr lang="pl-PL" dirty="0" smtClean="0"/>
              <a:t>PA, PB </a:t>
            </a:r>
            <a:r>
              <a:rPr lang="en-US" dirty="0" smtClean="0"/>
              <a:t>–</a:t>
            </a:r>
            <a:r>
              <a:rPr lang="pl-PL" dirty="0" smtClean="0"/>
              <a:t> mogę wybrać tylko jedno</a:t>
            </a:r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759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</a:t>
            </a:r>
            <a:r>
              <a:rPr lang="pl-PL" dirty="0" err="1" smtClean="0"/>
              <a:t>ażne</a:t>
            </a:r>
            <a:r>
              <a:rPr lang="pl-PL" dirty="0" smtClean="0"/>
              <a:t> </a:t>
            </a:r>
            <a:r>
              <a:rPr lang="en-US" dirty="0" smtClean="0"/>
              <a:t>–</a:t>
            </a:r>
            <a:r>
              <a:rPr lang="pl-PL" dirty="0" smtClean="0"/>
              <a:t> zasady klikania i przejść do kodowania w kolejnym wierszu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pl-PL" dirty="0" err="1" smtClean="0"/>
              <a:t>liknięcie</a:t>
            </a:r>
            <a:r>
              <a:rPr lang="pl-PL" dirty="0" smtClean="0"/>
              <a:t> w blok „</a:t>
            </a:r>
            <a:r>
              <a:rPr lang="pl-PL" dirty="0" smtClean="0"/>
              <a:t>C/FH, C/BH, L/BH, L/BH”  lub „KP/KR” powoduje rozpoczęcie kodowania od nowego wiersza</a:t>
            </a:r>
          </a:p>
          <a:p>
            <a:r>
              <a:rPr lang="en-US" dirty="0" smtClean="0"/>
              <a:t>Z</a:t>
            </a:r>
            <a:r>
              <a:rPr lang="pl-PL" dirty="0" err="1" smtClean="0"/>
              <a:t>asady</a:t>
            </a:r>
            <a:r>
              <a:rPr lang="pl-PL" dirty="0" smtClean="0"/>
              <a:t> zliczania piłek i punktów / gemów / setów zostają tak jak było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3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pl-PL" dirty="0" err="1" smtClean="0"/>
              <a:t>zy</a:t>
            </a:r>
            <a:r>
              <a:rPr lang="pl-PL" dirty="0" smtClean="0"/>
              <a:t> możliwe jest ustawienie, że dopóki nie kliknę KP lub KR nowy wiersz samodzielnie by się uzupełniał o zawodnika? </a:t>
            </a:r>
            <a:r>
              <a:rPr lang="en-US" dirty="0" err="1" smtClean="0"/>
              <a:t>Np</a:t>
            </a:r>
            <a:r>
              <a:rPr lang="en-US" dirty="0" smtClean="0"/>
              <a:t>.</a:t>
            </a:r>
            <a:r>
              <a:rPr lang="pl-PL" dirty="0" smtClean="0"/>
              <a:t> ustawiam, że pierwszą piłkę ma A1, a później by sam w kolejnym wierszu wpisał B1, później w kolejnym A1 itp.</a:t>
            </a:r>
            <a:r>
              <a:rPr lang="en-US" dirty="0" smtClean="0"/>
              <a:t>? </a:t>
            </a:r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 smtClean="0"/>
              <a:t>kliknę</a:t>
            </a:r>
            <a:r>
              <a:rPr lang="en-US" dirty="0" smtClean="0"/>
              <a:t> KR </a:t>
            </a:r>
            <a:r>
              <a:rPr lang="en-US" dirty="0" err="1" smtClean="0"/>
              <a:t>lub</a:t>
            </a:r>
            <a:r>
              <a:rPr lang="en-US" dirty="0" smtClean="0"/>
              <a:t> KP </a:t>
            </a:r>
            <a:r>
              <a:rPr lang="en-US" dirty="0" err="1" smtClean="0"/>
              <a:t>zaczynamy</a:t>
            </a:r>
            <a:r>
              <a:rPr lang="en-US" dirty="0" smtClean="0"/>
              <a:t> od </a:t>
            </a:r>
            <a:r>
              <a:rPr lang="en-US" dirty="0" err="1" smtClean="0"/>
              <a:t>nowa</a:t>
            </a:r>
            <a:r>
              <a:rPr lang="en-US" dirty="0" smtClean="0"/>
              <a:t> –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np</a:t>
            </a:r>
            <a:r>
              <a:rPr lang="en-US" dirty="0" smtClean="0"/>
              <a:t>. </a:t>
            </a:r>
            <a:r>
              <a:rPr lang="en-US" dirty="0" err="1" smtClean="0"/>
              <a:t>Deklaruje</a:t>
            </a:r>
            <a:r>
              <a:rPr lang="en-US" dirty="0" smtClean="0"/>
              <a:t> B1 I on w </a:t>
            </a:r>
            <a:r>
              <a:rPr lang="en-US" dirty="0" err="1" smtClean="0"/>
              <a:t>kolejnym</a:t>
            </a:r>
            <a:r>
              <a:rPr lang="en-US" dirty="0" smtClean="0"/>
              <a:t> </a:t>
            </a:r>
            <a:r>
              <a:rPr lang="en-US" dirty="0" err="1" smtClean="0"/>
              <a:t>wierszu</a:t>
            </a:r>
            <a:r>
              <a:rPr lang="en-US" dirty="0" smtClean="0"/>
              <a:t> </a:t>
            </a:r>
            <a:r>
              <a:rPr lang="en-US" dirty="0" err="1" smtClean="0"/>
              <a:t>wpisze</a:t>
            </a:r>
            <a:r>
              <a:rPr lang="en-US" dirty="0" smtClean="0"/>
              <a:t> A1, </a:t>
            </a:r>
            <a:r>
              <a:rPr lang="en-US" dirty="0" err="1" smtClean="0"/>
              <a:t>później</a:t>
            </a:r>
            <a:r>
              <a:rPr lang="en-US" dirty="0" smtClean="0"/>
              <a:t> w </a:t>
            </a:r>
            <a:r>
              <a:rPr lang="en-US" dirty="0" err="1" smtClean="0"/>
              <a:t>kolejnym</a:t>
            </a:r>
            <a:r>
              <a:rPr lang="en-US" dirty="0" smtClean="0"/>
              <a:t> B1 </a:t>
            </a:r>
            <a:r>
              <a:rPr lang="en-US" dirty="0" err="1" smtClean="0"/>
              <a:t>itp</a:t>
            </a:r>
            <a:r>
              <a:rPr lang="en-US" dirty="0" smtClean="0"/>
              <a:t>.?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407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pl-PL" dirty="0" err="1" smtClean="0"/>
              <a:t>gólne</a:t>
            </a:r>
            <a:r>
              <a:rPr lang="pl-PL" dirty="0" smtClean="0"/>
              <a:t> uwagi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pl-PL" dirty="0" smtClean="0"/>
              <a:t>tonowane kolory </a:t>
            </a:r>
            <a:r>
              <a:rPr lang="en-US" dirty="0" smtClean="0"/>
              <a:t>–</a:t>
            </a:r>
            <a:r>
              <a:rPr lang="pl-PL" dirty="0" smtClean="0"/>
              <a:t> kodowanie 2-3h aktywnie męczy oczy, jak są zbyt wyraziste koloru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763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497</Words>
  <Application>Microsoft Macintosh PowerPoint</Application>
  <PresentationFormat>On-screen Show (4:3)</PresentationFormat>
  <Paragraphs>98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program</vt:lpstr>
      <vt:lpstr>program</vt:lpstr>
      <vt:lpstr>Ważne – zasady klikania i przejść do kodowania w kolejnym wierszu</vt:lpstr>
      <vt:lpstr>pytania</vt:lpstr>
      <vt:lpstr>Ogólne uwagi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</dc:creator>
  <cp:lastModifiedBy>ip</cp:lastModifiedBy>
  <cp:revision>16</cp:revision>
  <dcterms:created xsi:type="dcterms:W3CDTF">2015-03-19T08:06:25Z</dcterms:created>
  <dcterms:modified xsi:type="dcterms:W3CDTF">2015-03-19T14:48:37Z</dcterms:modified>
</cp:coreProperties>
</file>