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3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68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25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4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9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2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4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E0EAB-52A5-4634-88DB-A8766E6ED33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EECBEC-4340-4C92-90A5-F92969FB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048C-6482-3141-450E-6A217B84E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Свързване на обекти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794C9-C39F-6E40-D1BF-BFC8F1400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Борислав Марков</a:t>
            </a:r>
            <a:r>
              <a:rPr lang="en-US" dirty="0"/>
              <a:t> 0MI3400048</a:t>
            </a:r>
          </a:p>
          <a:p>
            <a:r>
              <a:rPr lang="bg-BG" dirty="0"/>
              <a:t>Кирил Георгиев </a:t>
            </a:r>
            <a:r>
              <a:rPr lang="en-US" dirty="0"/>
              <a:t>1MI3400098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2714B-458C-67E6-FC31-3C74620A3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617" y="149756"/>
            <a:ext cx="1370819" cy="849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593349-03C6-18E1-D94C-5C7633E5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54" y="149756"/>
            <a:ext cx="1264180" cy="10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8660-D4A7-B50B-EEE9-63DA86F7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CCEC-CEF0-FC9A-E30F-5C52C83B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Идея на проекта</a:t>
            </a:r>
          </a:p>
          <a:p>
            <a:r>
              <a:rPr lang="bg-BG" dirty="0"/>
              <a:t>Корпус от данни</a:t>
            </a:r>
          </a:p>
          <a:p>
            <a:r>
              <a:rPr lang="bg-BG" sz="1800" b="0" i="0" u="none" strike="noStrike" baseline="0" dirty="0">
                <a:solidFill>
                  <a:srgbClr val="000000"/>
                </a:solidFill>
              </a:rPr>
              <a:t>Библиотека Магелан </a:t>
            </a:r>
          </a:p>
          <a:p>
            <a:r>
              <a:rPr lang="bg-BG" dirty="0"/>
              <a:t>Алгоритъм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Редукция на входните множества 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bg-BG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Свързване на обектите </a:t>
            </a:r>
          </a:p>
          <a:p>
            <a:r>
              <a:rPr lang="bg-BG" dirty="0"/>
              <a:t>Демонстрация</a:t>
            </a:r>
          </a:p>
          <a:p>
            <a:r>
              <a:rPr lang="bg-BG" dirty="0"/>
              <a:t>Заключение и ресурси</a:t>
            </a:r>
          </a:p>
        </p:txBody>
      </p:sp>
    </p:spTree>
    <p:extLst>
      <p:ext uri="{BB962C8B-B14F-4D97-AF65-F5344CB8AC3E}">
        <p14:creationId xmlns:p14="http://schemas.microsoft.com/office/powerpoint/2010/main" val="244296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056A-4F02-74EC-B8A8-12343092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Идея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E3C7-D680-A50F-D7C3-31FF373E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4256"/>
            <a:ext cx="8596668" cy="3880773"/>
          </a:xfrm>
        </p:spPr>
        <p:txBody>
          <a:bodyPr/>
          <a:lstStyle/>
          <a:p>
            <a:r>
              <a:rPr lang="bg-BG" dirty="0"/>
              <a:t>Свързване на едни и същи обекти от различни таблици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Изисквания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според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нуждите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на бизнеса се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уточнява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специфични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правила по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които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да се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свържат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обектите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и да се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постигне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висока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точност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precision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recall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ru-RU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Разработка: с даден корпус от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данни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се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опитва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да се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постигне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висока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точност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по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зададени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критерии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според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изискванията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на бизнеса. </a:t>
            </a:r>
          </a:p>
          <a:p>
            <a:endParaRPr lang="bg-BG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60195-6071-9B24-CB8E-7EF0797D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27" y="3498644"/>
            <a:ext cx="6264082" cy="211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7F10-77AA-1785-BDA9-184514A8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bg-BG" dirty="0"/>
              <a:t>Корпус от данни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94C7-FB01-868C-B860-1109082D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66" y="1868766"/>
            <a:ext cx="3720916" cy="3560733"/>
          </a:xfrm>
        </p:spPr>
        <p:txBody>
          <a:bodyPr>
            <a:normAutofit/>
          </a:bodyPr>
          <a:lstStyle/>
          <a:p>
            <a:r>
              <a:rPr lang="bg-BG" dirty="0"/>
              <a:t>Две таблици във формат </a:t>
            </a:r>
            <a:r>
              <a:rPr lang="en-US" dirty="0"/>
              <a:t>CSV</a:t>
            </a:r>
          </a:p>
          <a:p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Групата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Анхайс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има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специално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подбрани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множества от 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данни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над 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които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може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да се 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тества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библиотеката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им 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Избра</a:t>
            </a:r>
            <a:r>
              <a:rPr lang="bg-BG" dirty="0">
                <a:latin typeface="Times New Roman" panose="02020603050405020304" pitchFamily="18" charset="0"/>
              </a:rPr>
              <a:t>н е корпус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да 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бъде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използван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 номер 8 „</a:t>
            </a:r>
            <a:r>
              <a:rPr lang="ru-RU" b="0" i="0" u="none" strike="noStrike" baseline="0" dirty="0" err="1">
                <a:latin typeface="Times New Roman" panose="02020603050405020304" pitchFamily="18" charset="0"/>
              </a:rPr>
              <a:t>електроника</a:t>
            </a:r>
            <a:r>
              <a:rPr lang="ru-RU" b="0" i="0" u="none" strike="noStrike" baseline="0" dirty="0">
                <a:latin typeface="Times New Roman" panose="02020603050405020304" pitchFamily="18" charset="0"/>
              </a:rPr>
              <a:t>“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918C08-AFC5-2C7C-1BDA-3E8A49BDF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3" r="8931" b="3884"/>
          <a:stretch/>
        </p:blipFill>
        <p:spPr>
          <a:xfrm>
            <a:off x="4413982" y="1762655"/>
            <a:ext cx="5596468" cy="29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9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281B-2F14-0AF4-CAE1-DB55D2D6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Библиотека Магелан </a:t>
            </a:r>
            <a:br>
              <a:rPr lang="en-US" sz="2800" b="0" i="0" u="none" strike="noStrike" baseline="0"/>
            </a:b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F92B6-BADB-0401-F879-CED085F7395A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bg-BG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Алгоритми за машинно самообучение: </a:t>
            </a:r>
            <a:endParaRPr lang="en-US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дърво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на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решенията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DecisionTree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случайна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гора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(Random </a:t>
            </a:r>
            <a:r>
              <a:rPr lang="bg-BG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	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Forest)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машина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на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поддържащи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вектори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(Support Vector Machine)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инейна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регресия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LinReg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логистична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регресия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LogReg</a:t>
            </a: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46C5C-5FA4-8422-EDE6-3779F95E5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822" y="1930400"/>
            <a:ext cx="6947771" cy="35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5AB6-3F11-2DBD-2A59-CF78EEFF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Редуктори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BB1D0-637A-D783-D8F1-FEE9D51DC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89" y="2401398"/>
            <a:ext cx="8596312" cy="24144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D3F57-48CB-7ABB-7495-CA3E03C7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4" y="4736455"/>
            <a:ext cx="9255341" cy="1463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8708E-1A2B-5F00-44F1-20395F7D2BA4}"/>
              </a:ext>
            </a:extLst>
          </p:cNvPr>
          <p:cNvSpPr txBox="1"/>
          <p:nvPr/>
        </p:nvSpPr>
        <p:spPr>
          <a:xfrm>
            <a:off x="792865" y="1462533"/>
            <a:ext cx="8481137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bg-BG" dirty="0">
                <a:solidFill>
                  <a:srgbClr val="000000"/>
                </a:solidFill>
                <a:latin typeface="Times New Roman" panose="02020603050405020304" pitchFamily="18" charset="0"/>
              </a:rPr>
              <a:t> Н</a:t>
            </a:r>
            <a:r>
              <a:rPr lang="bg-BG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ови характеристики за редукторите: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tf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idf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Parameters</a:t>
            </a:r>
            <a:endParaRPr lang="en-US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1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721D-87DD-85CA-BC90-FB2981F9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обектите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80CA-3897-1470-04E2-3B817319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118"/>
            <a:ext cx="8596668" cy="3880773"/>
          </a:xfrm>
        </p:spPr>
        <p:txBody>
          <a:bodyPr>
            <a:normAutofit/>
          </a:bodyPr>
          <a:lstStyle/>
          <a:p>
            <a:r>
              <a:rPr lang="bg-BG" dirty="0"/>
              <a:t>Разделяне на </a:t>
            </a:r>
            <a:r>
              <a:rPr lang="bg-BG" dirty="0" err="1"/>
              <a:t>анотираните</a:t>
            </a:r>
            <a:r>
              <a:rPr lang="bg-BG" dirty="0"/>
              <a:t> данни в пропорция 75% към 25%</a:t>
            </a:r>
          </a:p>
          <a:p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Избиране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на най-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добър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алгоритъм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чрез ,,К-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Fold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Cross Validation” </a:t>
            </a:r>
          </a:p>
          <a:p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Метриката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за измерване на алгоритмите – точност (precision). 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Подобряване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свързването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с нови полета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цената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инчовете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електронните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устройства.</a:t>
            </a:r>
            <a:endParaRPr lang="ru-R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958C53-42AA-8C3C-7189-81EB56C0C558}"/>
              </a:ext>
            </a:extLst>
          </p:cNvPr>
          <p:cNvGrpSpPr/>
          <p:nvPr/>
        </p:nvGrpSpPr>
        <p:grpSpPr>
          <a:xfrm>
            <a:off x="778934" y="2667530"/>
            <a:ext cx="8000502" cy="1522939"/>
            <a:chOff x="677334" y="3526588"/>
            <a:chExt cx="8000502" cy="1522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318CBF-5159-143E-8168-EAF2E9173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334" y="4278313"/>
              <a:ext cx="8000502" cy="7712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99F71F-6737-38D8-67AF-FC082411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34" y="3526588"/>
              <a:ext cx="8000502" cy="751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04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15A098-C9B9-7E51-92AE-1BA699B0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Демонстрация</a:t>
            </a:r>
          </a:p>
        </p:txBody>
      </p:sp>
      <p:pic>
        <p:nvPicPr>
          <p:cNvPr id="4" name="Content Placeholder 3" descr="A computer on a table&#10;&#10;Description automatically generated with low confidence">
            <a:extLst>
              <a:ext uri="{FF2B5EF4-FFF2-40B4-BE49-F238E27FC236}">
                <a16:creationId xmlns:a16="http://schemas.microsoft.com/office/drawing/2014/main" id="{05F87D17-D241-B33F-7FE0-930CA735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609600"/>
            <a:ext cx="5456714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5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13A-2126-98D2-52CC-46D5F3AC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 и ресурси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F693-B14F-D592-D1A4-0EDB8942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[1] How-To Guide to Entity Matching,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AnHai's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Group, 2017 </a:t>
            </a:r>
            <a:r>
              <a:rPr lang="en-US" sz="1800" b="0" i="0" u="none" strike="noStrike" baseline="0" dirty="0">
                <a:solidFill>
                  <a:srgbClr val="0462C1"/>
                </a:solidFill>
                <a:latin typeface="Times New Roman" panose="02020603050405020304" pitchFamily="18" charset="0"/>
              </a:rPr>
              <a:t>https://pradap-www.cs.wisc.edu/magellan/how-to-guide/how_to_guide_magellan.pdf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[2] User Manual for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py_entitymatching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AnHai's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Group, 2017 </a:t>
            </a:r>
            <a:r>
              <a:rPr lang="en-US" sz="1800" b="0" i="0" u="none" strike="noStrike" baseline="0" dirty="0">
                <a:solidFill>
                  <a:srgbClr val="0462C1"/>
                </a:solidFill>
                <a:latin typeface="Times New Roman" panose="02020603050405020304" pitchFamily="18" charset="0"/>
              </a:rPr>
              <a:t>http://anhaidgroup.github.io/py_entitymatching/v0.3.x/index.html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[3] The 784 Data Sets for EM, students in the CS 784 data science class at UW-Madison, </a:t>
            </a:r>
            <a:r>
              <a:rPr lang="en-US" sz="1800" b="0" i="0" u="none" strike="noStrike" baseline="0" dirty="0">
                <a:solidFill>
                  <a:srgbClr val="202020"/>
                </a:solidFill>
                <a:latin typeface="Open Sans" panose="020B0606030504020204" pitchFamily="34" charset="0"/>
              </a:rPr>
              <a:t>2015 </a:t>
            </a:r>
            <a:r>
              <a:rPr lang="en-US" sz="1800" b="0" i="0" u="none" strike="noStrike" baseline="0" dirty="0">
                <a:solidFill>
                  <a:srgbClr val="0462C1"/>
                </a:solidFill>
                <a:latin typeface="Times New Roman" panose="02020603050405020304" pitchFamily="18" charset="0"/>
              </a:rPr>
              <a:t>https://sites.google.com/site/anhaidgroup/useful-stuff/the-magellan-data-repository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[4]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idf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- Wikipedia </a:t>
            </a:r>
            <a:r>
              <a:rPr lang="en-US" sz="1800" b="0" i="0" u="none" strike="noStrike" baseline="0" dirty="0">
                <a:solidFill>
                  <a:srgbClr val="0462C1"/>
                </a:solidFill>
                <a:latin typeface="Times New Roman" panose="02020603050405020304" pitchFamily="18" charset="0"/>
              </a:rPr>
              <a:t>https://en.wikipedia.org/wiki/Tf%E2%80%93idf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[5] API reference for Blockers, An Haim Group </a:t>
            </a:r>
          </a:p>
          <a:p>
            <a:r>
              <a:rPr lang="en-US" sz="1800" b="0" i="0" u="none" strike="noStrike" baseline="0" dirty="0">
                <a:solidFill>
                  <a:srgbClr val="0462C1"/>
                </a:solidFill>
                <a:latin typeface="Times New Roman" panose="02020603050405020304" pitchFamily="18" charset="0"/>
              </a:rPr>
              <a:t>http://anhaidgroup.github.io/py_entitymatching/v0.1.x/user_manual/api/blocking.html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[6] Accuracy, Precision, Recall or F1?, Koo Ping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Shung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Mar 15, 2018 </a:t>
            </a:r>
          </a:p>
          <a:p>
            <a:r>
              <a:rPr lang="en-US" sz="1800" b="0" i="0" u="none" strike="noStrike" baseline="0" dirty="0">
                <a:solidFill>
                  <a:srgbClr val="0462C1"/>
                </a:solidFill>
                <a:latin typeface="Times New Roman" panose="02020603050405020304" pitchFamily="18" charset="0"/>
              </a:rPr>
              <a:t>http://anhaidgroup.github.io/py_entitymatching/v0.1.x/user_manual/api/blocking.html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[7] Anaconda installation guide </a:t>
            </a:r>
          </a:p>
          <a:p>
            <a:r>
              <a:rPr lang="en-US" sz="1800" b="0" i="0" u="none" strike="noStrike" baseline="0" dirty="0">
                <a:solidFill>
                  <a:srgbClr val="0462C1"/>
                </a:solidFill>
                <a:latin typeface="Times New Roman" panose="02020603050405020304" pitchFamily="18" charset="0"/>
              </a:rPr>
              <a:t>https://docs.anaconda.com/anaconda/install/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82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775</TotalTime>
  <Words>455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Open Sans</vt:lpstr>
      <vt:lpstr>Times New Roman</vt:lpstr>
      <vt:lpstr>Trebuchet MS</vt:lpstr>
      <vt:lpstr>Wingdings</vt:lpstr>
      <vt:lpstr>Wingdings 3</vt:lpstr>
      <vt:lpstr>Facet</vt:lpstr>
      <vt:lpstr>Свързване на обекти</vt:lpstr>
      <vt:lpstr>Съдържание</vt:lpstr>
      <vt:lpstr>Идея на проекта</vt:lpstr>
      <vt:lpstr>Корпус от данни </vt:lpstr>
      <vt:lpstr>Библиотека Магелан  </vt:lpstr>
      <vt:lpstr>Редуктори</vt:lpstr>
      <vt:lpstr>Свързване на обектите</vt:lpstr>
      <vt:lpstr>Демонстрация</vt:lpstr>
      <vt:lpstr>Заключение и ресурси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обекти</dc:title>
  <dc:creator>Kiril Georgiev</dc:creator>
  <cp:lastModifiedBy>Kiril Georgiev</cp:lastModifiedBy>
  <cp:revision>1</cp:revision>
  <dcterms:created xsi:type="dcterms:W3CDTF">2022-05-23T20:47:15Z</dcterms:created>
  <dcterms:modified xsi:type="dcterms:W3CDTF">2022-05-24T09:42:39Z</dcterms:modified>
</cp:coreProperties>
</file>