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0D76-3EB0-4632-8F19-E205D4A1C43C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B7AC-99FA-4D16-A589-E9893B223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27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0D76-3EB0-4632-8F19-E205D4A1C43C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B7AC-99FA-4D16-A589-E9893B223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64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0D76-3EB0-4632-8F19-E205D4A1C43C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B7AC-99FA-4D16-A589-E9893B223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488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0D76-3EB0-4632-8F19-E205D4A1C43C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B7AC-99FA-4D16-A589-E9893B223098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6605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0D76-3EB0-4632-8F19-E205D4A1C43C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B7AC-99FA-4D16-A589-E9893B223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168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0D76-3EB0-4632-8F19-E205D4A1C43C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B7AC-99FA-4D16-A589-E9893B223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419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0D76-3EB0-4632-8F19-E205D4A1C43C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B7AC-99FA-4D16-A589-E9893B223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535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0D76-3EB0-4632-8F19-E205D4A1C43C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B7AC-99FA-4D16-A589-E9893B223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04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0D76-3EB0-4632-8F19-E205D4A1C43C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B7AC-99FA-4D16-A589-E9893B223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58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0D76-3EB0-4632-8F19-E205D4A1C43C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B7AC-99FA-4D16-A589-E9893B223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98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0D76-3EB0-4632-8F19-E205D4A1C43C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B7AC-99FA-4D16-A589-E9893B223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55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0D76-3EB0-4632-8F19-E205D4A1C43C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B7AC-99FA-4D16-A589-E9893B223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70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0D76-3EB0-4632-8F19-E205D4A1C43C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B7AC-99FA-4D16-A589-E9893B223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78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0D76-3EB0-4632-8F19-E205D4A1C43C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B7AC-99FA-4D16-A589-E9893B223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74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0D76-3EB0-4632-8F19-E205D4A1C43C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B7AC-99FA-4D16-A589-E9893B223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2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0D76-3EB0-4632-8F19-E205D4A1C43C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B7AC-99FA-4D16-A589-E9893B223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22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0D76-3EB0-4632-8F19-E205D4A1C43C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B7AC-99FA-4D16-A589-E9893B223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43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F170D76-3EB0-4632-8F19-E205D4A1C43C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413B7AC-99FA-4D16-A589-E9893B223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86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47C8-180A-B087-1AAA-D6EC2D9466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СОФИЙСКИ УНИВЕРСИТЕТ “СВ. КЛИМЕНТ ОХРИДСКИ”</a:t>
            </a:r>
            <a:b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Факултет по математика и информатика </a:t>
            </a:r>
            <a:b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Катедра „Компютърна информатика”</a:t>
            </a:r>
            <a:b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ПРЕЗЕНТАЦИЯ НА </a:t>
            </a:r>
            <a:r>
              <a:rPr lang="bg-BG" sz="1800" kern="1400" spc="-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ДИПЛОМНА РАБОТА</a:t>
            </a:r>
            <a:br>
              <a:rPr lang="bg-BG" sz="1800" b="1" kern="1400" spc="-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bg-BG" sz="1800" kern="1400" spc="-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1800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Решение на задача за reinforcement обучение на обект с непрекъснати състояния с невробиологичен симулатор NEST</a:t>
            </a:r>
            <a:br>
              <a:rPr lang="bg-BG" sz="18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12F80-15DB-3830-2AC7-34E3417A9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СТУДЕНТ: Борислав Марков , </a:t>
            </a: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0MI3400048</a:t>
            </a:r>
            <a:endParaRPr lang="bg-BG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Магистърска Програма: Изкуствен Интелект</a:t>
            </a:r>
          </a:p>
          <a:p>
            <a:r>
              <a:rPr lang="bg-BG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Ръководител: Проф. Петя Копринкова-Христова (ИИКТ, БАН)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5166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4E80-B924-AC41-5C3B-EA26E6621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38655"/>
          </a:xfrm>
        </p:spPr>
        <p:txBody>
          <a:bodyPr/>
          <a:lstStyle/>
          <a:p>
            <a:r>
              <a:rPr lang="bg-BG" dirty="0"/>
              <a:t>Анализ на резултатиТЕ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0DC3E-21A1-99BF-18FF-AF63234AC9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74455"/>
            <a:ext cx="10363826" cy="1857729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Дипломната работа описва два експеримента с различни мрежи</a:t>
            </a:r>
          </a:p>
          <a:p>
            <a:r>
              <a:rPr lang="bg-BG" dirty="0"/>
              <a:t>Решение се достига с втория експеримент</a:t>
            </a:r>
          </a:p>
          <a:p>
            <a:r>
              <a:rPr lang="bg-BG" dirty="0"/>
              <a:t>РЕШЕНИЕТО Значително надминава </a:t>
            </a:r>
            <a:r>
              <a:rPr lang="en-US" dirty="0"/>
              <a:t>baseline</a:t>
            </a:r>
            <a:endParaRPr lang="bg-BG" dirty="0"/>
          </a:p>
          <a:p>
            <a:r>
              <a:rPr lang="bg-BG" dirty="0"/>
              <a:t>Настройката на хиперпараметрите е много трудна поради липса на материали в интернет и огромният им брой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74F106-5543-BDB2-D627-C740FF08CFD0}"/>
              </a:ext>
            </a:extLst>
          </p:cNvPr>
          <p:cNvSpPr txBox="1">
            <a:spLocks/>
          </p:cNvSpPr>
          <p:nvPr/>
        </p:nvSpPr>
        <p:spPr>
          <a:xfrm>
            <a:off x="859361" y="3145186"/>
            <a:ext cx="10364451" cy="838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Идеи за бъдещо развитие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4C8412-EC00-38C2-6B1D-CB28149E2078}"/>
              </a:ext>
            </a:extLst>
          </p:cNvPr>
          <p:cNvSpPr txBox="1">
            <a:spLocks/>
          </p:cNvSpPr>
          <p:nvPr/>
        </p:nvSpPr>
        <p:spPr>
          <a:xfrm>
            <a:off x="968187" y="4040432"/>
            <a:ext cx="10363826" cy="2575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И</a:t>
            </a:r>
            <a:r>
              <a:rPr lang="ru-RU" dirty="0"/>
              <a:t>збягване на експерименталното нагаждане на стойностите от входния сигнал</a:t>
            </a:r>
          </a:p>
          <a:p>
            <a:r>
              <a:rPr lang="ru-RU" dirty="0"/>
              <a:t>Допълнителни експерименти с хиперпараметрите</a:t>
            </a:r>
          </a:p>
          <a:p>
            <a:r>
              <a:rPr lang="ru-RU" dirty="0"/>
              <a:t>включване на Go и NoGo гейтове от базалните ганглии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4775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F27E6-B116-2CCE-A118-E5D53EF17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" y="2048844"/>
            <a:ext cx="4422671" cy="1596177"/>
          </a:xfrm>
        </p:spPr>
        <p:txBody>
          <a:bodyPr/>
          <a:lstStyle/>
          <a:p>
            <a:r>
              <a:rPr lang="bg-BG" cap="none" dirty="0"/>
              <a:t>ИЗТОЧНИЦИ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939B1-2E52-C614-82B1-858E82CF7B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1510" y="3202845"/>
            <a:ext cx="4762204" cy="3310422"/>
          </a:xfrm>
        </p:spPr>
        <p:txBody>
          <a:bodyPr>
            <a:noAutofit/>
          </a:bodyPr>
          <a:lstStyle/>
          <a:p>
            <a:r>
              <a:rPr lang="bg-B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Sutton R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bg-B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Barto A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bg-B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2018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bg-B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Reinforcement Learning: An Introduction</a:t>
            </a:r>
          </a:p>
          <a:p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[2] O’Reilly R et al. (2020)</a:t>
            </a:r>
            <a:r>
              <a:rPr lang="bg-B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Computational Cognitive Neuroscience</a:t>
            </a:r>
            <a:endParaRPr lang="bg-BG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bg-B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[3] Izhikevich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 (</a:t>
            </a:r>
            <a:r>
              <a:rPr lang="bg-B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2005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bg-B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Dynamical Systems in Neuroscience: The Geometry of Excitability and Bursting</a:t>
            </a:r>
            <a:endParaRPr lang="bg-BG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bg-B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</a:t>
            </a: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</a:t>
            </a:r>
            <a:r>
              <a:rPr lang="bg-B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] </a:t>
            </a:r>
            <a:r>
              <a:rPr lang="en-GB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CartPole</a:t>
            </a:r>
            <a:r>
              <a:rPr lang="bg-B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OpenGym</a:t>
            </a:r>
          </a:p>
          <a:p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[5] NEST simulator</a:t>
            </a:r>
            <a:endParaRPr lang="en-GB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A4A6102-67B5-8244-CD04-DFCE2502D6B7}"/>
              </a:ext>
            </a:extLst>
          </p:cNvPr>
          <p:cNvSpPr txBox="1">
            <a:spLocks/>
          </p:cNvSpPr>
          <p:nvPr/>
        </p:nvSpPr>
        <p:spPr>
          <a:xfrm>
            <a:off x="992642" y="907062"/>
            <a:ext cx="7709603" cy="1197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Специални благодарности на </a:t>
            </a:r>
          </a:p>
          <a:p>
            <a:pPr marL="0" indent="0">
              <a:buNone/>
            </a:pP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Проф. Петя Копринкова-Христова (ИИКТ), БАН</a:t>
            </a:r>
          </a:p>
          <a:p>
            <a:pPr marL="0" indent="0">
              <a:buNone/>
            </a:pPr>
            <a:endParaRPr lang="en-GB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Проф. д-р Петя Копринкова: Специална апаратура ще помага на парализирани  хора да проходят | Zdrave.to">
            <a:extLst>
              <a:ext uri="{FF2B5EF4-FFF2-40B4-BE49-F238E27FC236}">
                <a16:creationId xmlns:a16="http://schemas.microsoft.com/office/drawing/2014/main" id="{E12D0308-CB91-8027-8413-60CD0539A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814" y="363476"/>
            <a:ext cx="2330864" cy="2202873"/>
          </a:xfrm>
          <a:prstGeom prst="rect">
            <a:avLst/>
          </a:prstGeom>
          <a:noFill/>
          <a:ln w="47625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9914A4-F3BE-C3C1-66FF-48F17F6AE7B2}"/>
              </a:ext>
            </a:extLst>
          </p:cNvPr>
          <p:cNvSpPr txBox="1">
            <a:spLocks/>
          </p:cNvSpPr>
          <p:nvPr/>
        </p:nvSpPr>
        <p:spPr>
          <a:xfrm>
            <a:off x="5222349" y="3149056"/>
            <a:ext cx="6161968" cy="26991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[6] Gerstner W, Kistler M, </a:t>
            </a:r>
            <a:r>
              <a:rPr lang="en-GB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Naud</a:t>
            </a:r>
            <a:r>
              <a:rPr lang="en-GB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R, </a:t>
            </a:r>
            <a:r>
              <a:rPr lang="en-GB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Paninski</a:t>
            </a:r>
            <a:r>
              <a:rPr lang="en-GB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L, (2014), Neuronal Dynamics</a:t>
            </a:r>
            <a:endParaRPr lang="bg-BG" sz="1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[7] </a:t>
            </a:r>
            <a:r>
              <a:rPr lang="bg-BG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Potjans W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bg-BG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Morrison A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bg-BG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Diesmann M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,(</a:t>
            </a:r>
            <a:r>
              <a:rPr lang="bg-BG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2010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bg-BG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, Enabling functional neural circuit simulations with distributed computing of neuromodulated plasticity</a:t>
            </a:r>
          </a:p>
          <a:p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[8]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Doya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K (2000), Complementary roles of basal ganglia and cerebellum in learning and motor control, Current Opinion in Neurobiology 2000</a:t>
            </a:r>
            <a:endParaRPr lang="bg-BG" sz="1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[9]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Koprinkova-Hristova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P,(2020), Brain-Inspired Spike Timing Model of Dynamic Visual Information Perception and Decision Making with STDP and Reinforcement Learning</a:t>
            </a:r>
            <a:endParaRPr lang="bg-BG" sz="1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[10] Florian R (2007), Reinforcement Learning Through Modulation of Spike-Timing-Dependent Synaptic Plasticity</a:t>
            </a:r>
            <a:endParaRPr lang="bg-BG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bg-BG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  <a:endParaRPr lang="en-GB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78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874C-AD3D-6742-CA24-CF252106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Роля на невробиологията в света на изкуствения интелект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D0ABA4-E9A2-5D2C-A976-BC1FF8464FDB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SNN </a:t>
                </a:r>
                <a:r>
                  <a:rPr lang="bg-BG" dirty="0"/>
                  <a:t>Мрежи, Симулатор </a:t>
                </a:r>
                <a:r>
                  <a:rPr lang="en-US" dirty="0"/>
                  <a:t>NEST</a:t>
                </a:r>
                <a:endParaRPr lang="bg-BG" dirty="0"/>
              </a:p>
              <a:p>
                <a:r>
                  <a:rPr lang="bg-BG" dirty="0"/>
                  <a:t>Модели на неврон, форма на комуникация</a:t>
                </a:r>
                <a:endParaRPr lang="en-US" dirty="0"/>
              </a:p>
              <a:p>
                <a:r>
                  <a:rPr lang="en-US" dirty="0"/>
                  <a:t>Integrate and FIRE – </a:t>
                </a:r>
                <a:r>
                  <a:rPr lang="bg-BG" dirty="0"/>
                  <a:t>опростен модел</a:t>
                </a:r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</m:t>
                    </m:r>
                    <m:acc>
                      <m:accPr>
                        <m:chr m:val="̇"/>
                        <m:ctrlPr>
                          <a:rPr lang="en-GB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ac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𝑙𝑒𝑎𝑘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𝑙𝑒𝑎𝑘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bg-BG" dirty="0"/>
              </a:p>
              <a:p>
                <a:r>
                  <a:rPr lang="bg-BG" dirty="0"/>
                  <a:t>Решаване на задачи с </a:t>
                </a:r>
                <a:r>
                  <a:rPr lang="en-US" dirty="0"/>
                  <a:t>REINFORCEMENT LEARNING</a:t>
                </a:r>
                <a:endParaRPr lang="bg-BG" dirty="0"/>
              </a:p>
              <a:p>
                <a:r>
                  <a:rPr lang="bg-BG" dirty="0"/>
                  <a:t>Апроксимация на функции за марковски процеси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𝜐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GB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acc>
                      <m:accPr>
                        <m:chr m:val="̇"/>
                        <m:ctrlPr>
                          <a:rPr lang="en-GB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</m:e>
                    </m:acc>
                    <m:sSub>
                      <m:sSubPr>
                        <m:ctrlPr>
                          <a:rPr lang="en-GB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bg-BG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bg-BG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|  </m:t>
                        </m:r>
                        <m:sSub>
                          <m:sSubPr>
                            <m:ctrlPr>
                              <a:rPr lang="en-GB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bg-BG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bg-BG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</m:t>
                    </m:r>
                    <m:sSub>
                      <m:sSubPr>
                        <m:ctrlPr>
                          <a:rPr lang="en-GB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GB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bg-BG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bg-BG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bg-BG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GB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bg-BG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bg-BG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GB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bg-BG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bg-BG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bg-BG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bg-BG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bg-BG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nary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│ </m:t>
                        </m:r>
                        <m:sSub>
                          <m:sSubPr>
                            <m:ctrlPr>
                              <a:rPr lang="en-GB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bg-BG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bg-BG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∀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𝒮</m:t>
                    </m:r>
                  </m:oMath>
                </a14:m>
                <a:endParaRPr lang="bg-BG" dirty="0"/>
              </a:p>
              <a:p>
                <a:endParaRPr lang="bg-BG" dirty="0"/>
              </a:p>
              <a:p>
                <a:endParaRPr lang="bg-BG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D0ABA4-E9A2-5D2C-A976-BC1FF8464F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529" t="-534" b="-170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229950D-112B-EA9E-0BE1-7B2F57DFF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740" y="2367092"/>
            <a:ext cx="3070860" cy="1347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7E27FA-6A9D-1B93-AEE8-9A9194CDB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740" y="3714562"/>
            <a:ext cx="3070860" cy="136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1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C56E-CBB7-35C5-1432-FE1A03C4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POLE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F5B1D8-2EBD-E035-E57E-252D8561962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bg-BG" dirty="0"/>
                  <a:t>Класическа задача от </a:t>
                </a:r>
                <a:r>
                  <a:rPr lang="en-US" dirty="0"/>
                  <a:t>GYM</a:t>
                </a:r>
                <a:endParaRPr lang="bg-BG" dirty="0"/>
              </a:p>
              <a:p>
                <a:r>
                  <a:rPr lang="bg-BG" dirty="0"/>
                  <a:t>Представяне като МАРКОВСКИ ПРОЦЕС</a:t>
                </a:r>
              </a:p>
              <a:p>
                <a:r>
                  <a:rPr lang="bg-BG" dirty="0"/>
                  <a:t>Балансиране на рамо закрепено на количка</a:t>
                </a:r>
              </a:p>
              <a:p>
                <a:r>
                  <a:rPr lang="bg-BG" dirty="0"/>
                  <a:t>Две степени на свобода </a:t>
                </a:r>
              </a:p>
              <a:p>
                <a:r>
                  <a:rPr lang="bg-BG" dirty="0"/>
                  <a:t>Вектор на състояниетО</a:t>
                </a:r>
              </a:p>
              <a:p>
                <a:pPr lvl="1"/>
                <a:r>
                  <a:rPr lang="bg-BG" dirty="0"/>
                  <a:t>ПОЗИЦИЯ, Скорост, </a:t>
                </a:r>
              </a:p>
              <a:p>
                <a:pPr lvl="1"/>
                <a:r>
                  <a:rPr lang="bg-BG" dirty="0"/>
                  <a:t>ЪГЪЛ на рамото, ъглова скорост</a:t>
                </a:r>
              </a:p>
              <a:p>
                <a:pPr marL="0" indent="0">
                  <a:buNone/>
                </a:pPr>
                <a:r>
                  <a:rPr lang="bg-BG" dirty="0"/>
                  <a:t>Представяне като епизоди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bg-BG" sz="1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bg-BG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…</a:t>
                </a:r>
                <a:endParaRPr lang="bg-BG" dirty="0"/>
              </a:p>
              <a:p>
                <a:pPr marL="0" indent="0">
                  <a:buNone/>
                </a:pPr>
                <a:endParaRPr lang="bg-BG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F5B1D8-2EBD-E035-E57E-252D856196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588" t="-7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8EB9506-6511-FC1C-B62D-48C7837D3B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563" y="2367092"/>
            <a:ext cx="4396037" cy="14619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E9724E-57A8-B683-05BB-A8B32903FF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159" t="36916" r="19159" b="7905"/>
          <a:stretch/>
        </p:blipFill>
        <p:spPr>
          <a:xfrm>
            <a:off x="6881563" y="3829050"/>
            <a:ext cx="4396037" cy="211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2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A777-A6AE-6DCE-0B34-543C2CF8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с темпорална грешка </a:t>
            </a:r>
            <a:r>
              <a:rPr lang="en-US" dirty="0"/>
              <a:t>(TD)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2AB67-BC1E-9096-A6F3-7E19BED40E4C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bg-BG" dirty="0"/>
                  <a:t>Натрупване на известен опит следвайки политика </a:t>
                </a:r>
                <a:r>
                  <a:rPr lang="bg-BG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</a:t>
                </a:r>
              </a:p>
              <a:p>
                <a:r>
                  <a:rPr lang="bg-BG" dirty="0">
                    <a:sym typeface="Symbol" panose="05050102010706020507" pitchFamily="18" charset="2"/>
                  </a:rPr>
                  <a:t>Актуализиране на оценката за </a:t>
                </a:r>
                <a:r>
                  <a:rPr lang="bg-BG" dirty="0"/>
                  <a:t>V</a:t>
                </a:r>
                <a:r>
                  <a:rPr lang="bg-BG" dirty="0">
                    <a:sym typeface="Symbol" panose="05050102010706020507" pitchFamily="18" charset="2"/>
                  </a:rPr>
                  <a:t>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/>
                        </m:ctrlPr>
                      </m:sSubPr>
                      <m:e>
                        <m:r>
                          <a:rPr lang="en-US"/>
                          <m:t>𝜐</m:t>
                        </m:r>
                      </m:e>
                      <m:sub>
                        <m:r>
                          <a:rPr lang="en-US"/>
                          <m:t>𝜋</m:t>
                        </m:r>
                      </m:sub>
                    </m:sSub>
                  </m:oMath>
                </a14:m>
                <a:endParaRPr lang="bg-BG" dirty="0">
                  <a:sym typeface="Symbol" panose="05050102010706020507" pitchFamily="18" charset="2"/>
                </a:endParaRPr>
              </a:p>
              <a:p>
                <a:r>
                  <a:rPr lang="en-US" dirty="0">
                    <a:sym typeface="Symbol" panose="05050102010706020507" pitchFamily="18" charset="2"/>
                  </a:rPr>
                  <a:t>TD</a:t>
                </a:r>
                <a:r>
                  <a:rPr lang="bg-BG" dirty="0">
                    <a:sym typeface="Symbol" panose="05050102010706020507" pitchFamily="18" charset="2"/>
                  </a:rPr>
                  <a:t>-0-Методите трябва да изчакат само една стъпка</a:t>
                </a:r>
                <a:br>
                  <a:rPr lang="bg-BG" dirty="0">
                    <a:sym typeface="Symbol" panose="05050102010706020507" pitchFamily="18" charset="2"/>
                  </a:rPr>
                </a:br>
                <a:r>
                  <a:rPr lang="bg-BG" dirty="0">
                    <a:sym typeface="Symbol" panose="05050102010706020507" pitchFamily="18" charset="2"/>
                  </a:rPr>
                  <a:t>за разлика от МОНТЕ-КАРЛО методите</a:t>
                </a:r>
              </a:p>
              <a:p>
                <a:r>
                  <a:rPr lang="bg-BG" dirty="0"/>
                  <a:t>ОПРОСТЕНА ГРЕШКА НА Rescorla-Wagner:  </a:t>
                </a:r>
                <a14:m>
                  <m:oMath xmlns:m="http://schemas.openxmlformats.org/officeDocument/2006/math">
                    <m:r>
                      <a:rPr lang="bg-BG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bg-BG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 </m:t>
                    </m:r>
                    <m:acc>
                      <m:accPr>
                        <m:chr m:val="̂"/>
                        <m:ctrlPr>
                          <a:rPr lang="en-GB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bg-BG" dirty="0"/>
              </a:p>
              <a:p>
                <a:r>
                  <a:rPr lang="bg-BG" dirty="0"/>
                  <a:t>ПРОГНОЗНА ГРЕШКА ПРИ </a:t>
                </a:r>
                <a:r>
                  <a:rPr lang="en-US" dirty="0"/>
                  <a:t>TD-0</a:t>
                </a:r>
                <a:r>
                  <a:rPr lang="bg-BG" dirty="0"/>
                  <a:t>: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bg-BG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bg-BG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GB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bg-BG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𝛾</m:t>
                        </m:r>
                        <m:acc>
                          <m:accPr>
                            <m:chr m:val="̂"/>
                            <m:ctrlPr>
                              <a:rPr lang="en-GB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+1)</m:t>
                        </m:r>
                      </m:e>
                    </m:d>
                    <m:r>
                      <a:rPr lang="bg-BG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 </m:t>
                    </m:r>
                    <m:acc>
                      <m:accPr>
                        <m:chr m:val="̂"/>
                        <m:ctrlPr>
                          <a:rPr lang="en-GB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GB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TD</a:t>
                </a:r>
                <a:r>
                  <a:rPr lang="bg-BG" dirty="0"/>
                  <a:t> Прогнозирането обяснява много феномени в мозъка</a:t>
                </a:r>
              </a:p>
              <a:p>
                <a:r>
                  <a:rPr lang="bg-BG" dirty="0"/>
                  <a:t>Развиване на условен рефлекс</a:t>
                </a:r>
              </a:p>
              <a:p>
                <a:r>
                  <a:rPr lang="bg-BG" dirty="0"/>
                  <a:t>Връзка с базалните ганглии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2AB67-BC1E-9096-A6F3-7E19BED40E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235" t="-5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A8E3428-CAAE-E9CE-C681-FFB202630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100" y="2323147"/>
            <a:ext cx="4729163" cy="22488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3C2BDC-86DA-E36F-8D1C-EA1F74B9AEB7}"/>
              </a:ext>
            </a:extLst>
          </p:cNvPr>
          <p:cNvSpPr txBox="1"/>
          <p:nvPr/>
        </p:nvSpPr>
        <p:spPr>
          <a:xfrm>
            <a:off x="7724776" y="4615945"/>
            <a:ext cx="416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Gazzaniga M, Ivry R, Mangun G, (2002)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050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06D3-A611-878E-F088-41AC26EA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РОЛЯТА НА ДОПАМИНЪТ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7705A8-FF34-5811-9446-3DE9B7A4C19E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/>
                  <a:t>Базалните ганглии се учат да избират действията, </a:t>
                </a:r>
                <a:br>
                  <a:rPr lang="ru-RU" dirty="0"/>
                </a:br>
                <a:r>
                  <a:rPr lang="ru-RU" dirty="0"/>
                  <a:t>които носят награда</a:t>
                </a:r>
              </a:p>
              <a:p>
                <a:r>
                  <a:rPr lang="ru-RU" dirty="0"/>
                  <a:t>ЕКСПЕРИМЕНТ, доказващ връзката на определени </a:t>
                </a:r>
                <a:br>
                  <a:rPr lang="ru-RU" dirty="0"/>
                </a:br>
                <a:r>
                  <a:rPr lang="ru-RU" dirty="0"/>
                  <a:t>звена в мозъка и реинфорсмънт обучението </a:t>
                </a:r>
                <a:br>
                  <a:rPr lang="ru-RU" dirty="0"/>
                </a:br>
                <a:r>
                  <a:rPr lang="ru-RU" dirty="0"/>
                  <a:t>с условен стимул и награда</a:t>
                </a:r>
              </a:p>
              <a:p>
                <a:r>
                  <a:rPr lang="bg-BG" dirty="0"/>
                  <a:t>Обучение с импулсно-времево зависима пластичност </a:t>
                </a:r>
                <a:br>
                  <a:rPr lang="bg-BG" dirty="0"/>
                </a:br>
                <a:r>
                  <a:rPr lang="en-US" dirty="0"/>
                  <a:t>STDP </a:t>
                </a:r>
                <a:br>
                  <a:rPr lang="bg-BG" dirty="0"/>
                </a:br>
                <a14:m>
                  <m:oMath xmlns:m="http://schemas.openxmlformats.org/officeDocument/2006/math">
                    <m:r>
                      <a:rPr lang="bg-BG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∆</m:t>
                    </m:r>
                    <m:sSub>
                      <m:sSub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</m:sSub>
                    <m:r>
                      <a:rPr lang="bg-BG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  <m:r>
                      <a:rPr lang="bg-BG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bg-BG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|∆</m:t>
                            </m:r>
                            <m:r>
                              <a:rPr lang="bg-BG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bg-BG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bg-BG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bg-BG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r>
                  <a:rPr lang="bg-BG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във време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𝑝𝑜𝑠𝑡</m:t>
                        </m:r>
                      </m:sub>
                    </m:sSub>
                  </m:oMath>
                </a14:m>
                <a:r>
                  <a:rPr lang="bg-BG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при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𝑝𝑟𝑒</m:t>
                        </m:r>
                      </m:sub>
                    </m:sSub>
                    <m:r>
                      <a:rPr lang="bg-BG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𝑝𝑜𝑠𝑡</m:t>
                        </m:r>
                      </m:sub>
                    </m:sSub>
                  </m:oMath>
                </a14:m>
                <a:endParaRPr lang="en-GB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bg-BG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∆</m:t>
                    </m:r>
                    <m:sSub>
                      <m:sSub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</m:sub>
                    </m:sSub>
                    <m:r>
                      <a:rPr lang="bg-BG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</m:sub>
                    </m:sSub>
                    <m:d>
                      <m:d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  <m:r>
                      <a:rPr lang="bg-BG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bg-BG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|∆</m:t>
                            </m:r>
                            <m:r>
                              <a:rPr lang="bg-BG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bg-BG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bg-BG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bg-BG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r>
                  <a:rPr lang="bg-BG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във време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𝑝𝑟𝑒</m:t>
                        </m:r>
                      </m:sub>
                    </m:sSub>
                  </m:oMath>
                </a14:m>
                <a:r>
                  <a:rPr lang="bg-BG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при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𝑝𝑟𝑒</m:t>
                        </m:r>
                      </m:sub>
                    </m:sSub>
                    <m:r>
                      <a:rPr lang="bg-BG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𝑝𝑜𝑠𝑡</m:t>
                        </m:r>
                      </m:sub>
                    </m:sSub>
                  </m:oMath>
                </a14:m>
                <a:endParaRPr lang="en-GB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7705A8-FF34-5811-9446-3DE9B7A4C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471" t="-10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A8F325A-E187-82AF-FFB0-EB0C1253D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116" y="1802922"/>
            <a:ext cx="3305175" cy="41957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700F48-85E3-72FA-D707-0B0A1CE6A249}"/>
              </a:ext>
            </a:extLst>
          </p:cNvPr>
          <p:cNvSpPr txBox="1"/>
          <p:nvPr/>
        </p:nvSpPr>
        <p:spPr>
          <a:xfrm>
            <a:off x="8562493" y="5943597"/>
            <a:ext cx="295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Schultz, W., P. Dayan, and P. R. Montague. 1997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975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A559-E3DC-9F3D-8777-833D648C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АКТьор-Критика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7DAED2-372F-679A-39DB-E1CC031D0E8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50847" b="695"/>
          <a:stretch/>
        </p:blipFill>
        <p:spPr>
          <a:xfrm>
            <a:off x="8677275" y="2000250"/>
            <a:ext cx="3039255" cy="3400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8D87DB-E15B-C28C-296B-18B0CC2A7E2C}"/>
              </a:ext>
            </a:extLst>
          </p:cNvPr>
          <p:cNvSpPr txBox="1"/>
          <p:nvPr/>
        </p:nvSpPr>
        <p:spPr>
          <a:xfrm>
            <a:off x="8948738" y="5400675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Sutton 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Barto A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2018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21ACD4-EE6D-F4B4-23E2-0D41724B2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275" y="329485"/>
            <a:ext cx="2910205" cy="1087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7481F0-87BF-CBE0-643A-C1E108B76E6A}"/>
              </a:ext>
            </a:extLst>
          </p:cNvPr>
          <p:cNvSpPr txBox="1"/>
          <p:nvPr/>
        </p:nvSpPr>
        <p:spPr>
          <a:xfrm>
            <a:off x="8896351" y="1416605"/>
            <a:ext cx="300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O’Reilly R et al. (2020)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4FD8C8-A86F-CCD0-27C6-F66D25016055}"/>
              </a:ext>
            </a:extLst>
          </p:cNvPr>
          <p:cNvSpPr txBox="1">
            <a:spLocks/>
          </p:cNvSpPr>
          <p:nvPr/>
        </p:nvSpPr>
        <p:spPr>
          <a:xfrm>
            <a:off x="913774" y="2367092"/>
            <a:ext cx="10363826" cy="34241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«Актьорът» е компонент, който научава политикaта</a:t>
            </a:r>
          </a:p>
          <a:p>
            <a:r>
              <a:rPr lang="ru-RU" dirty="0"/>
              <a:t>«критикaта» е компонентът, който прогнозира бъдещите </a:t>
            </a:r>
            <a:br>
              <a:rPr lang="ru-RU" dirty="0"/>
            </a:br>
            <a:r>
              <a:rPr lang="ru-RU" dirty="0"/>
              <a:t>приходи и така помага на актьора да избере действие</a:t>
            </a:r>
          </a:p>
          <a:p>
            <a:r>
              <a:rPr lang="ru-RU" dirty="0"/>
              <a:t>Критиката използва </a:t>
            </a:r>
            <a:r>
              <a:rPr lang="en-GB" dirty="0"/>
              <a:t>TD </a:t>
            </a:r>
            <a:r>
              <a:rPr lang="ru-RU" dirty="0"/>
              <a:t>алгоритъм</a:t>
            </a:r>
          </a:p>
          <a:p>
            <a:r>
              <a:rPr lang="ru-RU" dirty="0"/>
              <a:t>ЧРЕЗ Функцията-стойност КРИТИКАТА критикува действието </a:t>
            </a:r>
            <a:br>
              <a:rPr lang="ru-RU" dirty="0"/>
            </a:br>
            <a:r>
              <a:rPr lang="ru-RU" dirty="0"/>
              <a:t>на актьора чрез изпращане на TD грешки, до актьора</a:t>
            </a:r>
          </a:p>
          <a:p>
            <a:r>
              <a:rPr lang="ru-RU" dirty="0"/>
              <a:t>Критиката е отговорна за обработката на сигнала за</a:t>
            </a:r>
            <a:br>
              <a:rPr lang="ru-RU" dirty="0"/>
            </a:br>
            <a:r>
              <a:rPr lang="ru-RU" dirty="0"/>
              <a:t>възнаграждение (</a:t>
            </a:r>
            <a:r>
              <a:rPr lang="ru-RU" cap="none" dirty="0"/>
              <a:t>r</a:t>
            </a:r>
            <a:r>
              <a:rPr lang="ru-RU" dirty="0"/>
              <a:t>), превръщайки го в грешка при прогноза </a:t>
            </a:r>
            <a:br>
              <a:rPr lang="ru-RU" dirty="0"/>
            </a:br>
            <a:r>
              <a:rPr lang="ru-RU" dirty="0"/>
              <a:t>на възнаграждението (</a:t>
            </a:r>
            <a:r>
              <a:rPr lang="bg-BG" sz="1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δ</a:t>
            </a:r>
            <a:r>
              <a:rPr lang="ru-RU" dirty="0"/>
              <a:t>)</a:t>
            </a:r>
          </a:p>
          <a:p>
            <a:r>
              <a:rPr lang="ru-RU" dirty="0"/>
              <a:t>Актьорът е отговорен за генерирането на двигателните действия при </a:t>
            </a:r>
            <a:br>
              <a:rPr lang="ru-RU" dirty="0"/>
            </a:br>
            <a:r>
              <a:rPr lang="ru-RU" dirty="0"/>
              <a:t>съответния сензорен вход и не го прави обработвайте награда </a:t>
            </a:r>
            <a:br>
              <a:rPr lang="ru-RU" dirty="0"/>
            </a:br>
            <a:r>
              <a:rPr lang="ru-RU" dirty="0"/>
              <a:t>или очакване за награда директно.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75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0CD6-AC82-3546-0B02-608B9CBC6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ПОБЕДИТЕЛЯТ печели всичко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304751-642C-E93E-FE49-2CAF39DBB19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6130" t="48537" r="17957" b="3817"/>
          <a:stretch/>
        </p:blipFill>
        <p:spPr>
          <a:xfrm>
            <a:off x="8081191" y="1807701"/>
            <a:ext cx="3048084" cy="1647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D9A70-B636-D44F-7B09-851C6E2F7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746" y="3928906"/>
            <a:ext cx="4131068" cy="21872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82297A-9E42-39AB-A846-2F1467D660B7}"/>
              </a:ext>
            </a:extLst>
          </p:cNvPr>
          <p:cNvSpPr txBox="1"/>
          <p:nvPr/>
        </p:nvSpPr>
        <p:spPr>
          <a:xfrm>
            <a:off x="944746" y="6200902"/>
            <a:ext cx="415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/>
              <a:t>Адаптация от </a:t>
            </a: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Gerstner W, Kistler M, </a:t>
            </a:r>
            <a:r>
              <a:rPr lang="en-GB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Naud</a:t>
            </a: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R, </a:t>
            </a:r>
            <a:r>
              <a:rPr lang="en-GB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Paninski</a:t>
            </a: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L, (2014)</a:t>
            </a:r>
            <a:endParaRPr lang="en-GB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94EFA1-FE43-FE43-42C9-62FDD092B191}"/>
              </a:ext>
            </a:extLst>
          </p:cNvPr>
          <p:cNvSpPr txBox="1"/>
          <p:nvPr/>
        </p:nvSpPr>
        <p:spPr>
          <a:xfrm>
            <a:off x="8787041" y="3465346"/>
            <a:ext cx="2946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Izhikevich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 (</a:t>
            </a:r>
            <a:r>
              <a:rPr lang="bg-B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2005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DD8469-EC74-C884-F024-4530CF38695C}"/>
              </a:ext>
            </a:extLst>
          </p:cNvPr>
          <p:cNvSpPr txBox="1"/>
          <p:nvPr/>
        </p:nvSpPr>
        <p:spPr>
          <a:xfrm>
            <a:off x="5373934" y="3858083"/>
            <a:ext cx="6440377" cy="23428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ЗА ИЗБЯГВАНЕ НА РАВНОВЕСНО ПОЛОЖЕНИЕ НА НЕВРОНИТЕ СЕ ПРИБЯГВА ДО ТЕХНИКА „ПОБЕДИТЕЛЯТ ПЕЧЕЛИ ВСИЧКО“ КЪДЕТО ГРУПА НЕВРОНИ СЕ СЪСТЕЗАВАТ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WTA – WINNER TAKE ALL</a:t>
            </a:r>
            <a:endParaRPr lang="bg-B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ВХОДНИЯТ СИГНАЛ ВЪЗБУЖДА НЕВРОНИТЕ, НО ВСЕКИ ЕДИН ОТ ТЯХ ПОТИСКА ВСИЧКИ ОСТАНАЛИ И СЕ СЪСТЕЗАВА С ТЯХ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300D83-7CF8-55B6-4612-E94BC45D6C2B}"/>
              </a:ext>
            </a:extLst>
          </p:cNvPr>
          <p:cNvSpPr txBox="1"/>
          <p:nvPr/>
        </p:nvSpPr>
        <p:spPr>
          <a:xfrm>
            <a:off x="733856" y="2005765"/>
            <a:ext cx="6756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МЕХАНИЧНА ИНТЕРПРЕТАЦИЯ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ТОПКА (БЕЗ ИНЕРЦИЯ) И СЕ ДВИЖИ КЪМ НАЙ-НИСКАТА ТОЧКА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ТОЗИ ЕФЕКТ НЕ Е ТЪРСЕН И ИСКАМЕ ДА ГО ИЗБЕГНЕМ</a:t>
            </a:r>
          </a:p>
        </p:txBody>
      </p:sp>
    </p:spTree>
    <p:extLst>
      <p:ext uri="{BB962C8B-B14F-4D97-AF65-F5344CB8AC3E}">
        <p14:creationId xmlns:p14="http://schemas.microsoft.com/office/powerpoint/2010/main" val="179900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FB11-B3FE-2631-055B-1A010DF3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ПОСТАНОВКА за решаване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E11F7B-9A83-9F80-ED06-23F6D60B6EA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148" y="1991684"/>
                <a:ext cx="10364451" cy="452158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bg-BG" dirty="0"/>
                  <a:t>СКрипт на </a:t>
                </a:r>
                <a:r>
                  <a:rPr lang="en-US" dirty="0"/>
                  <a:t>Python </a:t>
                </a:r>
                <a:r>
                  <a:rPr lang="bg-BG" dirty="0"/>
                  <a:t>с библиотека </a:t>
                </a:r>
                <a:r>
                  <a:rPr lang="en-US" dirty="0"/>
                  <a:t>NEST</a:t>
                </a:r>
                <a:endParaRPr lang="bg-BG" dirty="0"/>
              </a:p>
              <a:p>
                <a:r>
                  <a:rPr lang="bg-BG" dirty="0"/>
                  <a:t>Времеделене с три компонента</a:t>
                </a:r>
              </a:p>
              <a:p>
                <a:r>
                  <a:rPr lang="bg-BG" dirty="0"/>
                  <a:t>Разделяне на епизоди</a:t>
                </a:r>
              </a:p>
              <a:p>
                <a:r>
                  <a:rPr lang="bg-BG" dirty="0"/>
                  <a:t>ПРЕобразуване на входния сигнал</a:t>
                </a:r>
              </a:p>
              <a:p>
                <a:r>
                  <a:rPr lang="bg-BG" dirty="0"/>
                  <a:t>Време за релаксация на </a:t>
                </a:r>
                <a:br>
                  <a:rPr lang="bg-BG" dirty="0"/>
                </a:br>
                <a:r>
                  <a:rPr lang="bg-BG" dirty="0"/>
                  <a:t>невроните</a:t>
                </a:r>
              </a:p>
              <a:p>
                <a:r>
                  <a:rPr lang="bg-BG" dirty="0"/>
                  <a:t>Използване на обемен </a:t>
                </a:r>
                <a:br>
                  <a:rPr lang="bg-BG" dirty="0"/>
                </a:br>
                <a:r>
                  <a:rPr lang="bg-BG" dirty="0"/>
                  <a:t>трансмитер за допамин </a:t>
                </a:r>
                <a:br>
                  <a:rPr lang="bg-BG" dirty="0"/>
                </a:br>
                <a:r>
                  <a:rPr lang="bg-BG" dirty="0"/>
                  <a:t>при </a:t>
                </a:r>
                <a:r>
                  <a:rPr lang="en-US" dirty="0"/>
                  <a:t>STDP</a:t>
                </a:r>
                <a:endParaRPr lang="bg-BG" dirty="0"/>
              </a:p>
              <a:p>
                <a:r>
                  <a:rPr lang="bg-BG" dirty="0"/>
                  <a:t>Контролиране на шума</a:t>
                </a:r>
              </a:p>
              <a:p>
                <a:r>
                  <a:rPr lang="bg-BG" dirty="0"/>
                  <a:t>Закъснителна връзка при звено </a:t>
                </a:r>
                <a:r>
                  <a:rPr lang="en-US" dirty="0"/>
                  <a:t>DA</a:t>
                </a:r>
                <a:br>
                  <a:rPr lang="bg-BG" dirty="0"/>
                </a:br>
                <a:r>
                  <a:rPr lang="bg-BG" dirty="0"/>
                  <a:t>за изразяване на</a:t>
                </a:r>
                <a14:m>
                  <m:oMath xmlns:m="http://schemas.openxmlformats.org/officeDocument/2006/math">
                    <m:r>
                      <a:rPr lang="bg-BG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bg-BG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bg-BG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bg-BG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bg-BG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bg-BG" dirty="0"/>
                  <a:t>в уравнението: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/>
                        </m:ctrlPr>
                      </m:sSubPr>
                      <m:e>
                        <m:r>
                          <a:rPr lang="bg-BG" i="1"/>
                          <m:t>𝛿</m:t>
                        </m:r>
                      </m:e>
                      <m:sub>
                        <m:r>
                          <a:rPr lang="en-US" i="1"/>
                          <m:t>𝑡</m:t>
                        </m:r>
                        <m:r>
                          <a:rPr lang="bg-BG" i="1"/>
                          <m:t>−1</m:t>
                        </m:r>
                      </m:sub>
                    </m:sSub>
                    <m:r>
                      <a:rPr lang="bg-BG" i="1"/>
                      <m:t>=</m:t>
                    </m:r>
                    <m:sSub>
                      <m:sSubPr>
                        <m:ctrlPr>
                          <a:rPr lang="en-GB" i="1"/>
                        </m:ctrlPr>
                      </m:sSubPr>
                      <m:e>
                        <m:r>
                          <a:rPr lang="bg-BG" i="1"/>
                          <m:t>𝑅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  <m:r>
                      <a:rPr lang="bg-BG" i="1"/>
                      <m:t>+</m:t>
                    </m:r>
                    <m:r>
                      <a:rPr lang="bg-BG" i="1"/>
                      <m:t>𝛾</m:t>
                    </m:r>
                    <m:r>
                      <a:rPr lang="bg-BG" i="1"/>
                      <m:t>𝑉</m:t>
                    </m:r>
                    <m:d>
                      <m:dPr>
                        <m:ctrlPr>
                          <a:rPr lang="en-GB" i="1"/>
                        </m:ctrlPr>
                      </m:dPr>
                      <m:e>
                        <m:sSub>
                          <m:sSubPr>
                            <m:ctrlPr>
                              <a:rPr lang="en-GB" i="1"/>
                            </m:ctrlPr>
                          </m:sSubPr>
                          <m:e>
                            <m:r>
                              <a:rPr lang="bg-BG" i="1"/>
                              <m:t>𝑆</m:t>
                            </m:r>
                          </m:e>
                          <m:sub>
                            <m:r>
                              <a:rPr lang="bg-BG" i="1"/>
                              <m:t>𝑡</m:t>
                            </m:r>
                          </m:sub>
                        </m:sSub>
                      </m:e>
                    </m:d>
                    <m:r>
                      <a:rPr lang="bg-BG" i="1"/>
                      <m:t>−</m:t>
                    </m:r>
                    <m:r>
                      <a:rPr lang="bg-BG" i="1"/>
                      <m:t>𝑉</m:t>
                    </m:r>
                    <m:d>
                      <m:dPr>
                        <m:ctrlPr>
                          <a:rPr lang="en-GB" i="1"/>
                        </m:ctrlPr>
                      </m:dPr>
                      <m:e>
                        <m:sSub>
                          <m:sSubPr>
                            <m:ctrlPr>
                              <a:rPr lang="en-GB" i="1"/>
                            </m:ctrlPr>
                          </m:sSubPr>
                          <m:e>
                            <m:r>
                              <a:rPr lang="bg-BG" i="1"/>
                              <m:t>𝑆</m:t>
                            </m:r>
                          </m:e>
                          <m:sub>
                            <m:r>
                              <a:rPr lang="bg-BG" i="1"/>
                              <m:t>𝑡</m:t>
                            </m:r>
                            <m:r>
                              <a:rPr lang="bg-BG" i="1"/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bg-BG" dirty="0"/>
              </a:p>
              <a:p>
                <a:pPr marL="0" indent="0">
                  <a:buNone/>
                </a:pPr>
                <a:endParaRPr lang="bg-BG" dirty="0"/>
              </a:p>
              <a:p>
                <a:endParaRPr lang="bg-BG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E11F7B-9A83-9F80-ED06-23F6D60B6E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148" y="1991684"/>
                <a:ext cx="10364451" cy="4521582"/>
              </a:xfrm>
              <a:blipFill>
                <a:blip r:embed="rId2"/>
                <a:stretch>
                  <a:fillRect l="-235" t="-4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F75FDEC-D2F6-2889-A607-BC8C61467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300" y="1991684"/>
            <a:ext cx="6326047" cy="445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80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1B70-B71E-45B2-349E-1BB087EE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4093421" cy="1250108"/>
          </a:xfrm>
        </p:spPr>
        <p:txBody>
          <a:bodyPr/>
          <a:lstStyle/>
          <a:p>
            <a:r>
              <a:rPr lang="bg-BG" dirty="0"/>
              <a:t>Резултати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B9C373-4B1E-D4C5-6188-0365CABB690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75" y="3219964"/>
            <a:ext cx="4674184" cy="2848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875097-5472-A1A8-BD14-04AF823DBA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941" y="698693"/>
            <a:ext cx="2731182" cy="20480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D38922-6D9B-5F08-C915-E029CD67FF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410" y="2746750"/>
            <a:ext cx="2688713" cy="2048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B1EB80-474A-CB6D-EDD4-367919AAEA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998" y="2746750"/>
            <a:ext cx="2731411" cy="20480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8DAC5B-7009-7015-9C4C-3D3B4B90E23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056" y="698693"/>
            <a:ext cx="2731407" cy="20480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CA91C0-C651-1BE4-EC7C-370B797323CC}"/>
              </a:ext>
            </a:extLst>
          </p:cNvPr>
          <p:cNvSpPr txBox="1"/>
          <p:nvPr/>
        </p:nvSpPr>
        <p:spPr>
          <a:xfrm>
            <a:off x="831775" y="1608757"/>
            <a:ext cx="49626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РЕШЕНИЕ СЛЕД 7-МИ ЕПИЗОД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НАДМИНАВА РЕШЕНИЯ С КЛАСИЧЕСКИ </a:t>
            </a:r>
            <a:r>
              <a:rPr lang="en-US" dirty="0"/>
              <a:t>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НАЛИЧИЕ НА СЛУЧАЕН ЕЛЕМЕНТ, НЕ ВСЕКИ ОПИТ ВОДИ ДО ОБУЧЕНИЕ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НАД 20 ХИПЕРПАРАМЕТЪРА НА МРЕЖАТА 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4FC125-B239-8CAE-4F65-DF19F242E557}"/>
              </a:ext>
            </a:extLst>
          </p:cNvPr>
          <p:cNvSpPr txBox="1"/>
          <p:nvPr/>
        </p:nvSpPr>
        <p:spPr>
          <a:xfrm>
            <a:off x="5988998" y="4948518"/>
            <a:ext cx="5371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СПАЙКОВЕ ЗА ПОСЛЕДНИЯ ЕПИЗОД НА НЕВРОННИТЕ ГРУПИ С ХИСТОГРАМА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11959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897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Times New Roman</vt:lpstr>
      <vt:lpstr>Tw Cen MT</vt:lpstr>
      <vt:lpstr>Droplet</vt:lpstr>
      <vt:lpstr>  СОФИЙСКИ УНИВЕРСИТЕТ “СВ. КЛИМЕНТ ОХРИДСКИ” Факултет по математика и информатика  Катедра „Компютърна информатика”  ПРЕЗЕНТАЦИЯ НА ДИПЛОМНА РАБОТА   Решение на задача за reinforcement обучение на обект с непрекъснати състояния с невробиологичен симулатор NEST </vt:lpstr>
      <vt:lpstr>Роля на невробиологията в света на изкуствения интелект</vt:lpstr>
      <vt:lpstr>CART POLE</vt:lpstr>
      <vt:lpstr>Методи с темпорална грешка (TD)</vt:lpstr>
      <vt:lpstr>РОЛЯТА НА ДОПАМИНЪТ</vt:lpstr>
      <vt:lpstr>АКТьор-Критика</vt:lpstr>
      <vt:lpstr>ПОБЕДИТЕЛЯТ печели всичко</vt:lpstr>
      <vt:lpstr>ПОСТАНОВКА за решаване</vt:lpstr>
      <vt:lpstr>Резултати</vt:lpstr>
      <vt:lpstr>Анализ на резултатиТЕ</vt:lpstr>
      <vt:lpstr>ИЗТОЧНИЦИ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СОФИЙСКИ УНИВЕРСИТЕТ “СВ. КЛИМЕНТ ОХРИДСКИ” Факултет по математика и информатика  Катедра „Компютърна информатика”  ДИПЛОМНА РАБОТА   Решение на задача за reinforcement обучение на обект с непрекъснати състояния с невробиологичен симулатор NEST </dc:title>
  <dc:creator>borkox</dc:creator>
  <cp:lastModifiedBy>borkox</cp:lastModifiedBy>
  <cp:revision>38</cp:revision>
  <dcterms:created xsi:type="dcterms:W3CDTF">2023-05-27T09:37:38Z</dcterms:created>
  <dcterms:modified xsi:type="dcterms:W3CDTF">2023-05-27T12:56:22Z</dcterms:modified>
</cp:coreProperties>
</file>