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02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84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4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71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246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90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10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51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28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3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6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B1EE-5302-4EFA-BF89-F24D1207EA9F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D82E74-2DB2-45C6-98C2-0BFE6E2CB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1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torch.org/docs/stable/generated/torch.nn.CrossEntropyLo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torch.html" TargetMode="External"/><Relationship Id="rId2" Type="http://schemas.openxmlformats.org/officeDocument/2006/relationships/hyperlink" Target="https://aclanthology.org/K19-1049.pdf?fbclid=IwAR0vPi8AQrc5rPeAF2sLjZ9lg5K5WUTSwmhFPuxx436kmi-SN0RZ8OtdLL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sentence-transformers/all-MiniLM-L12-v1" TargetMode="External"/><Relationship Id="rId4" Type="http://schemas.openxmlformats.org/officeDocument/2006/relationships/hyperlink" Target="https://sebastianraschka.com/pdf/lecture-notes/stat453ss21/L08_logistic__slides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kox/uni-sofia-nlp-wiki-entity-link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K19-1049.pdf?fbclid=IwAR0vPi8AQrc5rPeAF2sLjZ9lg5K5WUTSwmhFPuxx436kmi-SN0RZ8OtdLL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research/google-research/tree/master/dense_representations_for_entity_retriev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DCC6-3BAF-7D78-3831-305BBBDA4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Анотиране на понятия в текст чрез Укипедия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F20F7-8DEB-9DA4-A7EC-79647EAE0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Борислав Марков</a:t>
            </a:r>
          </a:p>
          <a:p>
            <a:r>
              <a:rPr lang="bg-BG" dirty="0"/>
              <a:t>Фак.№: </a:t>
            </a:r>
            <a:r>
              <a:rPr lang="en-GB" dirty="0"/>
              <a:t>0MI3400048</a:t>
            </a:r>
            <a:endParaRPr lang="bg-BG" dirty="0"/>
          </a:p>
          <a:p>
            <a:r>
              <a:rPr lang="bg-BG" dirty="0"/>
              <a:t>Изкустен Интелект, Магистри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56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540-007B-2740-2117-17B7039B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3006-FDDE-2B3B-93E4-3D792C14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Оригинална идея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C59FE-67F7-2F93-53F3-84B800C5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7" y="2630487"/>
            <a:ext cx="7547293" cy="3833851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832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873E-088D-97BF-8899-42791C2A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B9B8-BC7A-8CCF-4EC5-ACFC32BB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Подменят се някои компоненти и със собствена имплементация използвайки невронна мрежа и готово кодиране на споменаването „m“ (mention) и обекта „е“(entity). </a:t>
            </a:r>
          </a:p>
          <a:p>
            <a:r>
              <a:rPr lang="bg-BG" dirty="0"/>
              <a:t>трансформъри, поддържащи български език</a:t>
            </a:r>
          </a:p>
          <a:p>
            <a:r>
              <a:rPr lang="bg-BG" dirty="0"/>
              <a:t>Примерно кодиране:</a:t>
            </a:r>
          </a:p>
          <a:p>
            <a:r>
              <a:rPr lang="bg-BG" dirty="0"/>
              <a:t>-------------------------------------------------------------------------------------------</a:t>
            </a:r>
          </a:p>
          <a:p>
            <a:r>
              <a:rPr lang="en-GB" dirty="0"/>
              <a:t>from </a:t>
            </a:r>
            <a:r>
              <a:rPr lang="en-GB" dirty="0" err="1"/>
              <a:t>sentence_transformers</a:t>
            </a:r>
            <a:r>
              <a:rPr lang="en-GB" dirty="0"/>
              <a:t> import </a:t>
            </a:r>
            <a:r>
              <a:rPr lang="en-GB" dirty="0" err="1"/>
              <a:t>SentenceTransformer</a:t>
            </a:r>
            <a:endParaRPr lang="en-GB" dirty="0"/>
          </a:p>
          <a:p>
            <a:r>
              <a:rPr lang="en-GB" dirty="0"/>
              <a:t>sentences = ["This is an example sentence", "Each sentence is converted"]</a:t>
            </a:r>
          </a:p>
          <a:p>
            <a:r>
              <a:rPr lang="en-GB" dirty="0"/>
              <a:t>model = </a:t>
            </a:r>
            <a:r>
              <a:rPr lang="en-GB" dirty="0" err="1"/>
              <a:t>SentenceTransformer</a:t>
            </a:r>
            <a:r>
              <a:rPr lang="en-GB" dirty="0"/>
              <a:t>('sentence-transformers/all-MiniLM-L12-v1')</a:t>
            </a:r>
          </a:p>
          <a:p>
            <a:r>
              <a:rPr lang="en-GB" dirty="0"/>
              <a:t>embeddings = </a:t>
            </a:r>
            <a:r>
              <a:rPr lang="en-GB" dirty="0" err="1"/>
              <a:t>model.encode</a:t>
            </a:r>
            <a:r>
              <a:rPr lang="en-GB" dirty="0"/>
              <a:t>(sentences)</a:t>
            </a:r>
          </a:p>
          <a:p>
            <a:r>
              <a:rPr lang="en-GB" dirty="0"/>
              <a:t>print(embeddings)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35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86D9-EE86-B48D-0953-A941BB8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E6F42-4132-F064-2A96-F830B8178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Анотирането на текст се свежда до следното</a:t>
                </a:r>
              </a:p>
              <a:p>
                <a:r>
                  <a:rPr lang="ru-RU" dirty="0"/>
                  <a:t>По зададено „m“, с контекст по 5 думи от ляво и 5 думи от дясно и текст на връзката, да намерим такава функция „f“, която да ни дава съответното „е“. </a:t>
                </a:r>
              </a:p>
              <a:p>
                <a14:m>
                  <m:oMath xmlns:m="http://schemas.openxmlformats.org/officeDocument/2006/math"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𝑛𝑒𝑢𝑟𝑎𝑙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𝑛𝑒𝑡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h𝑢𝑔𝑔𝑖𝑛𝑔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𝑓𝑎𝑐𝑒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))=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bg-BG" dirty="0"/>
                  <a:t>Невронната мрежа</a:t>
                </a:r>
              </a:p>
              <a:p>
                <a:r>
                  <a:rPr lang="bg-BG" dirty="0"/>
                  <a:t>активация </a:t>
                </a:r>
                <a:r>
                  <a:rPr lang="en-GB" dirty="0" err="1"/>
                  <a:t>softmax</a:t>
                </a:r>
                <a:r>
                  <a:rPr lang="en-GB" dirty="0"/>
                  <a:t>(.)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E6F42-4132-F064-2A96-F830B8178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01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5B63-7525-DB7C-226A-B96EF29B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53CB-A608-DEED-DA9D-E25C0E86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427E2-E974-7CB9-89FC-D6B75FB1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90" y="1494787"/>
            <a:ext cx="6552327" cy="491689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F862C0-3735-0E66-DA49-9CD19B7D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8" y="5317754"/>
            <a:ext cx="3454400" cy="1091565"/>
          </a:xfrm>
          <a:prstGeom prst="rect">
            <a:avLst/>
          </a:prstGeom>
          <a:solidFill>
            <a:schemeClr val="accent1">
              <a:alpha val="73000"/>
            </a:schemeClr>
          </a:solidFill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366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CDEF-0C1C-2898-97FD-700CBD22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6FAF-279D-07FA-398B-6B0D4C6A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811594" cy="3880773"/>
          </a:xfrm>
        </p:spPr>
        <p:txBody>
          <a:bodyPr/>
          <a:lstStyle/>
          <a:p>
            <a:r>
              <a:rPr lang="bg-BG" dirty="0"/>
              <a:t>Структура на невронната мрежа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1F137-4B32-CFAF-A1DC-4B36FB8C1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84" y="801036"/>
            <a:ext cx="4578177" cy="537235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552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84C1-D9D8-03CD-C5FE-6B10E206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0B9318-022B-8340-BB76-728C690C1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05" t="1908" r="1396" b="2346"/>
          <a:stretch/>
        </p:blipFill>
        <p:spPr>
          <a:xfrm>
            <a:off x="677334" y="1550078"/>
            <a:ext cx="9137487" cy="4518211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713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4834-BFDB-A5C8-114D-9576DCA9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DCC3-3E23-638A-2ED6-D9BA0A4C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Функция на грешката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CrossEntropyLoss</a:t>
            </a:r>
            <a:endParaRPr lang="bg-BG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bg-BG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https://pytorch.org/docs/stable/generated/torch.nn.CrossEntropyLoss.html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F881E-C274-8A48-F37B-0CC02E15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42" y="3618483"/>
            <a:ext cx="8524746" cy="986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0A40E-35D7-5CEA-A7BE-D5F55B524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155" y="5051760"/>
            <a:ext cx="6137128" cy="9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B746-89DC-4CF6-DA07-2A04F989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Експерименти/Резултати/Дискусия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2D01E-B219-D435-A93E-FB52D2F49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Избрана метрика „точност“ (</a:t>
                </a:r>
                <a:r>
                  <a:rPr lang="en-US" dirty="0"/>
                  <a:t>accuracy</a:t>
                </a:r>
                <a:r>
                  <a:rPr lang="bg-BG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𝐴𝑐𝑐</m:t>
                    </m:r>
                    <m:r>
                      <a:rPr lang="bg-BG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1(</m:t>
                        </m:r>
                        <m:sSub>
                          <m:sSub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bg-BG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bg-BG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bg-BG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bg-BG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, </a:t>
                </a:r>
                <a:r>
                  <a:rPr lang="bg-BG" sz="1800" dirty="0">
                    <a:effectLst/>
                    <a:ea typeface="Times New Roman" panose="02020603050405020304" pitchFamily="18" charset="0"/>
                  </a:rPr>
                  <a:t>където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effectLst/>
                          </a:rPr>
                        </m:ctrlPr>
                      </m:sSubPr>
                      <m:e>
                        <m:r>
                          <a:rPr lang="bg-BG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bg-BG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sz="1800" dirty="0">
                    <a:effectLst/>
                    <a:ea typeface="Times New Roman" panose="02020603050405020304" pitchFamily="18" charset="0"/>
                  </a:rPr>
                  <a:t> е правилният клас,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effectLst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bg-BG" sz="18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bg-BG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sz="1800" dirty="0">
                    <a:effectLst/>
                    <a:ea typeface="Times New Roman" panose="02020603050405020304" pitchFamily="18" charset="0"/>
                  </a:rPr>
                  <a:t> е предвидения клас</a:t>
                </a:r>
                <a:endParaRPr lang="en-US" dirty="0"/>
              </a:p>
              <a:p>
                <a:r>
                  <a:rPr lang="bg-BG" dirty="0"/>
                  <a:t>Хиперпараметри</a:t>
                </a:r>
              </a:p>
              <a:p>
                <a:pPr algn="just"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1800" dirty="0">
                    <a:solidFill>
                      <a:srgbClr val="080808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# Training cycle</a:t>
                </a:r>
                <a:endParaRPr lang="en-GB" sz="1800" dirty="0">
                  <a:solidFill>
                    <a:srgbClr val="080808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  <a:p>
                <a:pPr algn="just"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1800" dirty="0">
                    <a:solidFill>
                      <a:srgbClr val="080808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MAX_EPOCHS = 40</a:t>
                </a:r>
                <a:endParaRPr lang="en-GB" sz="1800" dirty="0">
                  <a:solidFill>
                    <a:srgbClr val="080808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  <a:p>
                <a:pPr algn="just"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1800" dirty="0">
                    <a:solidFill>
                      <a:srgbClr val="080808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BATCH_SIZE = 32</a:t>
                </a:r>
                <a:endParaRPr lang="en-GB" sz="1800" dirty="0">
                  <a:solidFill>
                    <a:srgbClr val="080808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  <a:p>
                <a:pPr algn="just"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1800" dirty="0">
                    <a:solidFill>
                      <a:srgbClr val="080808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DISPLAY_STEP = 4</a:t>
                </a:r>
                <a:endParaRPr lang="en-GB" sz="1800" dirty="0">
                  <a:solidFill>
                    <a:srgbClr val="080808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  <a:p>
                <a:r>
                  <a:rPr lang="bg-BG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LEARNING_RATE = 0.001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2D01E-B219-D435-A93E-FB52D2F49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87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7F9E-1E6D-240C-3E4C-B6AF16AB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Експерименти/Резултати/Дискусия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9262-1B22-995B-47B2-1CFF1F60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Трениране на мрежата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7569D-0475-6E3B-AA16-002FBDDC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10136"/>
            <a:ext cx="8534739" cy="3869321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5384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7F9E-1E6D-240C-3E4C-B6AF16AB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Експерименти/Резултати/Дискусия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9262-1B22-995B-47B2-1CFF1F60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Трениране на мрежата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A21D-5BA5-5679-B447-0E0E6550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98517"/>
            <a:ext cx="6060865" cy="4079237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81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D107-0BE0-BCB1-6530-DFF0C839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Резюме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D9BB-A74C-711B-0F4D-791E1DAE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Откриване на понятия в текст само с един прочит на текста</a:t>
            </a:r>
          </a:p>
          <a:p>
            <a:r>
              <a:rPr lang="ru-RU" dirty="0"/>
              <a:t>Използва се Уикипедия на български</a:t>
            </a: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Пример:</a:t>
            </a: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dirty="0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Обикновените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години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имат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[[365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дена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bg-BG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Григориански календар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]], а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всяка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четвърта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година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е [[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високосна</a:t>
            </a:r>
            <a:r>
              <a:rPr lang="en-US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bg-BG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високосна година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]],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което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означава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че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има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[[366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дни</a:t>
            </a:r>
            <a:r>
              <a:rPr lang="en-US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r>
              <a:rPr lang="bg-BG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високосна година</a:t>
            </a:r>
            <a:r>
              <a:rPr lang="en-US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]].</a:t>
            </a:r>
            <a:endParaRPr lang="en-GB" sz="1800" dirty="0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31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7F9E-1E6D-240C-3E4C-B6AF16AB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Експерименти/Резултати/Дискусия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9262-1B22-995B-47B2-1CFF1F60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точността над обучаемото множество нараства , което е очаквано</a:t>
            </a:r>
          </a:p>
          <a:p>
            <a:r>
              <a:rPr lang="ru-RU" dirty="0"/>
              <a:t>точността над тестовото множесто не може да нарастне над 0.40</a:t>
            </a:r>
          </a:p>
          <a:p>
            <a:r>
              <a:rPr lang="ru-RU" dirty="0"/>
              <a:t>Моделът не може да генерализира добре</a:t>
            </a:r>
          </a:p>
          <a:p>
            <a:r>
              <a:rPr lang="ru-RU" dirty="0"/>
              <a:t>по дадените думи не може да предвиди кой е съответния обект (entity)</a:t>
            </a:r>
            <a:endParaRPr lang="en-US" dirty="0"/>
          </a:p>
          <a:p>
            <a:r>
              <a:rPr lang="ru-RU" dirty="0"/>
              <a:t>да видим и реален текст </a:t>
            </a:r>
            <a:r>
              <a:rPr lang="en-US" dirty="0"/>
              <a:t>–</a:t>
            </a:r>
            <a:r>
              <a:rPr lang="bg-BG" dirty="0"/>
              <a:t> о</a:t>
            </a:r>
            <a:r>
              <a:rPr lang="ru-RU" dirty="0"/>
              <a:t>чакваме</a:t>
            </a:r>
            <a:r>
              <a:rPr lang="en-US" dirty="0"/>
              <a:t> </a:t>
            </a:r>
            <a:r>
              <a:rPr lang="ru-RU" dirty="0"/>
              <a:t> до 40% да бъдат разпознати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07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7F9E-1E6D-240C-3E4C-B6AF16AB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Експерименти/Резултати/Дискусия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9262-1B22-995B-47B2-1CFF1F60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755746-D68C-3B68-3E07-A64144815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5993"/>
              </p:ext>
            </p:extLst>
          </p:nvPr>
        </p:nvGraphicFramePr>
        <p:xfrm>
          <a:off x="780021" y="1632095"/>
          <a:ext cx="9498422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8422">
                  <a:extLst>
                    <a:ext uri="{9D8B030D-6E8A-4147-A177-3AD203B41FA5}">
                      <a16:colId xmlns:a16="http://schemas.microsoft.com/office/drawing/2014/main" val="1232717848"/>
                    </a:ext>
                  </a:extLst>
                </a:gridCol>
              </a:tblGrid>
              <a:tr h="4180812">
                <a:tc>
                  <a:txBody>
                    <a:bodyPr/>
                    <a:lstStyle/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text</a:t>
                      </a:r>
                      <a:r>
                        <a:rPr lang="bg-BG" sz="1200" dirty="0">
                          <a:effectLst/>
                        </a:rPr>
                        <a:t> = """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Дни, използвани от слънчевите календари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При слънчевите календари датата отговаря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на слънчевия ден. Денят може да се състои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от периода между изгрев и залез слънце,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последван от нощта, или може да представлява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времето между повтарящи се събития, например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два залеза. Дължината може да се променя малко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през годината или може да се използва среден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слънчев ден. Други типове календари също могат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да използват слънчевия ден.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Юлиански и Григориански календар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Юлианският календар е въведен от римския диктатор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Юлий Цезар през 46 г. пр.н.е. При него месеците са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по-дълги от лунния цикъл и затова той не е удобен за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следене на лунните фази, за сметка на това много точно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показва сезоните. Обикновените години имат 365 дена,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а всяка четвърта година е високосна, което означава,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че има 366 дни. Така продължителността на средната 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година е 365,25 дни.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"""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stop</a:t>
                      </a:r>
                      <a:r>
                        <a:rPr lang="bg-BG" sz="1200" dirty="0">
                          <a:effectLst/>
                        </a:rPr>
                        <a:t>_</a:t>
                      </a:r>
                      <a:r>
                        <a:rPr lang="en-US" sz="1200" dirty="0">
                          <a:effectLst/>
                        </a:rPr>
                        <a:t>words</a:t>
                      </a:r>
                      <a:r>
                        <a:rPr lang="bg-BG" sz="1200" dirty="0">
                          <a:effectLst/>
                        </a:rPr>
                        <a:t> = {"и","на","в" ".", "се", "да", \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              "от", "или", "през", "а", "може",\</a:t>
                      </a:r>
                      <a:endParaRPr lang="en-GB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200" dirty="0">
                          <a:effectLst/>
                        </a:rPr>
                        <a:t>              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r>
                        <a:rPr lang="en-US" sz="1200" dirty="0" err="1">
                          <a:effectLst/>
                        </a:rPr>
                        <a:t>например</a:t>
                      </a:r>
                      <a:r>
                        <a:rPr lang="en-US" sz="1200" dirty="0">
                          <a:effectLst/>
                        </a:rPr>
                        <a:t>", "</a:t>
                      </a:r>
                      <a:r>
                        <a:rPr lang="en-US" sz="1200" dirty="0" err="1">
                          <a:effectLst/>
                        </a:rPr>
                        <a:t>той</a:t>
                      </a:r>
                      <a:r>
                        <a:rPr lang="en-US" sz="1200" dirty="0">
                          <a:effectLst/>
                        </a:rPr>
                        <a:t>", "</a:t>
                      </a:r>
                      <a:r>
                        <a:rPr lang="en-US" sz="1200" dirty="0" err="1">
                          <a:effectLst/>
                        </a:rPr>
                        <a:t>не</a:t>
                      </a:r>
                      <a:r>
                        <a:rPr lang="en-US" sz="1200" dirty="0">
                          <a:effectLst/>
                        </a:rPr>
                        <a:t>", "</a:t>
                      </a:r>
                      <a:r>
                        <a:rPr lang="en-US" sz="1200" dirty="0" err="1">
                          <a:effectLst/>
                        </a:rPr>
                        <a:t>че</a:t>
                      </a:r>
                      <a:r>
                        <a:rPr lang="en-US" sz="1200" dirty="0">
                          <a:effectLst/>
                        </a:rPr>
                        <a:t>"}</a:t>
                      </a:r>
                      <a:endParaRPr lang="bg-BG" sz="1200" dirty="0">
                        <a:effectLst/>
                      </a:endParaRPr>
                    </a:p>
                    <a:p>
                      <a:pPr algn="just"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200" dirty="0">
                        <a:solidFill>
                          <a:srgbClr val="080808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4691" marR="64691" marT="0" marB="0"/>
                </a:tc>
                <a:extLst>
                  <a:ext uri="{0D108BD9-81ED-4DB2-BD59-A6C34878D82A}">
                    <a16:rowId xmlns:a16="http://schemas.microsoft.com/office/drawing/2014/main" val="240569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423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7F9E-1E6D-240C-3E4C-B6AF16AB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Експерименти/Резултати/Дискусия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9262-1B22-995B-47B2-1CFF1F60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разпознаване</a:t>
            </a:r>
          </a:p>
          <a:p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46AD9-0773-F3F6-AF15-E035CFAE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" y="3133114"/>
            <a:ext cx="10881815" cy="13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19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707F-0706-494D-B79D-9976B493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Експерименти/Резултати/Дискусия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9E00-4EF3-DE46-D79B-751D68C2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8103" cy="3880773"/>
          </a:xfrm>
        </p:spPr>
        <p:txBody>
          <a:bodyPr>
            <a:normAutofit fontScale="85000" lnSpcReduction="10000"/>
          </a:bodyPr>
          <a:lstStyle/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между изгрев==0.99325=&gt;Варна</a:t>
            </a:r>
            <a:endParaRPr lang="en-GB" sz="1800" dirty="0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изгрев==0.99325=&gt;Варна</a:t>
            </a:r>
            <a:endParaRPr lang="en-GB" sz="1800" dirty="0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използва среден==0.99609=&gt;Европа</a:t>
            </a:r>
            <a:endParaRPr lang="en-GB" sz="1800" dirty="0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среден==0.99609=&gt;Европа</a:t>
            </a:r>
            <a:endParaRPr lang="en-GB" sz="1800" dirty="0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слънчев ден==0.99627=&gt;Григориански календар</a:t>
            </a:r>
            <a:endParaRPr lang="en-GB" sz="1800" dirty="0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ден==0.99627=&gt;Григориански календар</a:t>
            </a:r>
            <a:endParaRPr lang="en-GB" sz="1800" dirty="0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ден Други==0.98896=&gt;Григориански календар</a:t>
            </a:r>
            <a:endParaRPr lang="en-GB" sz="1800" dirty="0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Други==0.98896=&gt;Григориански календар</a:t>
            </a:r>
            <a:endParaRPr lang="en-GB" sz="1800" dirty="0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8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римския диктатор==0.99753=&gt;България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360CB0-2A0A-63E2-6B12-9133829E25A2}"/>
              </a:ext>
            </a:extLst>
          </p:cNvPr>
          <p:cNvSpPr txBox="1">
            <a:spLocks/>
          </p:cNvSpPr>
          <p:nvPr/>
        </p:nvSpPr>
        <p:spPr>
          <a:xfrm>
            <a:off x="5197898" y="2160589"/>
            <a:ext cx="4913081" cy="349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500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римския диктатор==0.99753=&gt;България</a:t>
            </a:r>
            <a:endParaRPr lang="en-GB" sz="1500" dirty="0">
              <a:solidFill>
                <a:srgbClr val="080808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500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диктатор==0.99753=&gt;България</a:t>
            </a:r>
            <a:endParaRPr lang="en-GB" sz="1500" dirty="0">
              <a:solidFill>
                <a:srgbClr val="080808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500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удобен==0.98141=&gt;Рим</a:t>
            </a:r>
            <a:endParaRPr lang="en-GB" sz="1500" dirty="0">
              <a:solidFill>
                <a:srgbClr val="080808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500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сметка==0.98468=&gt;1 април</a:t>
            </a:r>
            <a:endParaRPr lang="en-GB" sz="1500" dirty="0">
              <a:solidFill>
                <a:srgbClr val="080808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500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365 дена==0.98328=&gt;Обикновена година, започваща във вторник</a:t>
            </a:r>
            <a:endParaRPr lang="en-GB" sz="1500" dirty="0">
              <a:solidFill>
                <a:srgbClr val="080808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500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дена==0.98328=&gt;Обикновена година, започваща във вторник</a:t>
            </a:r>
            <a:endParaRPr lang="en-GB" sz="1500" dirty="0">
              <a:solidFill>
                <a:srgbClr val="080808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500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високосна==0.99687=&gt;Варна</a:t>
            </a:r>
            <a:endParaRPr lang="en-GB" sz="1500" dirty="0">
              <a:solidFill>
                <a:srgbClr val="080808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bg-BG" sz="1500" dirty="0">
                <a:latin typeface="Consolas" panose="020B0609020204030204" pitchFamily="49" charset="0"/>
                <a:ea typeface="Calibri" panose="020F0502020204030204" pitchFamily="34" charset="0"/>
              </a:rPr>
              <a:t>дни==0.99435=&gt;Григориански календар</a:t>
            </a:r>
            <a:endParaRPr lang="en-GB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8B77-E16F-6C76-D0C0-5C120CDB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. Заключение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3E93-3AD0-EBB2-87A6-F6A0D98B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изложеният модел не може да генерализира</a:t>
            </a:r>
            <a:r>
              <a:rPr lang="en-US" dirty="0"/>
              <a:t> </a:t>
            </a:r>
            <a:r>
              <a:rPr lang="bg-BG" dirty="0"/>
              <a:t>добре</a:t>
            </a:r>
          </a:p>
          <a:p>
            <a:r>
              <a:rPr lang="ru-RU" dirty="0"/>
              <a:t>Трябва да се ползва косинус близост във функцията на грешката на невронната мрежа</a:t>
            </a:r>
          </a:p>
          <a:p>
            <a:r>
              <a:rPr lang="ru-RU" dirty="0"/>
              <a:t>не ползвахме никъде първото изречение на обекта (entity) за да преценим колко е близко до споменаванията, сочещи към него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62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A0E3-D323-01F0-78D0-0F95FF2D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Библиография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7F66-167D-4290-A4E2-FCE4574C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[1] Learning Dense Representations for Entity Retrieval, Daniel Gillick et. al., 2019 [PDF] </a:t>
            </a:r>
          </a:p>
          <a:p>
            <a:r>
              <a:rPr lang="en-GB" dirty="0">
                <a:hlinkClick r:id="rId2"/>
              </a:rPr>
              <a:t>https://aclanthology.org/K19-1049.pdf?fbclid=IwAR0vPi8AQrc5rPeAF2sLjZ9lg5K5WUTSwmhFPuxx436kmi-SN0RZ8OtdLLo</a:t>
            </a:r>
            <a:r>
              <a:rPr lang="bg-BG" dirty="0"/>
              <a:t> </a:t>
            </a:r>
            <a:endParaRPr lang="en-GB" dirty="0"/>
          </a:p>
          <a:p>
            <a:r>
              <a:rPr lang="en-GB" dirty="0"/>
              <a:t>[2] End-to-End Retrieval in Continuous Space, Daniel Gillick et al. 2018 </a:t>
            </a:r>
          </a:p>
          <a:p>
            <a:r>
              <a:rPr lang="en-GB" dirty="0"/>
              <a:t>[3] Deep Learning for Coders with </a:t>
            </a:r>
            <a:r>
              <a:rPr lang="en-GB" dirty="0" err="1"/>
              <a:t>fastai</a:t>
            </a:r>
            <a:r>
              <a:rPr lang="en-GB" dirty="0"/>
              <a:t> &amp; </a:t>
            </a:r>
            <a:r>
              <a:rPr lang="en-GB" dirty="0" err="1"/>
              <a:t>PyTorch</a:t>
            </a:r>
            <a:r>
              <a:rPr lang="en-GB" dirty="0"/>
              <a:t>, Jeremy Howard &amp; Sylvain </a:t>
            </a:r>
            <a:r>
              <a:rPr lang="en-GB" dirty="0" err="1"/>
              <a:t>Gugger</a:t>
            </a:r>
            <a:r>
              <a:rPr lang="en-GB" dirty="0"/>
              <a:t>, O’Reilly, 2020</a:t>
            </a:r>
          </a:p>
          <a:p>
            <a:r>
              <a:rPr lang="en-GB" dirty="0"/>
              <a:t>[3] </a:t>
            </a:r>
            <a:r>
              <a:rPr lang="en-GB" dirty="0" err="1"/>
              <a:t>Pytorch</a:t>
            </a:r>
            <a:r>
              <a:rPr lang="en-GB" dirty="0"/>
              <a:t> documentation, </a:t>
            </a:r>
            <a:r>
              <a:rPr lang="en-GB" dirty="0">
                <a:hlinkClick r:id="rId3"/>
              </a:rPr>
              <a:t>https://pytorch.org/docs/stable/torch.html</a:t>
            </a:r>
            <a:r>
              <a:rPr lang="bg-BG" dirty="0"/>
              <a:t> </a:t>
            </a:r>
            <a:endParaRPr lang="en-GB" dirty="0"/>
          </a:p>
          <a:p>
            <a:r>
              <a:rPr lang="en-GB" dirty="0"/>
              <a:t>[4] Logistic Regression and Multi-class classification, Lecture 08, Sebastian </a:t>
            </a:r>
            <a:r>
              <a:rPr lang="en-GB" dirty="0" err="1"/>
              <a:t>Raschka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https://sebastianraschka.com/pdf/lecture-notes/stat453ss21/L08_logistic__slides.pdf</a:t>
            </a:r>
            <a:r>
              <a:rPr lang="bg-BG" dirty="0"/>
              <a:t> </a:t>
            </a:r>
            <a:r>
              <a:rPr lang="en-GB" dirty="0"/>
              <a:t> </a:t>
            </a:r>
          </a:p>
          <a:p>
            <a:r>
              <a:rPr lang="en-GB" dirty="0"/>
              <a:t>[5] Sentence Transformers, </a:t>
            </a:r>
            <a:r>
              <a:rPr lang="en-GB" dirty="0">
                <a:hlinkClick r:id="rId5"/>
              </a:rPr>
              <a:t>https://huggingface.co/sentence-transformers/all-MiniLM-L12-v1</a:t>
            </a:r>
            <a:r>
              <a:rPr lang="bg-BG" dirty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12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2FAE-CC5E-611F-A158-2D5C9814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818F-AE6E-6851-3398-D2FC5D43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Сорс код </a:t>
            </a:r>
          </a:p>
          <a:p>
            <a:r>
              <a:rPr lang="en-GB" dirty="0">
                <a:hlinkClick r:id="rId2"/>
              </a:rPr>
              <a:t>https://github.com/borkox/uni-sofia-nlp-wiki-entity-linking</a:t>
            </a: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723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BBF8-6F22-C9A4-ECB2-6DA75CDD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F502-0BAA-702D-FE61-AF04D7FE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93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8FC9-CE2A-C152-6C8B-EFFBC65E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2344-6B87-645E-2159-FD76E606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effectLst/>
                <a:ea typeface="Calibri" panose="020F0502020204030204" pitchFamily="34" charset="0"/>
              </a:rPr>
              <a:t>Защо е полезно да се анотира текста!?</a:t>
            </a:r>
          </a:p>
          <a:p>
            <a:r>
              <a:rPr lang="bg-BG" dirty="0"/>
              <a:t>Семантични връзки между страниците</a:t>
            </a:r>
          </a:p>
          <a:p>
            <a:r>
              <a:rPr lang="bg-BG" dirty="0"/>
              <a:t>Подпомага се четенето за новинарски сайтове</a:t>
            </a:r>
          </a:p>
          <a:p>
            <a:r>
              <a:rPr lang="bg-BG" dirty="0"/>
              <a:t>Укипедия е чудесен източник на анотирани данни</a:t>
            </a:r>
          </a:p>
          <a:p>
            <a:r>
              <a:rPr lang="bg-BG" dirty="0"/>
              <a:t>Идеята е заимствана от:</a:t>
            </a:r>
            <a:br>
              <a:rPr lang="bg-BG" dirty="0"/>
            </a:br>
            <a:r>
              <a:rPr lang="en-GB" dirty="0"/>
              <a:t>Learning Dense Representations for Entity Retrieval, Daniel Gillick et. al., 2019 [PDF] </a:t>
            </a:r>
          </a:p>
          <a:p>
            <a:r>
              <a:rPr lang="en-GB" dirty="0">
                <a:hlinkClick r:id="rId2"/>
              </a:rPr>
              <a:t>https://aclanthology.org/K19-1049.pdf?fbclid=IwAR0vPi8AQrc5rPeAF2sLjZ9lg5K5WUTSwmhFPuxx436kmi-SN0RZ8OtdLLo</a:t>
            </a:r>
            <a:r>
              <a:rPr lang="bg-BG"/>
              <a:t> </a:t>
            </a:r>
            <a:endParaRPr lang="en-GB" dirty="0"/>
          </a:p>
          <a:p>
            <a:endParaRPr lang="bg-BG" dirty="0">
              <a:latin typeface="Times New Roman" panose="02020603050405020304" pitchFamily="18" charset="0"/>
            </a:endParaRPr>
          </a:p>
          <a:p>
            <a:endParaRPr lang="bg-BG" dirty="0"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55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3AE6-8DB2-2088-73CF-9DECC2E4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областта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E43B-E6BF-B9F1-536D-1975D945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Последните работи в областта са фокусирани върху трениране на невронни мрежи кандидати и определяне на ранк (</a:t>
            </a:r>
            <a:r>
              <a:rPr lang="en-GB" dirty="0"/>
              <a:t>Francis-Landau et al., 2016; </a:t>
            </a:r>
            <a:r>
              <a:rPr lang="en-GB" dirty="0" err="1"/>
              <a:t>Eshel</a:t>
            </a:r>
            <a:r>
              <a:rPr lang="en-GB" dirty="0"/>
              <a:t> et al., 2017; Yamada et al., 2017a; Gupta et al., 2017; </a:t>
            </a:r>
            <a:r>
              <a:rPr lang="en-GB" dirty="0" err="1"/>
              <a:t>Silet</a:t>
            </a:r>
            <a:r>
              <a:rPr lang="en-GB" dirty="0"/>
              <a:t> al., 2018)</a:t>
            </a:r>
            <a:endParaRPr lang="bg-BG" dirty="0"/>
          </a:p>
          <a:p>
            <a:r>
              <a:rPr lang="bg-BG" dirty="0"/>
              <a:t>Също в областта има и разработки с </a:t>
            </a:r>
            <a:r>
              <a:rPr lang="en-GB" dirty="0"/>
              <a:t>Reinforcement Learning, </a:t>
            </a:r>
            <a:r>
              <a:rPr lang="bg-BG" dirty="0"/>
              <a:t>моделирайки </a:t>
            </a:r>
            <a:r>
              <a:rPr lang="en-GB" dirty="0"/>
              <a:t>Reinforcement </a:t>
            </a:r>
            <a:r>
              <a:rPr lang="bg-BG" dirty="0"/>
              <a:t>агента като невронна мрежа с вход от контекста на споменаване, кандидат обекти и предишни решения (</a:t>
            </a:r>
            <a:r>
              <a:rPr lang="en-GB" dirty="0"/>
              <a:t>Joint Entity Linking with Deep Reinforcement Learning, Zheng Fang et al. 2019)</a:t>
            </a:r>
            <a:endParaRPr lang="bg-BG" dirty="0"/>
          </a:p>
          <a:p>
            <a:r>
              <a:rPr lang="bg-BG" dirty="0"/>
              <a:t>други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90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984D-D058-8A2A-6481-579F8F7D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и характеристики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4C10-54AE-486D-D351-8693F575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Уикипедия : статиите на текста имат анотации с вътрешни линкове към други страници</a:t>
            </a:r>
          </a:p>
          <a:p>
            <a:r>
              <a:rPr lang="bg-BG" dirty="0"/>
              <a:t>Файл с БГ Уикипедия: </a:t>
            </a:r>
            <a:r>
              <a:rPr lang="fr-FR" b="1" dirty="0"/>
              <a:t>bgwiki-20220620-pages-articles.xml.bz2 </a:t>
            </a:r>
            <a:r>
              <a:rPr lang="fr-FR" dirty="0"/>
              <a:t>373.8 МБ</a:t>
            </a:r>
            <a:endParaRPr lang="bg-BG" dirty="0"/>
          </a:p>
          <a:p>
            <a:r>
              <a:rPr lang="bg-BG" dirty="0"/>
              <a:t>Парсване на страниците</a:t>
            </a:r>
          </a:p>
          <a:p>
            <a:r>
              <a:rPr lang="bg-BG" dirty="0"/>
              <a:t>Заимстван код и доработка:</a:t>
            </a:r>
            <a:br>
              <a:rPr lang="bg-BG" dirty="0"/>
            </a:br>
            <a:r>
              <a:rPr lang="en-GB" dirty="0">
                <a:hlinkClick r:id="rId2"/>
              </a:rPr>
              <a:t>https://github.com/google-research/google-research/tree/master/dense_representations_for_entity_retrieval/</a:t>
            </a:r>
            <a:r>
              <a:rPr lang="bg-BG" dirty="0"/>
              <a:t> </a:t>
            </a:r>
          </a:p>
          <a:p>
            <a:r>
              <a:rPr lang="en-GB" dirty="0"/>
              <a:t>python </a:t>
            </a:r>
            <a:r>
              <a:rPr lang="en-GB" b="1" dirty="0"/>
              <a:t>parse_wiki.py </a:t>
            </a:r>
            <a:br>
              <a:rPr lang="bg-BG" b="1" dirty="0"/>
            </a:br>
            <a:r>
              <a:rPr lang="en-GB" dirty="0"/>
              <a:t>--</a:t>
            </a:r>
            <a:r>
              <a:rPr lang="en-GB" dirty="0" err="1"/>
              <a:t>bgwiki_archive</a:t>
            </a:r>
            <a:r>
              <a:rPr lang="en-GB" dirty="0"/>
              <a:t>=/home/</a:t>
            </a:r>
            <a:r>
              <a:rPr lang="en-GB" dirty="0" err="1"/>
              <a:t>bobi</a:t>
            </a:r>
            <a:r>
              <a:rPr lang="en-GB" dirty="0"/>
              <a:t>/Downloads/bgwiki-20220620-pages-articles.xml --</a:t>
            </a:r>
            <a:r>
              <a:rPr lang="en-GB" dirty="0" err="1"/>
              <a:t>max_pages</a:t>
            </a:r>
            <a:r>
              <a:rPr lang="en-GB" dirty="0"/>
              <a:t>=1000 </a:t>
            </a:r>
            <a:br>
              <a:rPr lang="bg-BG" b="1" dirty="0"/>
            </a:br>
            <a:r>
              <a:rPr lang="en-GB" dirty="0"/>
              <a:t>--</a:t>
            </a:r>
            <a:r>
              <a:rPr lang="en-GB" dirty="0" err="1"/>
              <a:t>limit_mentions_per_page</a:t>
            </a:r>
            <a:r>
              <a:rPr lang="en-GB" dirty="0"/>
              <a:t>=20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17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2CF8-F934-3A57-B821-42FFD487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и характеристики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6112-4096-08A5-98B7-E0548282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Суров вид на данните в Уикипедия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44E85-B245-155B-99A5-A1E753CD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6" y="2614613"/>
            <a:ext cx="9138178" cy="39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3ADB-7716-E43D-31C0-338C6435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и характеристики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880F-64E2-09DF-3849-B18C4F88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Скриптът произвежда 2 </a:t>
            </a:r>
            <a:r>
              <a:rPr lang="en-GB" dirty="0"/>
              <a:t>csv </a:t>
            </a:r>
            <a:r>
              <a:rPr lang="bg-BG" dirty="0"/>
              <a:t>файла, съответно </a:t>
            </a:r>
            <a:r>
              <a:rPr lang="en-GB" b="1" dirty="0"/>
              <a:t>mentions.csv</a:t>
            </a:r>
            <a:r>
              <a:rPr lang="en-GB" dirty="0"/>
              <a:t> </a:t>
            </a:r>
            <a:r>
              <a:rPr lang="bg-BG" dirty="0"/>
              <a:t>и  </a:t>
            </a:r>
            <a:r>
              <a:rPr lang="en-GB" b="1" dirty="0"/>
              <a:t>entities.csv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57001-0085-EE5F-6019-711A4A04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665874"/>
            <a:ext cx="7084602" cy="180611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5A7CA-86B7-04F8-2940-DFD17494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509" y="4643130"/>
            <a:ext cx="8324507" cy="1864852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804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968-51B0-D886-FBF6-F1A8BDF6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и характеристики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7878-9887-FF84-825F-5369DDA0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обединяване на двата файла в Pandas DataFrame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Разделяме 80%/20%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F9BD9-1B82-5E6B-0CEC-C1DB96A9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2582861"/>
            <a:ext cx="7818532" cy="159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3EDE9-C7AD-A974-4BF1-EE59A6D1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17" y="4682172"/>
            <a:ext cx="7879406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CAD4-739E-B068-99FB-E540314D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8A97-43BB-738B-F708-BB48DA13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Първоначалната идеа на проекта е според статия [1] използваща косинус близост между кодирано споменаване и кодиран обект</a:t>
            </a:r>
          </a:p>
          <a:p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кодирането на споменаването –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φ </a:t>
            </a:r>
            <a:endParaRPr lang="bg-BG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кодирането на обекта –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ψ</a:t>
            </a:r>
            <a:endParaRPr lang="bg-BG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C9382-EB21-0898-1DCD-E8F5962A6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627846"/>
            <a:ext cx="4006849" cy="6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115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1234</Words>
  <Application>Microsoft Office PowerPoint</Application>
  <PresentationFormat>Widescreen</PresentationFormat>
  <Paragraphs>152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Consolas</vt:lpstr>
      <vt:lpstr>Times New Roman</vt:lpstr>
      <vt:lpstr>Trebuchet MS</vt:lpstr>
      <vt:lpstr>Wingdings 3</vt:lpstr>
      <vt:lpstr>Facet</vt:lpstr>
      <vt:lpstr>Анотиране на понятия в текст чрез Укипедия</vt:lpstr>
      <vt:lpstr>Резюме</vt:lpstr>
      <vt:lpstr>Въведение</vt:lpstr>
      <vt:lpstr>Преглед на областта</vt:lpstr>
      <vt:lpstr>Данни и характеристики</vt:lpstr>
      <vt:lpstr>Данни и характеристики</vt:lpstr>
      <vt:lpstr>Данни и характеристики</vt:lpstr>
      <vt:lpstr>Данни и характеристики</vt:lpstr>
      <vt:lpstr>Методи</vt:lpstr>
      <vt:lpstr>Методи</vt:lpstr>
      <vt:lpstr>Методи</vt:lpstr>
      <vt:lpstr>Методи</vt:lpstr>
      <vt:lpstr>Методи</vt:lpstr>
      <vt:lpstr>Методи</vt:lpstr>
      <vt:lpstr>Методи</vt:lpstr>
      <vt:lpstr>Методи</vt:lpstr>
      <vt:lpstr>Експерименти/Резултати/Дискусия</vt:lpstr>
      <vt:lpstr>Експерименти/Резултати/Дискусия</vt:lpstr>
      <vt:lpstr>Експерименти/Резултати/Дискусия</vt:lpstr>
      <vt:lpstr>Експерименти/Резултати/Дискусия</vt:lpstr>
      <vt:lpstr>Експерименти/Резултати/Дискусия</vt:lpstr>
      <vt:lpstr>Експерименти/Резултати/Дискусия</vt:lpstr>
      <vt:lpstr>Експерименти/Резултати/Дискусия</vt:lpstr>
      <vt:lpstr>. Заключение</vt:lpstr>
      <vt:lpstr>Библиография</vt:lpstr>
      <vt:lpstr>Приложения</vt:lpstr>
      <vt:lpstr>Въпроси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Анотиране на понятия в текст чрез Укипедия</dc:title>
  <dc:creator>Borislav Markov</dc:creator>
  <cp:lastModifiedBy>Borislav Markov</cp:lastModifiedBy>
  <cp:revision>19</cp:revision>
  <dcterms:created xsi:type="dcterms:W3CDTF">2022-06-30T11:34:51Z</dcterms:created>
  <dcterms:modified xsi:type="dcterms:W3CDTF">2022-06-30T12:38:54Z</dcterms:modified>
</cp:coreProperties>
</file>