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7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18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1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87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2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1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9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0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8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1A2A-6521-4110-89A7-DDFCE55C197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FC83D5-92B5-4F0B-A30F-3FEB36E0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2862-1377-52BA-BAC3-351D244A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Dressipi</a:t>
            </a:r>
            <a:r>
              <a:rPr lang="en-US" dirty="0"/>
              <a:t> </a:t>
            </a:r>
            <a:r>
              <a:rPr lang="en-US" dirty="0" err="1"/>
              <a:t>RecSys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ED40E-D95F-9012-675F-57D644A9C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Борислав Марков  </a:t>
            </a:r>
          </a:p>
          <a:p>
            <a:r>
              <a:rPr lang="bg-BG" dirty="0"/>
              <a:t>Ф.Н.: </a:t>
            </a:r>
            <a:r>
              <a:rPr lang="en-GB" dirty="0"/>
              <a:t>0MI3400048</a:t>
            </a:r>
            <a:r>
              <a:rPr lang="bg-BG" dirty="0"/>
              <a:t> , Изкуствен Интелект, Магистър, ФМИ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5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952-3CB4-AD1D-F9D0-C69AD0D2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данните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D9AD-490E-4820-7853-8BFEACF5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Преглед по часове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Силните часове за 2020г и 2021г са 19,20 и 21 часа.</a:t>
            </a:r>
            <a:endParaRPr lang="bg-BG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369E9-BDDF-E110-24BD-4660B72A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46082"/>
            <a:ext cx="5911852" cy="3501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79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9EE-F3A5-AB70-09D3-3FCC8A8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Базова линия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824C-5583-85AD-3030-8CA0A988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Колко </a:t>
            </a:r>
            <a:r>
              <a:rPr lang="en-US" dirty="0"/>
              <a:t>MRR</a:t>
            </a:r>
            <a:r>
              <a:rPr lang="bg-BG" dirty="0"/>
              <a:t>  ще постигнем при препоръка на случайна стока</a:t>
            </a:r>
          </a:p>
          <a:p>
            <a:r>
              <a:rPr lang="en-US" dirty="0"/>
              <a:t>MRR</a:t>
            </a:r>
            <a:r>
              <a:rPr lang="bg-BG" dirty="0"/>
              <a:t> = 0.01</a:t>
            </a:r>
          </a:p>
          <a:p>
            <a:r>
              <a:rPr lang="bg-BG" dirty="0"/>
              <a:t>Колко </a:t>
            </a:r>
            <a:r>
              <a:rPr lang="en-US" dirty="0"/>
              <a:t>MRR</a:t>
            </a:r>
            <a:r>
              <a:rPr lang="bg-BG" dirty="0"/>
              <a:t>  ще постигнем при най-купуваните 100 стоки</a:t>
            </a:r>
          </a:p>
          <a:p>
            <a:r>
              <a:rPr lang="en-US" dirty="0"/>
              <a:t>MRR</a:t>
            </a:r>
            <a:r>
              <a:rPr lang="bg-BG" dirty="0"/>
              <a:t> = </a:t>
            </a:r>
            <a:r>
              <a:rPr lang="bg-BG" b="1" dirty="0"/>
              <a:t>0.027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33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FBC-AFAC-51E4-450D-70C3B150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4ECF-1503-F1B4-672C-3CA831AF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библиотека на </a:t>
            </a:r>
            <a:r>
              <a:rPr lang="en-US" sz="1800" dirty="0">
                <a:effectLst/>
                <a:ea typeface="Calibri" panose="020F0502020204030204" pitchFamily="34" charset="0"/>
              </a:rPr>
              <a:t>python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хибридни препоръчващи системи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работи добре при студен старт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атрибути на артикулите(</a:t>
            </a:r>
            <a:r>
              <a:rPr lang="en-US" sz="1800" dirty="0">
                <a:effectLst/>
                <a:ea typeface="Calibri" panose="020F0502020204030204" pitchFamily="34" charset="0"/>
              </a:rPr>
              <a:t>item</a:t>
            </a:r>
            <a:r>
              <a:rPr lang="bg-BG" sz="1800" dirty="0">
                <a:effectLst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ea typeface="Calibri" panose="020F0502020204030204" pitchFamily="34" charset="0"/>
              </a:rPr>
              <a:t>features</a:t>
            </a:r>
            <a:r>
              <a:rPr lang="bg-BG" sz="1800" dirty="0">
                <a:effectLst/>
                <a:ea typeface="Calibri" panose="020F0502020204030204" pitchFamily="34" charset="0"/>
              </a:rPr>
              <a:t>)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атрибути на потребителите(</a:t>
            </a:r>
            <a:r>
              <a:rPr lang="en-US" sz="1800" dirty="0">
                <a:effectLst/>
                <a:ea typeface="Calibri" panose="020F0502020204030204" pitchFamily="34" charset="0"/>
              </a:rPr>
              <a:t>user</a:t>
            </a:r>
            <a:r>
              <a:rPr lang="bg-BG" sz="1800" dirty="0">
                <a:effectLst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ea typeface="Calibri" panose="020F0502020204030204" pitchFamily="34" charset="0"/>
              </a:rPr>
              <a:t>features</a:t>
            </a:r>
            <a:r>
              <a:rPr lang="bg-BG" sz="1800" dirty="0">
                <a:effectLst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потребителски взаимодействия(</a:t>
            </a:r>
            <a:r>
              <a:rPr lang="en-US" sz="1800" dirty="0">
                <a:effectLst/>
                <a:ea typeface="Calibri" panose="020F0502020204030204" pitchFamily="34" charset="0"/>
              </a:rPr>
              <a:t>user</a:t>
            </a:r>
            <a:r>
              <a:rPr lang="bg-BG" sz="1800" dirty="0">
                <a:effectLst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ea typeface="Calibri" panose="020F0502020204030204" pitchFamily="34" charset="0"/>
              </a:rPr>
              <a:t>interactions</a:t>
            </a:r>
            <a:r>
              <a:rPr lang="bg-BG" sz="1800" dirty="0">
                <a:effectLst/>
                <a:ea typeface="Calibri" panose="020F0502020204030204" pitchFamily="34" charset="0"/>
              </a:rPr>
              <a:t>)</a:t>
            </a:r>
            <a:endParaRPr lang="en-US" dirty="0"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3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1BC2-DFED-2E83-C0BE-BB3DFD01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D4A-6914-B78B-C7BB-A8CABB2A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# Aggregate by sessionId and add hour and month as list of features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user_features = train_sessions_df.groupby('session_id').agg(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session_id=pd.NamedAgg(column="session_id", aggfunc="min"),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month=pd.NamedAgg(column="month", aggfunc=set),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hour=pd.NamedAgg(column="hour", aggfunc=set),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).reset_index(drop=True).apply( \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lambda row: (row['session_id'], list(row['month']) + (list(row['hour']))), axis = 1)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слагане на фийчъри на потребителя </a:t>
            </a:r>
            <a:r>
              <a:rPr lang="bg-BG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 носи добър резултат и те са премахнати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1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8820-B616-C8E3-9767-DF78584B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300A-A8FE-52EB-447A-5E1E8FCF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За стоките</a:t>
            </a:r>
            <a:r>
              <a:rPr lang="en-US" sz="1800" dirty="0">
                <a:effectLst/>
                <a:ea typeface="Calibri" panose="020F0502020204030204" pitchFamily="34" charset="0"/>
              </a:rPr>
              <a:t>: 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стока „3567“ ще има атрибути [“56-365”, “50-317”,  “42-409”…] и т.н. 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feature_category_id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'].apply(str)+ '-'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feature_value_id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'].apply(str)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# Aggregate by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and add category and value as list of features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item_features_df.groupby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').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agg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pd.NamedAgg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(column="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aggfunc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="min"),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pd.NamedAgg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(column="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aggfunc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=list),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reset_index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(drop=True).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progress_apply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 \</a:t>
            </a: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lambda row: (row['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most_valuable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(row['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cat_val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'])), axis = 1) 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вижда, че </a:t>
            </a:r>
            <a:r>
              <a:rPr lang="bg-BG" sz="1800" b="1" dirty="0">
                <a:effectLst/>
                <a:ea typeface="Calibri" panose="020F0502020204030204" pitchFamily="34" charset="0"/>
              </a:rPr>
              <a:t>слагайки атрибути това не дава добър резултат и затова ги махаме от експеримента</a:t>
            </a:r>
            <a:endParaRPr lang="en-GB" sz="1800" dirty="0">
              <a:effectLst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9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4E8-8B30-E404-4DDE-3FB774B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9A2B-2347-1C4F-6517-285B654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id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,[])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 се празен масив за фийчъри на стоката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id</a:t>
            </a:r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,[])</a:t>
            </a:r>
            <a:endParaRPr lang="en-GB" dirty="0"/>
          </a:p>
          <a:p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 се празен масив за фийчъри на </a:t>
            </a:r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потребителя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Даваме тегла на всяко преглеждане на стоката, колкото повече се преглежда, теглото се доближава до 1. 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Емпирично: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train_sessions_df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['weight'] 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train_sessions_df</a:t>
            </a:r>
            <a:r>
              <a:rPr lang="en-GB" sz="1800" b="1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progress_apply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x: 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x['</a:t>
            </a:r>
            <a:r>
              <a:rPr lang="en-GB" sz="1800" b="1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view_ord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']/(x['views']+4)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axis</a:t>
            </a:r>
            <a:r>
              <a:rPr lang="en-GB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80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8544-22B6-4F48-4FB5-39804E4C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r>
              <a:rPr lang="bg-BG" dirty="0"/>
              <a:t>: Модел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0FA0-8D7F-C1A1-624C-2F996396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Подготовка на модела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model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LightFM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no_components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60,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learning_rate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0.02,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loss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'warp',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random_state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42)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model</a:t>
            </a:r>
            <a:r>
              <a:rPr lang="en-GB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fit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trn_interactions_ds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item_features_ds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user_features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user_features_ds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epochs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25,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num_threads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8, verbose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=True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feature_map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item_feature_map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ds</a:t>
            </a:r>
            <a:r>
              <a:rPr lang="en-GB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r>
              <a:rPr lang="en-GB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mapping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87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74A3-2E32-5ACA-FEDB-F305142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с </a:t>
            </a:r>
            <a:r>
              <a:rPr lang="en-GB" dirty="0" err="1"/>
              <a:t>LightFM</a:t>
            </a:r>
            <a:r>
              <a:rPr lang="bg-BG" dirty="0"/>
              <a:t>: хиперпараметри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954-11EB-C39D-D3C6-96A103C1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Експерименти за брой компоненти на модела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моделът започва да деградира след 60, затова остава на тази стойност</a:t>
            </a:r>
            <a:endParaRPr lang="bg-BG" dirty="0"/>
          </a:p>
          <a:p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AE5197-03A4-DA7D-1E63-339E2C6A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10987"/>
              </p:ext>
            </p:extLst>
          </p:nvPr>
        </p:nvGraphicFramePr>
        <p:xfrm>
          <a:off x="2690812" y="3557588"/>
          <a:ext cx="7734300" cy="2095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4094609410"/>
                    </a:ext>
                  </a:extLst>
                </a:gridCol>
                <a:gridCol w="5308294">
                  <a:extLst>
                    <a:ext uri="{9D8B030D-6E8A-4147-A177-3AD203B41FA5}">
                      <a16:colId xmlns:a16="http://schemas.microsoft.com/office/drawing/2014/main" val="293695304"/>
                    </a:ext>
                  </a:extLst>
                </a:gridCol>
                <a:gridCol w="949631">
                  <a:extLst>
                    <a:ext uri="{9D8B030D-6E8A-4147-A177-3AD203B41FA5}">
                      <a16:colId xmlns:a16="http://schemas.microsoft.com/office/drawing/2014/main" val="1644013683"/>
                    </a:ext>
                  </a:extLst>
                </a:gridCol>
              </a:tblGrid>
              <a:tr h="546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Екс-пери-мент №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Компоненти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>
                          <a:effectLst/>
                        </a:rPr>
                        <a:t>Резултат</a:t>
                      </a:r>
                      <a:r>
                        <a:rPr lang="en-US" sz="1200">
                          <a:effectLst/>
                        </a:rPr>
                        <a:t> MRR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173531"/>
                  </a:ext>
                </a:extLst>
              </a:tr>
              <a:tr h="387165">
                <a:tc>
                  <a:txBody>
                    <a:bodyPr/>
                    <a:lstStyle/>
                    <a:p>
                      <a:r>
                        <a:rPr lang="bg-BG" sz="1000">
                          <a:effectLst/>
                        </a:rPr>
                        <a:t>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10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</a:t>
                      </a:r>
                      <a:r>
                        <a:rPr lang="bg-BG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501608"/>
                  </a:ext>
                </a:extLst>
              </a:tr>
              <a:tr h="387165">
                <a:tc>
                  <a:txBody>
                    <a:bodyPr/>
                    <a:lstStyle/>
                    <a:p>
                      <a:r>
                        <a:rPr lang="bg-BG" sz="10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30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</a:t>
                      </a:r>
                      <a:r>
                        <a:rPr lang="bg-BG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84604"/>
                  </a:ext>
                </a:extLst>
              </a:tr>
              <a:tr h="387165">
                <a:tc>
                  <a:txBody>
                    <a:bodyPr/>
                    <a:lstStyle/>
                    <a:p>
                      <a:pPr algn="l">
                        <a:lnSpc>
                          <a:spcPts val="122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0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60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561047"/>
                  </a:ext>
                </a:extLst>
              </a:tr>
              <a:tr h="387165">
                <a:tc>
                  <a:txBody>
                    <a:bodyPr/>
                    <a:lstStyle/>
                    <a:p>
                      <a:pPr algn="l">
                        <a:lnSpc>
                          <a:spcPts val="122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bg-BG" sz="10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no</a:t>
                      </a:r>
                      <a:r>
                        <a:rPr lang="bg-BG" sz="1000">
                          <a:effectLst/>
                        </a:rPr>
                        <a:t>_</a:t>
                      </a:r>
                      <a:r>
                        <a:rPr lang="en-GB" sz="1000">
                          <a:effectLst/>
                        </a:rPr>
                        <a:t>components</a:t>
                      </a:r>
                      <a:r>
                        <a:rPr lang="bg-BG" sz="1000">
                          <a:effectLst/>
                        </a:rPr>
                        <a:t> = 70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bg-BG" sz="1200" dirty="0">
                          <a:effectLst/>
                        </a:rPr>
                        <a:t>0.07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95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8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7DA7-8224-1740-BF81-2B9E8621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тестови резултати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88BB-02CA-7CE5-D184-93E4AD37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Разделяме от тренировъчни данни допълнителни тестови данни с поръчки:</a:t>
            </a:r>
          </a:p>
          <a:p>
            <a:r>
              <a:rPr lang="en-US" dirty="0" err="1"/>
              <a:t>train_p_df</a:t>
            </a:r>
            <a:r>
              <a:rPr lang="en-US" dirty="0"/>
              <a:t>, </a:t>
            </a:r>
            <a:r>
              <a:rPr lang="en-US" dirty="0" err="1"/>
              <a:t>test_p_df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train_purchases_df</a:t>
            </a:r>
            <a:r>
              <a:rPr lang="en-US" dirty="0"/>
              <a:t>, </a:t>
            </a:r>
            <a:r>
              <a:rPr lang="en-US" dirty="0" err="1"/>
              <a:t>test_size</a:t>
            </a:r>
            <a:r>
              <a:rPr lang="en-US" dirty="0"/>
              <a:t>=0.02)</a:t>
            </a:r>
            <a:endParaRPr lang="ru-RU" dirty="0"/>
          </a:p>
          <a:p>
            <a:r>
              <a:rPr lang="ru-RU" dirty="0"/>
              <a:t>избираме 2500 измежду най-продаваните стоки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# Recommend from most sold items </a:t>
            </a:r>
          </a:p>
          <a:p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items_to_predict_array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\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list(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train_sessions_df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'].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value_counts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()[0:2500].keys()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31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23D3-611B-4FE5-784B-2ED725F6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Предвиждане на рейтинг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F475-81ED-CE37-50C2-CF41CCD0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def </a:t>
            </a:r>
            <a:r>
              <a:rPr lang="en-GB" dirty="0" err="1"/>
              <a:t>predict_ratings</a:t>
            </a:r>
            <a:r>
              <a:rPr lang="en-GB" dirty="0"/>
              <a:t>(model, </a:t>
            </a:r>
            <a:r>
              <a:rPr lang="en-GB" dirty="0" err="1"/>
              <a:t>sessions_or_purchase_df</a:t>
            </a:r>
            <a:r>
              <a:rPr lang="en-GB" dirty="0"/>
              <a:t>, </a:t>
            </a:r>
            <a:r>
              <a:rPr lang="en-GB" dirty="0" err="1"/>
              <a:t>items_to_predict</a:t>
            </a:r>
            <a:r>
              <a:rPr lang="en-GB" dirty="0"/>
              <a:t>) :</a:t>
            </a:r>
          </a:p>
          <a:p>
            <a:r>
              <a:rPr lang="en-GB" dirty="0"/>
              <a:t>    </a:t>
            </a:r>
            <a:r>
              <a:rPr lang="bg-BG" dirty="0"/>
              <a:t>...</a:t>
            </a:r>
            <a:endParaRPr lang="en-GB" dirty="0"/>
          </a:p>
          <a:p>
            <a:r>
              <a:rPr lang="en-GB" dirty="0"/>
              <a:t>    preds = </a:t>
            </a:r>
            <a:r>
              <a:rPr lang="en-GB" b="1" dirty="0" err="1"/>
              <a:t>model</a:t>
            </a:r>
            <a:r>
              <a:rPr lang="en-GB" dirty="0" err="1"/>
              <a:t>.predict</a:t>
            </a:r>
            <a:r>
              <a:rPr lang="en-GB" dirty="0"/>
              <a:t>(</a:t>
            </a:r>
            <a:r>
              <a:rPr lang="en-GB" dirty="0" err="1"/>
              <a:t>np.array</a:t>
            </a:r>
            <a:r>
              <a:rPr lang="en-GB" dirty="0"/>
              <a:t>(users), </a:t>
            </a:r>
            <a:r>
              <a:rPr lang="en-GB" dirty="0" err="1"/>
              <a:t>np.array</a:t>
            </a:r>
            <a:r>
              <a:rPr lang="en-GB" dirty="0"/>
              <a:t>(items))</a:t>
            </a:r>
          </a:p>
          <a:p>
            <a:r>
              <a:rPr lang="en-GB" dirty="0"/>
              <a:t>    </a:t>
            </a:r>
            <a:r>
              <a:rPr lang="en-GB" dirty="0" err="1"/>
              <a:t>session_ids_expanded</a:t>
            </a:r>
            <a:r>
              <a:rPr lang="en-GB" dirty="0"/>
              <a:t> = []</a:t>
            </a:r>
          </a:p>
          <a:p>
            <a:r>
              <a:rPr lang="en-GB" dirty="0"/>
              <a:t>    </a:t>
            </a:r>
            <a:r>
              <a:rPr lang="en-GB" dirty="0" err="1"/>
              <a:t>item_ids_expanded</a:t>
            </a:r>
            <a:r>
              <a:rPr lang="en-GB" dirty="0"/>
              <a:t> = []</a:t>
            </a:r>
          </a:p>
          <a:p>
            <a:r>
              <a:rPr lang="en-GB" dirty="0"/>
              <a:t>    for tup in </a:t>
            </a:r>
            <a:r>
              <a:rPr lang="en-GB" dirty="0" err="1"/>
              <a:t>tqdm</a:t>
            </a:r>
            <a:r>
              <a:rPr lang="en-GB" dirty="0"/>
              <a:t>(product(</a:t>
            </a:r>
            <a:r>
              <a:rPr lang="en-GB" dirty="0" err="1"/>
              <a:t>session_ids</a:t>
            </a:r>
            <a:r>
              <a:rPr lang="en-GB" dirty="0"/>
              <a:t>, </a:t>
            </a:r>
            <a:r>
              <a:rPr lang="en-GB" dirty="0" err="1"/>
              <a:t>items_to_predict</a:t>
            </a:r>
            <a:r>
              <a:rPr lang="en-GB" dirty="0"/>
              <a:t>)):</a:t>
            </a:r>
          </a:p>
          <a:p>
            <a:r>
              <a:rPr lang="en-GB" dirty="0"/>
              <a:t>        </a:t>
            </a:r>
            <a:r>
              <a:rPr lang="en-GB" dirty="0" err="1"/>
              <a:t>session_ids_expanded.append</a:t>
            </a:r>
            <a:r>
              <a:rPr lang="en-GB" dirty="0"/>
              <a:t>(tup[0])</a:t>
            </a:r>
          </a:p>
          <a:p>
            <a:r>
              <a:rPr lang="en-GB" dirty="0"/>
              <a:t>        </a:t>
            </a:r>
            <a:r>
              <a:rPr lang="en-GB" dirty="0" err="1"/>
              <a:t>item_ids_expanded.append</a:t>
            </a:r>
            <a:r>
              <a:rPr lang="en-GB" dirty="0"/>
              <a:t>(tup[1])    </a:t>
            </a:r>
          </a:p>
          <a:p>
            <a:r>
              <a:rPr lang="en-GB" dirty="0"/>
              <a:t>    </a:t>
            </a:r>
            <a:r>
              <a:rPr lang="en-GB" dirty="0" err="1"/>
              <a:t>df_score</a:t>
            </a:r>
            <a:r>
              <a:rPr lang="en-GB" dirty="0"/>
              <a:t> = </a:t>
            </a:r>
            <a:r>
              <a:rPr lang="en-GB" dirty="0" err="1"/>
              <a:t>pd.DataFrame</a:t>
            </a:r>
            <a:r>
              <a:rPr lang="en-GB" dirty="0"/>
              <a:t>({'</a:t>
            </a:r>
            <a:r>
              <a:rPr lang="en-GB" dirty="0" err="1"/>
              <a:t>session_id</a:t>
            </a:r>
            <a:r>
              <a:rPr lang="en-GB" dirty="0"/>
              <a:t>': </a:t>
            </a:r>
            <a:r>
              <a:rPr lang="en-GB" dirty="0" err="1"/>
              <a:t>np.array</a:t>
            </a:r>
            <a:r>
              <a:rPr lang="en-GB" dirty="0"/>
              <a:t>(</a:t>
            </a:r>
            <a:r>
              <a:rPr lang="en-GB" dirty="0" err="1"/>
              <a:t>session_ids_expanded</a:t>
            </a:r>
            <a:r>
              <a:rPr lang="en-GB" dirty="0"/>
              <a:t>), \</a:t>
            </a:r>
          </a:p>
          <a:p>
            <a:r>
              <a:rPr lang="en-GB" dirty="0"/>
              <a:t>                      'item_id':</a:t>
            </a:r>
            <a:r>
              <a:rPr lang="en-GB" dirty="0" err="1"/>
              <a:t>np.array</a:t>
            </a:r>
            <a:r>
              <a:rPr lang="en-GB" dirty="0"/>
              <a:t>(</a:t>
            </a:r>
            <a:r>
              <a:rPr lang="en-GB" dirty="0" err="1"/>
              <a:t>item_ids_expanded</a:t>
            </a:r>
            <a:r>
              <a:rPr lang="en-GB" dirty="0"/>
              <a:t>) , \</a:t>
            </a:r>
          </a:p>
          <a:p>
            <a:r>
              <a:rPr lang="en-GB" dirty="0"/>
              <a:t>                      'score':</a:t>
            </a:r>
            <a:r>
              <a:rPr lang="en-GB" dirty="0" err="1"/>
              <a:t>np.array</a:t>
            </a:r>
            <a:r>
              <a:rPr lang="en-GB" dirty="0"/>
              <a:t>(preds)})</a:t>
            </a:r>
          </a:p>
          <a:p>
            <a:r>
              <a:rPr lang="en-GB" dirty="0"/>
              <a:t>    return </a:t>
            </a:r>
            <a:r>
              <a:rPr lang="en-GB" dirty="0" err="1"/>
              <a:t>df_score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4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74A8-C15F-2CCB-9083-FCB5AB07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състезанието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E1F2-863F-DFC5-492B-E8E956BF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За създателите: експерти в областта на изкуствения интелект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Dressipi</a:t>
            </a:r>
            <a:r>
              <a:rPr lang="bg-BG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>
                <a:effectLst/>
                <a:ea typeface="Calibri" panose="020F0502020204030204" pitchFamily="34" charset="0"/>
              </a:rPr>
              <a:t>ETH – </a:t>
            </a:r>
            <a:r>
              <a:rPr lang="bg-BG" sz="1800" dirty="0">
                <a:effectLst/>
                <a:ea typeface="Calibri" panose="020F0502020204030204" pitchFamily="34" charset="0"/>
              </a:rPr>
              <a:t>Цюрих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endParaRPr lang="bg-BG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Задание: препоръчваща система за ритейл система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Потребителите са анонимизирани и са представени само като сесии от по максиум един ден</a:t>
            </a:r>
            <a:endParaRPr lang="en-US" dirty="0">
              <a:ea typeface="Calibri" panose="020F0502020204030204" pitchFamily="34" charset="0"/>
            </a:endParaRPr>
          </a:p>
          <a:p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bg-B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Example Session and Purchase Data">
            <a:extLst>
              <a:ext uri="{FF2B5EF4-FFF2-40B4-BE49-F238E27FC236}">
                <a16:creationId xmlns:a16="http://schemas.microsoft.com/office/drawing/2014/main" id="{35436FCB-DD86-20DB-3046-09E92CA0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34" y="3999070"/>
            <a:ext cx="4796791" cy="2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1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3DAF-4423-37BE-9D62-6064846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</a:t>
            </a:r>
            <a:r>
              <a:rPr lang="en-US" dirty="0"/>
              <a:t>MRR</a:t>
            </a:r>
            <a:r>
              <a:rPr lang="bg-BG" dirty="0"/>
              <a:t> вурху тестовите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DFD5-CDC7-2011-245F-BC80EF2D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def </a:t>
            </a:r>
            <a:r>
              <a:rPr lang="en-GB" b="1" dirty="0" err="1"/>
              <a:t>calc_mrr</a:t>
            </a:r>
            <a:r>
              <a:rPr lang="en-GB" dirty="0"/>
              <a:t>(</a:t>
            </a:r>
            <a:r>
              <a:rPr lang="en-GB" dirty="0" err="1"/>
              <a:t>result_df</a:t>
            </a:r>
            <a:r>
              <a:rPr lang="en-GB" dirty="0"/>
              <a:t>, </a:t>
            </a:r>
            <a:r>
              <a:rPr lang="en-GB" dirty="0" err="1"/>
              <a:t>test_df</a:t>
            </a:r>
            <a:r>
              <a:rPr lang="en-GB" dirty="0"/>
              <a:t>):</a:t>
            </a:r>
          </a:p>
          <a:p>
            <a:r>
              <a:rPr lang="en-GB" dirty="0"/>
              <a:t>    </a:t>
            </a:r>
            <a:r>
              <a:rPr lang="en-GB" dirty="0" err="1"/>
              <a:t>mrr</a:t>
            </a:r>
            <a:r>
              <a:rPr lang="en-GB" dirty="0"/>
              <a:t> = 0</a:t>
            </a:r>
          </a:p>
          <a:p>
            <a:r>
              <a:rPr lang="en-GB" dirty="0"/>
              <a:t>    # Iterate all sessions</a:t>
            </a:r>
          </a:p>
          <a:p>
            <a:r>
              <a:rPr lang="en-GB" dirty="0"/>
              <a:t>    for </a:t>
            </a:r>
            <a:r>
              <a:rPr lang="en-GB" dirty="0" err="1"/>
              <a:t>sess_id</a:t>
            </a:r>
            <a:r>
              <a:rPr lang="en-GB" dirty="0"/>
              <a:t> in </a:t>
            </a:r>
            <a:r>
              <a:rPr lang="en-GB" dirty="0" err="1"/>
              <a:t>tqdm</a:t>
            </a:r>
            <a:r>
              <a:rPr lang="en-GB" dirty="0"/>
              <a:t>(</a:t>
            </a:r>
            <a:r>
              <a:rPr lang="en-GB" dirty="0" err="1"/>
              <a:t>test_df</a:t>
            </a:r>
            <a:r>
              <a:rPr lang="en-GB" dirty="0"/>
              <a:t>['</a:t>
            </a:r>
            <a:r>
              <a:rPr lang="en-GB" dirty="0" err="1"/>
              <a:t>session_id</a:t>
            </a:r>
            <a:r>
              <a:rPr lang="en-GB" dirty="0"/>
              <a:t>']):</a:t>
            </a:r>
          </a:p>
          <a:p>
            <a:r>
              <a:rPr lang="en-GB" dirty="0"/>
              <a:t>        # Make view for only this session with all ranked</a:t>
            </a:r>
          </a:p>
          <a:p>
            <a:r>
              <a:rPr lang="en-GB" dirty="0"/>
              <a:t>        ranked = </a:t>
            </a:r>
            <a:r>
              <a:rPr lang="en-GB" dirty="0" err="1"/>
              <a:t>result_df</a:t>
            </a:r>
            <a:r>
              <a:rPr lang="en-GB" dirty="0"/>
              <a:t>[</a:t>
            </a:r>
            <a:r>
              <a:rPr lang="en-GB" dirty="0" err="1"/>
              <a:t>result_df</a:t>
            </a:r>
            <a:r>
              <a:rPr lang="en-GB" dirty="0"/>
              <a:t>['</a:t>
            </a:r>
            <a:r>
              <a:rPr lang="en-GB" dirty="0" err="1"/>
              <a:t>session_id</a:t>
            </a:r>
            <a:r>
              <a:rPr lang="en-GB" dirty="0"/>
              <a:t>']==</a:t>
            </a:r>
            <a:r>
              <a:rPr lang="en-GB" dirty="0" err="1"/>
              <a:t>sess_id</a:t>
            </a:r>
            <a:r>
              <a:rPr lang="en-GB" dirty="0"/>
              <a:t>]['</a:t>
            </a:r>
            <a:r>
              <a:rPr lang="en-GB" dirty="0" err="1"/>
              <a:t>item_id</a:t>
            </a:r>
            <a:r>
              <a:rPr lang="en-GB" dirty="0"/>
              <a:t>'].</a:t>
            </a:r>
            <a:r>
              <a:rPr lang="en-GB" dirty="0" err="1"/>
              <a:t>reset_index</a:t>
            </a:r>
            <a:r>
              <a:rPr lang="en-GB" dirty="0"/>
              <a:t>(drop=True)</a:t>
            </a:r>
          </a:p>
          <a:p>
            <a:r>
              <a:rPr lang="en-GB" dirty="0"/>
              <a:t>        </a:t>
            </a:r>
            <a:r>
              <a:rPr lang="en-GB" dirty="0" err="1"/>
              <a:t>real_item_id</a:t>
            </a:r>
            <a:r>
              <a:rPr lang="en-GB" dirty="0"/>
              <a:t> = </a:t>
            </a:r>
            <a:r>
              <a:rPr lang="en-GB" dirty="0" err="1"/>
              <a:t>test_df</a:t>
            </a:r>
            <a:r>
              <a:rPr lang="en-GB" dirty="0"/>
              <a:t>[</a:t>
            </a:r>
            <a:r>
              <a:rPr lang="en-GB" dirty="0" err="1"/>
              <a:t>test_df</a:t>
            </a:r>
            <a:r>
              <a:rPr lang="en-GB" dirty="0"/>
              <a:t>['</a:t>
            </a:r>
            <a:r>
              <a:rPr lang="en-GB" dirty="0" err="1"/>
              <a:t>session_id</a:t>
            </a:r>
            <a:r>
              <a:rPr lang="en-GB" dirty="0"/>
              <a:t>']==</a:t>
            </a:r>
            <a:r>
              <a:rPr lang="en-GB" dirty="0" err="1"/>
              <a:t>sess_id</a:t>
            </a:r>
            <a:r>
              <a:rPr lang="en-GB" dirty="0"/>
              <a:t>]['</a:t>
            </a:r>
            <a:r>
              <a:rPr lang="en-GB" dirty="0" err="1"/>
              <a:t>item_id</a:t>
            </a:r>
            <a:r>
              <a:rPr lang="en-GB" dirty="0"/>
              <a:t>'].</a:t>
            </a:r>
            <a:r>
              <a:rPr lang="en-GB" dirty="0" err="1"/>
              <a:t>reset_index</a:t>
            </a:r>
            <a:r>
              <a:rPr lang="en-GB" dirty="0"/>
              <a:t>(drop=True)[0] </a:t>
            </a:r>
          </a:p>
          <a:p>
            <a:r>
              <a:rPr lang="en-GB" dirty="0"/>
              <a:t>        </a:t>
            </a:r>
            <a:r>
              <a:rPr lang="en-GB" dirty="0" err="1"/>
              <a:t>first_rank</a:t>
            </a:r>
            <a:r>
              <a:rPr lang="en-GB" dirty="0"/>
              <a:t> = 100</a:t>
            </a:r>
          </a:p>
          <a:p>
            <a:r>
              <a:rPr lang="en-GB" dirty="0"/>
              <a:t>        </a:t>
            </a:r>
            <a:r>
              <a:rPr lang="en-GB" dirty="0" err="1"/>
              <a:t>found_t</a:t>
            </a:r>
            <a:r>
              <a:rPr lang="en-GB" dirty="0"/>
              <a:t> = ranked[ranked == </a:t>
            </a:r>
            <a:r>
              <a:rPr lang="en-GB" dirty="0" err="1"/>
              <a:t>real_item_id</a:t>
            </a:r>
            <a:r>
              <a:rPr lang="en-GB" dirty="0"/>
              <a:t>]</a:t>
            </a:r>
          </a:p>
          <a:p>
            <a:r>
              <a:rPr lang="en-GB" dirty="0"/>
              <a:t>        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found_t</a:t>
            </a:r>
            <a:r>
              <a:rPr lang="en-GB" dirty="0"/>
              <a:t>)!=0 :</a:t>
            </a:r>
          </a:p>
          <a:p>
            <a:r>
              <a:rPr lang="en-GB" dirty="0"/>
              <a:t>            </a:t>
            </a:r>
            <a:r>
              <a:rPr lang="en-GB" dirty="0" err="1"/>
              <a:t>first_rank</a:t>
            </a:r>
            <a:r>
              <a:rPr lang="en-GB" dirty="0"/>
              <a:t> = </a:t>
            </a:r>
            <a:r>
              <a:rPr lang="en-GB" dirty="0" err="1"/>
              <a:t>found_t.index</a:t>
            </a:r>
            <a:r>
              <a:rPr lang="en-GB" dirty="0"/>
              <a:t>[0]+1           </a:t>
            </a:r>
          </a:p>
          <a:p>
            <a:r>
              <a:rPr lang="en-GB" dirty="0"/>
              <a:t>        </a:t>
            </a:r>
            <a:r>
              <a:rPr lang="en-GB" dirty="0" err="1"/>
              <a:t>mrr</a:t>
            </a:r>
            <a:r>
              <a:rPr lang="en-GB" dirty="0"/>
              <a:t> =</a:t>
            </a:r>
            <a:r>
              <a:rPr lang="en-GB" dirty="0" err="1"/>
              <a:t>mrr</a:t>
            </a:r>
            <a:r>
              <a:rPr lang="en-GB" dirty="0"/>
              <a:t>+ 1/</a:t>
            </a:r>
            <a:r>
              <a:rPr lang="en-GB" dirty="0" err="1"/>
              <a:t>first_rank</a:t>
            </a:r>
            <a:endParaRPr lang="en-GB" dirty="0"/>
          </a:p>
          <a:p>
            <a:r>
              <a:rPr lang="en-GB" dirty="0"/>
              <a:t>        </a:t>
            </a:r>
          </a:p>
          <a:p>
            <a:r>
              <a:rPr lang="en-GB" dirty="0"/>
              <a:t>    </a:t>
            </a:r>
            <a:r>
              <a:rPr lang="en-GB" dirty="0" err="1"/>
              <a:t>mrr</a:t>
            </a:r>
            <a:r>
              <a:rPr lang="en-GB" dirty="0"/>
              <a:t> = </a:t>
            </a:r>
            <a:r>
              <a:rPr lang="en-GB" dirty="0" err="1"/>
              <a:t>mrr</a:t>
            </a:r>
            <a:r>
              <a:rPr lang="en-GB" dirty="0"/>
              <a:t> / </a:t>
            </a:r>
            <a:r>
              <a:rPr lang="en-GB" dirty="0" err="1"/>
              <a:t>test_df</a:t>
            </a:r>
            <a:r>
              <a:rPr lang="en-GB" dirty="0"/>
              <a:t>['</a:t>
            </a:r>
            <a:r>
              <a:rPr lang="en-GB" dirty="0" err="1"/>
              <a:t>session_id</a:t>
            </a:r>
            <a:r>
              <a:rPr lang="en-GB" dirty="0"/>
              <a:t>'].</a:t>
            </a:r>
            <a:r>
              <a:rPr lang="en-GB" dirty="0" err="1"/>
              <a:t>nunique</a:t>
            </a:r>
            <a:r>
              <a:rPr lang="en-GB" dirty="0"/>
              <a:t>()</a:t>
            </a:r>
          </a:p>
          <a:p>
            <a:r>
              <a:rPr lang="en-GB" dirty="0"/>
              <a:t>    return </a:t>
            </a:r>
            <a:r>
              <a:rPr lang="en-GB" dirty="0" err="1"/>
              <a:t>mrr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6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C8CC-35AE-2EA2-067E-B7B52AAB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Финален резултат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D7371-6F3B-2417-11E6-F3CF2E0B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78674"/>
            <a:ext cx="8915400" cy="3088102"/>
          </a:xfrm>
        </p:spPr>
      </p:pic>
    </p:spTree>
    <p:extLst>
      <p:ext uri="{BB962C8B-B14F-4D97-AF65-F5344CB8AC3E}">
        <p14:creationId xmlns:p14="http://schemas.microsoft.com/office/powerpoint/2010/main" val="153087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D71C-0DEF-7034-813B-EF425F42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към Лидерборда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5A134-B698-7C45-5430-65F409BE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016" y="2500312"/>
            <a:ext cx="8077876" cy="2852737"/>
          </a:xfrm>
        </p:spPr>
      </p:pic>
    </p:spTree>
    <p:extLst>
      <p:ext uri="{BB962C8B-B14F-4D97-AF65-F5344CB8AC3E}">
        <p14:creationId xmlns:p14="http://schemas.microsoft.com/office/powerpoint/2010/main" val="362611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C3E7-3F93-96F3-7058-4D793E00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EAC-3AEC-FCE0-FC74-32FA9FAF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97BC-5E2D-1120-3ACC-2D4FF48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състезанието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ED3F-B386-B552-A434-973312A8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11651" cy="3777622"/>
          </a:xfrm>
        </p:spPr>
        <p:txBody>
          <a:bodyPr/>
          <a:lstStyle/>
          <a:p>
            <a:r>
              <a:rPr lang="bg-BG" dirty="0">
                <a:ea typeface="Calibri" panose="020F0502020204030204" pitchFamily="34" charset="0"/>
              </a:rPr>
              <a:t>П</a:t>
            </a:r>
            <a:r>
              <a:rPr lang="bg-BG" sz="1800" dirty="0">
                <a:effectLst/>
                <a:ea typeface="Calibri" panose="020F0502020204030204" pitchFamily="34" charset="0"/>
              </a:rPr>
              <a:t>отребителите са 51% нови 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Сесиите са твърде кратки и трябват акуратни предложения 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1.1 милиона ритейл сесии, които са приключили с поръчка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Имаме анонимни атрибути на стоката,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например : „цвят:зелен“, 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„деколте: </a:t>
            </a:r>
            <a:r>
              <a:rPr lang="en-US" sz="1800" dirty="0">
                <a:effectLst/>
                <a:ea typeface="Calibri" panose="020F0502020204030204" pitchFamily="34" charset="0"/>
              </a:rPr>
              <a:t>V</a:t>
            </a:r>
            <a:r>
              <a:rPr lang="bg-BG" sz="1800" dirty="0">
                <a:effectLst/>
                <a:ea typeface="Calibri" panose="020F0502020204030204" pitchFamily="34" charset="0"/>
              </a:rPr>
              <a:t>-образно деколте“ 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и т.н, но са числа, например:</a:t>
            </a:r>
            <a:br>
              <a:rPr lang="bg-BG" sz="1800" dirty="0">
                <a:effectLst/>
                <a:ea typeface="Calibri" panose="020F0502020204030204" pitchFamily="34" charset="0"/>
              </a:rPr>
            </a:br>
            <a:r>
              <a:rPr lang="bg-BG" sz="1800" dirty="0">
                <a:effectLst/>
                <a:ea typeface="Calibri" panose="020F0502020204030204" pitchFamily="34" charset="0"/>
              </a:rPr>
              <a:t> 35-60, 34-65</a:t>
            </a:r>
          </a:p>
          <a:p>
            <a:endParaRPr lang="en-GB" dirty="0"/>
          </a:p>
        </p:txBody>
      </p:sp>
      <p:pic>
        <p:nvPicPr>
          <p:cNvPr id="4" name="Picture 3" descr="Example Content Data">
            <a:extLst>
              <a:ext uri="{FF2B5EF4-FFF2-40B4-BE49-F238E27FC236}">
                <a16:creationId xmlns:a16="http://schemas.microsoft.com/office/drawing/2014/main" id="{6284946A-8BC3-F6DE-A13E-1E09BD203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76" y="2133600"/>
            <a:ext cx="4499599" cy="2909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8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161-9AA2-22FB-5879-85C13DE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Корпус с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481-DC76-B3D3-6C14-F231FAF6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63901" cy="3777622"/>
          </a:xfrm>
        </p:spPr>
        <p:txBody>
          <a:bodyPr/>
          <a:lstStyle/>
          <a:p>
            <a:r>
              <a:rPr lang="bg-BG" sz="1800" dirty="0">
                <a:effectLst/>
                <a:ea typeface="Calibri" panose="020F0502020204030204" pitchFamily="34" charset="0"/>
              </a:rPr>
              <a:t>Артикулите, които се разглеждат, са облекло и обувки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Целта е да се предвиди какво е купено накрая на сесията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тестовото множесто е от 17 месеца и данните от последният месец се ползва за тестово множество</a:t>
            </a:r>
          </a:p>
          <a:p>
            <a:endParaRPr lang="en-GB" dirty="0"/>
          </a:p>
        </p:txBody>
      </p:sp>
      <p:pic>
        <p:nvPicPr>
          <p:cNvPr id="4" name="Picture 3" descr="Training - Test Split">
            <a:extLst>
              <a:ext uri="{FF2B5EF4-FFF2-40B4-BE49-F238E27FC236}">
                <a16:creationId xmlns:a16="http://schemas.microsoft.com/office/drawing/2014/main" id="{CF8EA377-A668-3184-2E88-97BF58F9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6" y="2133599"/>
            <a:ext cx="5572695" cy="293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CDF7-FBDE-7DD7-4040-B3692362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Корпус с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5B66-8DBF-886F-0CB2-99F2F6B9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2649538" cy="3777622"/>
          </a:xfrm>
        </p:spPr>
        <p:txBody>
          <a:bodyPr/>
          <a:lstStyle/>
          <a:p>
            <a:r>
              <a:rPr lang="bg-BG" dirty="0"/>
              <a:t>Оценява се </a:t>
            </a:r>
            <a:r>
              <a:rPr lang="en-US" dirty="0"/>
              <a:t>MRR</a:t>
            </a: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Данните са анонимизирани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ea typeface="Calibri" panose="020F0502020204030204" pitchFamily="34" charset="0"/>
              </a:rPr>
              <a:t>При покупка на няколко стоки се взема предвид само първата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bg-BG" dirty="0"/>
              <a:t>Сесиите са съкратени</a:t>
            </a:r>
          </a:p>
          <a:p>
            <a:endParaRPr lang="en-GB" dirty="0"/>
          </a:p>
        </p:txBody>
      </p:sp>
      <p:pic>
        <p:nvPicPr>
          <p:cNvPr id="4" name="Picture 3" descr="Sessions and Purchases">
            <a:extLst>
              <a:ext uri="{FF2B5EF4-FFF2-40B4-BE49-F238E27FC236}">
                <a16:creationId xmlns:a16="http://schemas.microsoft.com/office/drawing/2014/main" id="{9BE62363-CB18-EF75-8450-FF802FAA2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095595"/>
            <a:ext cx="5572125" cy="4194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8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9545-7140-66FE-D231-E70B3CED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Корпус с данни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9C1C9-1A0B-2CE3-7FD0-663DA381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344" y="2133600"/>
            <a:ext cx="8269138" cy="3778250"/>
          </a:xfrm>
        </p:spPr>
      </p:pic>
    </p:spTree>
    <p:extLst>
      <p:ext uri="{BB962C8B-B14F-4D97-AF65-F5344CB8AC3E}">
        <p14:creationId xmlns:p14="http://schemas.microsoft.com/office/powerpoint/2010/main" val="24889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6CF-00F6-FCBD-D53D-520A536D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решението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1F70-8874-13B2-47A6-B33ED031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Подаване на решение:</a:t>
            </a: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session_id,item_id,rank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1,100,1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1,105,2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1,107,3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...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1,101,100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2,108,1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2,107,2</a:t>
            </a:r>
            <a:endParaRPr lang="en-GB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4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DB97-0D61-242A-5402-AD64D8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данните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FB63-2ECF-116B-5F67-D5865FF69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36699"/>
            <a:ext cx="8915400" cy="3372052"/>
          </a:xfrm>
        </p:spPr>
      </p:pic>
    </p:spTree>
    <p:extLst>
      <p:ext uri="{BB962C8B-B14F-4D97-AF65-F5344CB8AC3E}">
        <p14:creationId xmlns:p14="http://schemas.microsoft.com/office/powerpoint/2010/main" val="21549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133-98C9-5E57-72E5-6400A285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данните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887F1-0756-850C-2247-BC88837D1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579" y="2133600"/>
            <a:ext cx="7402668" cy="3778250"/>
          </a:xfrm>
        </p:spPr>
      </p:pic>
    </p:spTree>
    <p:extLst>
      <p:ext uri="{BB962C8B-B14F-4D97-AF65-F5344CB8AC3E}">
        <p14:creationId xmlns:p14="http://schemas.microsoft.com/office/powerpoint/2010/main" val="7170002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1340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Courier New</vt:lpstr>
      <vt:lpstr>Times New Roman</vt:lpstr>
      <vt:lpstr>Wingdings 3</vt:lpstr>
      <vt:lpstr>Wisp</vt:lpstr>
      <vt:lpstr>Dressipi RecSys  Challenge 2022</vt:lpstr>
      <vt:lpstr>За състезанието</vt:lpstr>
      <vt:lpstr>За състезанието</vt:lpstr>
      <vt:lpstr>Корпус с данни</vt:lpstr>
      <vt:lpstr>Корпус с данни</vt:lpstr>
      <vt:lpstr>Корпус с данни</vt:lpstr>
      <vt:lpstr>Формат на решението</vt:lpstr>
      <vt:lpstr>Анализ на данните</vt:lpstr>
      <vt:lpstr>Анализ на данните</vt:lpstr>
      <vt:lpstr>Анализ на данните</vt:lpstr>
      <vt:lpstr>Базова линия</vt:lpstr>
      <vt:lpstr>Реализация с LightFM</vt:lpstr>
      <vt:lpstr>Реализация с LightFM</vt:lpstr>
      <vt:lpstr>Реализация с LightFM</vt:lpstr>
      <vt:lpstr>Реализация с LightFM</vt:lpstr>
      <vt:lpstr>Реализация с LightFM: Модел</vt:lpstr>
      <vt:lpstr>Реализация с LightFM: хиперпараметри</vt:lpstr>
      <vt:lpstr>Изчисляване на тестови резултати</vt:lpstr>
      <vt:lpstr>Предвиждане на рейтинг</vt:lpstr>
      <vt:lpstr>Изчисляване на MRR вурху тестовите данни</vt:lpstr>
      <vt:lpstr>Финален резултат</vt:lpstr>
      <vt:lpstr>Подаване към Лидерборда</vt:lpstr>
      <vt:lpstr>Въпроси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Dressipi RecSys  Challenge 2022</dc:title>
  <dc:creator>Borislav Markov</dc:creator>
  <cp:lastModifiedBy>Borislav Markov</cp:lastModifiedBy>
  <cp:revision>9</cp:revision>
  <dcterms:created xsi:type="dcterms:W3CDTF">2022-06-27T13:01:59Z</dcterms:created>
  <dcterms:modified xsi:type="dcterms:W3CDTF">2022-06-27T16:22:46Z</dcterms:modified>
</cp:coreProperties>
</file>