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3" r:id="rId4"/>
    <p:sldId id="302" r:id="rId5"/>
    <p:sldId id="270" r:id="rId6"/>
    <p:sldId id="258" r:id="rId7"/>
    <p:sldId id="269" r:id="rId8"/>
    <p:sldId id="259" r:id="rId9"/>
    <p:sldId id="277" r:id="rId10"/>
    <p:sldId id="272" r:id="rId11"/>
    <p:sldId id="278" r:id="rId12"/>
    <p:sldId id="279" r:id="rId13"/>
    <p:sldId id="284" r:id="rId14"/>
    <p:sldId id="283" r:id="rId15"/>
    <p:sldId id="286" r:id="rId16"/>
    <p:sldId id="261" r:id="rId17"/>
    <p:sldId id="271" r:id="rId18"/>
    <p:sldId id="285" r:id="rId19"/>
    <p:sldId id="281" r:id="rId20"/>
    <p:sldId id="267" r:id="rId21"/>
    <p:sldId id="280" r:id="rId22"/>
    <p:sldId id="288" r:id="rId23"/>
    <p:sldId id="282" r:id="rId24"/>
    <p:sldId id="289" r:id="rId25"/>
    <p:sldId id="290" r:id="rId26"/>
    <p:sldId id="291" r:id="rId27"/>
    <p:sldId id="292" r:id="rId28"/>
    <p:sldId id="293" r:id="rId29"/>
    <p:sldId id="294" r:id="rId30"/>
    <p:sldId id="263" r:id="rId31"/>
    <p:sldId id="296" r:id="rId32"/>
    <p:sldId id="297" r:id="rId33"/>
    <p:sldId id="298" r:id="rId34"/>
    <p:sldId id="295" r:id="rId35"/>
    <p:sldId id="300" r:id="rId36"/>
    <p:sldId id="301" r:id="rId37"/>
    <p:sldId id="299" r:id="rId38"/>
    <p:sldId id="262" r:id="rId39"/>
    <p:sldId id="275" r:id="rId40"/>
    <p:sldId id="2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1" autoAdjust="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8B801-9B62-4D4E-9DF8-9571DE982A6F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155B-0F32-4000-AE30-955C966A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/index.php?title=Leaders/followers_pattern&amp;action=edit&amp;redlink=1" TargetMode="External"/><Relationship Id="rId13" Type="http://schemas.openxmlformats.org/officeDocument/2006/relationships/hyperlink" Target="https://en.wikipedia.org/wiki/Thread_pool_pattern" TargetMode="External"/><Relationship Id="rId3" Type="http://schemas.openxmlformats.org/officeDocument/2006/relationships/hyperlink" Target="https://en.wikipedia.org/wiki/Active_Object" TargetMode="External"/><Relationship Id="rId7" Type="http://schemas.openxmlformats.org/officeDocument/2006/relationships/hyperlink" Target="https://en.wikipedia.org/wiki/Guarded_suspension" TargetMode="External"/><Relationship Id="rId12" Type="http://schemas.openxmlformats.org/officeDocument/2006/relationships/hyperlink" Target="https://en.wikipedia.org/wiki/Scheduler_patter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uble-checked_locking" TargetMode="External"/><Relationship Id="rId11" Type="http://schemas.openxmlformats.org/officeDocument/2006/relationships/hyperlink" Target="https://en.wikipedia.org/wiki/Read_write_lock_pattern" TargetMode="External"/><Relationship Id="rId5" Type="http://schemas.openxmlformats.org/officeDocument/2006/relationships/hyperlink" Target="https://en.wikipedia.org/wiki/Barrier_(computer_science)" TargetMode="External"/><Relationship Id="rId10" Type="http://schemas.openxmlformats.org/officeDocument/2006/relationships/hyperlink" Target="https://en.wikipedia.org/wiki/Reactor_pattern" TargetMode="External"/><Relationship Id="rId4" Type="http://schemas.openxmlformats.org/officeDocument/2006/relationships/hyperlink" Target="https://en.wikipedia.org/wiki/Balking_pattern" TargetMode="External"/><Relationship Id="rId9" Type="http://schemas.openxmlformats.org/officeDocument/2006/relationships/hyperlink" Target="https://en.wikipedia.org/wiki/Monitor_(synchronization)" TargetMode="External"/><Relationship Id="rId14" Type="http://schemas.openxmlformats.org/officeDocument/2006/relationships/hyperlink" Target="https://en.wikipedia.org/wiki/Thread-local_storag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dirty="0" smtClean="0"/>
              <a:t>高内聚低耦合是我们判断系统设计好坏的标准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从</a:t>
            </a:r>
            <a:r>
              <a:rPr lang="en-US" altLang="zh-CN" dirty="0" smtClean="0"/>
              <a:t>SOA-&gt;</a:t>
            </a:r>
            <a:r>
              <a:rPr lang="zh-CN" altLang="en-US" dirty="0" smtClean="0"/>
              <a:t>微服务，就是一种高内聚低耦合的表现。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4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设计原则有点像方法论，知道我们怎么设计系统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dirty="0" smtClean="0"/>
              <a:t>那设计模式是什么东西呢？它就是我们在设计系统的时候可以参考的经验和方法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设计模式的定义</a:t>
            </a:r>
            <a:endParaRPr lang="en-US" altLang="zh-CN" dirty="0" smtClean="0"/>
          </a:p>
          <a:p>
            <a:r>
              <a:rPr lang="zh-CN" altLang="en-US" dirty="0" smtClean="0"/>
              <a:t>我个人觉得英文的说的更好一些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3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在开始设计模式之旅之前，我们来回顾对象之间关键有哪些，怎么表示？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8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还有个，并发型模式</a:t>
            </a:r>
            <a:r>
              <a:rPr lang="en-US" altLang="zh-CN" dirty="0" smtClean="0"/>
              <a:t>(Concurrency patterns)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ctive Object"/>
              </a:rPr>
              <a:t>Active Object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alking pattern"/>
              </a:rPr>
              <a:t>Balking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arrier (computer science)"/>
              </a:rPr>
              <a:t>Barrier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uble-checked locking"/>
              </a:rPr>
              <a:t>Double-checked locking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Guarded suspension"/>
              </a:rPr>
              <a:t>Guarded suspension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Leaders/followers pattern (page does not exist)"/>
              </a:rPr>
              <a:t>Leaders/followers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Monitor (synchronization)"/>
              </a:rPr>
              <a:t>Monitor Object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Reactor pattern"/>
              </a:rPr>
              <a:t>Reactor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Read write lock pattern"/>
              </a:rPr>
              <a:t>Read write lock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Scheduler pattern"/>
              </a:rPr>
              <a:t>Scheduler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hread pool pattern"/>
              </a:rPr>
              <a:t>Thread pool pattern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Thread-local storage"/>
              </a:rPr>
              <a:t>Thread-local storage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3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如何避免违反依赖倒置原则：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变量不可以持有具体类的引用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，就会持有具体类的引用，可以改用工厂模式来解决这个问题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不要让类派生至具体类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如果派生至具体类，那么你就会依赖具体类，可以派生至一个接口或抽象类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不要覆盖类中已实现的方法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如果覆盖类已实现的方法，那么说明基类不是一个真正适合集成的抽象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55B-0F32-4000-AE30-955C966A64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3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2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2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891D-CB2A-4616-89BC-11D6107B730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DF80-3C13-4EF2-9121-63D75A89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&#39640;&#20869;&#32858;&#20302;&#32806;&#21512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_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item/&#35774;&#35745;&#27169;&#24335;/1212549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4842" y="282869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设计模式之旅</a:t>
            </a:r>
            <a:endParaRPr lang="en-US" altLang="zh-CN" dirty="0" smtClean="0"/>
          </a:p>
          <a:p>
            <a:r>
              <a:rPr lang="zh-CN" altLang="en-US" dirty="0"/>
              <a:t>第一季</a:t>
            </a:r>
          </a:p>
        </p:txBody>
      </p:sp>
    </p:spTree>
    <p:extLst>
      <p:ext uri="{BB962C8B-B14F-4D97-AF65-F5344CB8AC3E}">
        <p14:creationId xmlns:p14="http://schemas.microsoft.com/office/powerpoint/2010/main" val="93427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77538" y="1235034"/>
            <a:ext cx="652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既然要创建一个对象，我们第一个要想到的是：</a:t>
            </a:r>
            <a:r>
              <a:rPr lang="en-US" altLang="zh-CN" dirty="0"/>
              <a:t>new </a:t>
            </a:r>
            <a:r>
              <a:rPr lang="en-US" altLang="zh-CN" dirty="0" err="1" smtClean="0"/>
              <a:t>FruitPizza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7538" y="2137558"/>
            <a:ext cx="90112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如果相关的对象只有一个，那用</a:t>
            </a:r>
            <a:r>
              <a:rPr lang="en-US" altLang="zh-CN" dirty="0"/>
              <a:t>New</a:t>
            </a:r>
            <a:r>
              <a:rPr lang="zh-CN" altLang="en-US" dirty="0"/>
              <a:t>没问题</a:t>
            </a:r>
            <a:endParaRPr lang="en-US" altLang="zh-CN" dirty="0"/>
          </a:p>
          <a:p>
            <a:r>
              <a:rPr lang="zh-CN" altLang="en-US" dirty="0" smtClean="0"/>
              <a:t>如果有一群相关的对象呢？</a:t>
            </a:r>
            <a:endParaRPr lang="en-US" altLang="zh-CN" dirty="0" smtClean="0"/>
          </a:p>
          <a:p>
            <a:r>
              <a:rPr lang="en-US" altLang="zh-CN" dirty="0" err="1"/>
              <a:t>FruitPizza</a:t>
            </a:r>
            <a:endParaRPr lang="en-US" altLang="zh-CN" dirty="0"/>
          </a:p>
          <a:p>
            <a:r>
              <a:rPr lang="en-US" altLang="zh-CN" dirty="0" err="1"/>
              <a:t>MyRibPizza</a:t>
            </a:r>
            <a:endParaRPr lang="en-US" altLang="zh-CN" dirty="0"/>
          </a:p>
          <a:p>
            <a:r>
              <a:rPr lang="en-US" altLang="zh-CN" dirty="0" err="1"/>
              <a:t>SteakPizza</a:t>
            </a:r>
            <a:endParaRPr lang="en-US" altLang="zh-CN" dirty="0"/>
          </a:p>
          <a:p>
            <a:r>
              <a:rPr lang="en-US" altLang="zh-CN" dirty="0" err="1" smtClean="0"/>
              <a:t>DurianPizza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如果我要使用另外一个对象，我得修改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的类型，然后在编译，运行，测试，上线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dirty="0" smtClean="0"/>
              <a:t>new</a:t>
            </a:r>
            <a:r>
              <a:rPr lang="zh-CN" altLang="en-US" dirty="0" smtClean="0"/>
              <a:t>的具体对象，在编译的时候就确定了，在运行时是没办法修改的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除了反射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违反了开放封闭原则，依赖倒置原则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我们怎么解决？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3138" y="4750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简单工厂模式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45301"/>
              </p:ext>
            </p:extLst>
          </p:nvPr>
        </p:nvGraphicFramePr>
        <p:xfrm>
          <a:off x="2012950" y="1036638"/>
          <a:ext cx="864870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Visio" r:id="rId3" imgW="8648767" imgH="4562577" progId="Visio.Drawing.15">
                  <p:embed/>
                </p:oleObj>
              </mc:Choice>
              <mc:Fallback>
                <p:oleObj name="Visio" r:id="rId3" imgW="8648767" imgH="45625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1036638"/>
                        <a:ext cx="8648700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3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400" y="39370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开更多的比萨连锁店，每个店可能有自己的当地的口味，这时候我们只需要实现，</a:t>
            </a:r>
            <a:endParaRPr lang="en-US" altLang="zh-CN" dirty="0" smtClean="0"/>
          </a:p>
          <a:p>
            <a:r>
              <a:rPr lang="zh-CN" altLang="en-US" dirty="0"/>
              <a:t>增</a:t>
            </a:r>
            <a:r>
              <a:rPr lang="zh-CN" altLang="en-US" dirty="0" smtClean="0"/>
              <a:t>对每个店的比萨工厂即可。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7400" y="1570347"/>
            <a:ext cx="8579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那我们如何做到质量控制呢，因为每个店都实现了自己</a:t>
            </a:r>
            <a:r>
              <a:rPr lang="en-US" altLang="zh-CN" dirty="0" err="1" smtClean="0"/>
              <a:t>OrderPizza</a:t>
            </a:r>
            <a:r>
              <a:rPr lang="zh-CN" altLang="en-US" dirty="0" smtClean="0"/>
              <a:t>方法，这样会导致</a:t>
            </a:r>
            <a:endParaRPr lang="en-US" altLang="zh-CN" dirty="0" smtClean="0"/>
          </a:p>
          <a:p>
            <a:r>
              <a:rPr lang="zh-CN" altLang="en-US" dirty="0" smtClean="0"/>
              <a:t>烘焙方式不一样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包装方式和盒子都不统一，那么我们怎么解决呢？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6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56680"/>
              </p:ext>
            </p:extLst>
          </p:nvPr>
        </p:nvGraphicFramePr>
        <p:xfrm>
          <a:off x="1790896" y="1512289"/>
          <a:ext cx="861060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Visio" r:id="rId3" imgW="8610735" imgH="3990871" progId="Visio.Drawing.15">
                  <p:embed/>
                </p:oleObj>
              </mc:Choice>
              <mc:Fallback>
                <p:oleObj name="Visio" r:id="rId3" imgW="8610735" imgH="399087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896" y="1512289"/>
                        <a:ext cx="8610600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59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1268" y="475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工厂方法的定义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1268" y="965200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定义了一个创建对象的接口，由子类决定要创建的</a:t>
            </a:r>
            <a:r>
              <a:rPr lang="zh-CN" altLang="en-US" dirty="0"/>
              <a:t>哪一个</a:t>
            </a:r>
            <a:r>
              <a:rPr lang="zh-CN" altLang="en-US" dirty="0" smtClean="0"/>
              <a:t>对象是，工厂方法把实例化对象推迟到子类中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1268" y="3046680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种观点说产品类和创建者类有相同的类层级，他们都继承于一个抽象类，都有很多子类，并都有很多</a:t>
            </a:r>
            <a:endParaRPr lang="en-US" altLang="zh-CN" dirty="0" smtClean="0"/>
          </a:p>
          <a:p>
            <a:r>
              <a:rPr lang="zh-CN" altLang="en-US" dirty="0" smtClean="0"/>
              <a:t>自己的实现。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1267" y="1604164"/>
            <a:ext cx="823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解读定义：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创建对象不在是一个类的职责，而把它放到一个方法中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既然是工厂方法，其中“</a:t>
            </a:r>
            <a:r>
              <a:rPr lang="zh-CN" altLang="en-US" dirty="0"/>
              <a:t>方法</a:t>
            </a:r>
            <a:r>
              <a:rPr lang="zh-CN" altLang="en-US" dirty="0" smtClean="0"/>
              <a:t>” 就表示用方法来实现工厂的职责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高层组件创建者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PizzaStore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和具体的产品都依赖于抽象的高层产品类</a:t>
            </a:r>
            <a:r>
              <a:rPr lang="en-US" altLang="zh-CN" dirty="0" smtClean="0"/>
              <a:t>(Pizza)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41267" y="4082564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将创建对象的代码集中在一个对象或方法中，可以避免代码重复，并且更方便的维护，这也就意味着客户</a:t>
            </a:r>
            <a:endParaRPr lang="en-US" altLang="zh-CN" dirty="0" smtClean="0"/>
          </a:p>
          <a:p>
            <a:r>
              <a:rPr lang="zh-CN" altLang="en-US" dirty="0" smtClean="0"/>
              <a:t>在实例化对象时，只会依赖于接口，并不是具体类。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1268" y="5118448"/>
            <a:ext cx="1057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封装创建对象的代码，就可以对抽象编码，将客户代码和真实的实现解耦，然而在我们的工厂中，不可</a:t>
            </a:r>
            <a:endParaRPr lang="en-US" altLang="zh-CN" dirty="0" smtClean="0"/>
          </a:p>
          <a:p>
            <a:r>
              <a:rPr lang="zh-CN" altLang="en-US" dirty="0" smtClean="0"/>
              <a:t>避免的要依赖于具体的对象；因为如果不创建任何对象，就无法实现任何功能。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使用创建对象的行为要尽量放到低层组件中，就像一颗大树，树叶才是一切能量的提供者。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7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9484" y="573754"/>
            <a:ext cx="6994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通过工厂</a:t>
            </a:r>
            <a:r>
              <a:rPr lang="zh-CN" altLang="en-US" dirty="0"/>
              <a:t>方法</a:t>
            </a:r>
            <a:r>
              <a:rPr lang="zh-CN" altLang="en-US" dirty="0" smtClean="0"/>
              <a:t>可以告诉客户，我们提供哪些对象，关注点集中了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外部仅需要依赖我们的接口，依赖倒置原则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只</a:t>
            </a:r>
            <a:r>
              <a:rPr lang="zh-CN" altLang="en-US" dirty="0" smtClean="0"/>
              <a:t>开放了接口，无需开放对象本身，无需引用对象本身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2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2935" y="2551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抽象工厂模式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2935" y="997528"/>
            <a:ext cx="108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我们来思考一下，为了控制披萨质量，那么原料最好来源于同一工厂，这样可以做到统一的口味和质量。</a:t>
            </a:r>
            <a:endParaRPr lang="en-US" altLang="zh-CN" dirty="0" smtClean="0"/>
          </a:p>
          <a:p>
            <a:r>
              <a:rPr lang="zh-CN" altLang="en-US" dirty="0" smtClean="0"/>
              <a:t>为了实现应用系统支持各种数据源，我们可以怎么实现呢？</a:t>
            </a:r>
            <a:endParaRPr lang="en-US" altLang="zh-CN" dirty="0"/>
          </a:p>
          <a:p>
            <a:r>
              <a:rPr lang="zh-CN" altLang="en-US" dirty="0" smtClean="0"/>
              <a:t>那我们怎么实现呢？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2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02742"/>
              </p:ext>
            </p:extLst>
          </p:nvPr>
        </p:nvGraphicFramePr>
        <p:xfrm>
          <a:off x="1488380" y="259899"/>
          <a:ext cx="9391650" cy="646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Visio" r:id="rId3" imgW="9391616" imgH="6467366" progId="Visio.Drawing.15">
                  <p:embed/>
                </p:oleObj>
              </mc:Choice>
              <mc:Fallback>
                <p:oleObj name="Visio" r:id="rId3" imgW="9391616" imgH="646736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8380" y="259899"/>
                        <a:ext cx="9391650" cy="646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00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643466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抽象工厂定义：提供一个接口，用于创建相关或依赖对象的家族，而不需要明确指定具体类。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574800"/>
            <a:ext cx="7596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定义解读：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抽象工厂是一个接口，并且提供了多个创建对象的方法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一组相关对象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抽象工厂应该有多个工厂实现，用于创建不同组的对象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抽象工厂仅仅会依赖组对象的超类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3748424"/>
            <a:ext cx="6994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通过抽象工厂可以告诉客户，我们提供哪些对象，关注点集中了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外部仅需要依赖我们的接口，依赖倒置原则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只</a:t>
            </a:r>
            <a:r>
              <a:rPr lang="zh-CN" altLang="en-US" dirty="0" smtClean="0"/>
              <a:t>开放了接口，无需开放对象本身，无需引用对象本身，解耦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2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65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5018" y="127065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确保一个类只有一个实例，并提供一个全局的访问点。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2524" y="4203863"/>
            <a:ext cx="560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单例跟静态类有什么区别？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单例类是继承</a:t>
            </a:r>
            <a:r>
              <a:rPr lang="zh-CN" altLang="en-US" dirty="0"/>
              <a:t>类，实现接口，而静态类</a:t>
            </a:r>
            <a:r>
              <a:rPr lang="zh-CN" altLang="en-US" dirty="0" smtClean="0"/>
              <a:t>不能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单利可以延迟初始化，而静态类在类加载时初始化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85652" y="2054431"/>
            <a:ext cx="10165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为什么要使用单例模式：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一个对象的存在与请求上下文无关，则可以使用单例模式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使用单例模式可以让整个应用，只能有一个实例</a:t>
            </a:r>
            <a:r>
              <a:rPr lang="en-US" altLang="zh-CN" dirty="0" smtClean="0"/>
              <a:t>(IIS</a:t>
            </a:r>
            <a:r>
              <a:rPr lang="zh-CN" altLang="en-US" dirty="0" smtClean="0"/>
              <a:t>的应用程序池，，打印机实例，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实例等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使用单例可以减少垃圾回收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29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7600" y="1080655"/>
            <a:ext cx="2666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为什么需要</a:t>
            </a:r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设计模式的定义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设计模式分类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创建型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结构性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行为型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40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577" y="2321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02577" y="3063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577" y="3805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7673" y="23210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确保整个应用有且仅有一个实例被创建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17673" y="30638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提供一个接口用于创建一组相关对象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17673" y="38054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改变接口，增加新的行为和职责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00" y="439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找找看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02577" y="4548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17673" y="45429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又子类决定要创建的对象时哪一个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83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3767" y="546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装饰模式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5878" y="1320494"/>
            <a:ext cx="1088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我们有这样一个需求，半岛咖啡店有白咖啡，浓缩咖啡，低咖啡因咖啡，配料有牛奶，奶泡，巧克力；</a:t>
            </a:r>
            <a:endParaRPr lang="en-US" altLang="zh-CN" dirty="0" smtClean="0"/>
          </a:p>
          <a:p>
            <a:r>
              <a:rPr lang="zh-CN" altLang="en-US" dirty="0" smtClean="0"/>
              <a:t>客人在点餐时，可能会选择 浓缩咖啡</a:t>
            </a:r>
            <a:r>
              <a:rPr lang="en-US" altLang="zh-CN" dirty="0" smtClean="0"/>
              <a:t>+(</a:t>
            </a:r>
            <a:r>
              <a:rPr lang="zh-CN" altLang="en-US" dirty="0" smtClean="0"/>
              <a:t>奶</a:t>
            </a:r>
            <a:r>
              <a:rPr lang="zh-CN" altLang="en-US" dirty="0"/>
              <a:t>泡，</a:t>
            </a:r>
            <a:r>
              <a:rPr lang="zh-CN" altLang="en-US" dirty="0" smtClean="0"/>
              <a:t>巧克力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，但是这个时候价格应该怎么计算。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57935" y="32894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我们有什么办法解决？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20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83045"/>
              </p:ext>
            </p:extLst>
          </p:nvPr>
        </p:nvGraphicFramePr>
        <p:xfrm>
          <a:off x="2370241" y="385619"/>
          <a:ext cx="7343775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Visio" r:id="rId3" imgW="7343792" imgH="5772186" progId="Visio.Drawing.15">
                  <p:embed/>
                </p:oleObj>
              </mc:Choice>
              <mc:Fallback>
                <p:oleObj name="Visio" r:id="rId3" imgW="7343792" imgH="57721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241" y="385619"/>
                        <a:ext cx="7343775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9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100" y="74930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装饰模式定义：动态地将职责附件到对象上，若要扩展功能，装饰</a:t>
            </a:r>
            <a:r>
              <a:rPr lang="zh-CN" altLang="en-US" dirty="0"/>
              <a:t>者</a:t>
            </a:r>
            <a:r>
              <a:rPr lang="zh-CN" altLang="en-US" dirty="0" smtClean="0"/>
              <a:t>提供了比继承更有</a:t>
            </a:r>
            <a:endParaRPr lang="en-US" altLang="zh-CN" dirty="0" smtClean="0"/>
          </a:p>
          <a:p>
            <a:r>
              <a:rPr lang="zh-CN" altLang="en-US" dirty="0" smtClean="0"/>
              <a:t>弹性的替代方案。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100" y="1828800"/>
            <a:ext cx="9995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定义解析：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动态的将职责附加到对象上，说明装饰类一般持有上层对象的引用来达到要装饰对象的目的。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那么可以在装饰动作的前面后后面加上特有的逻辑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也</a:t>
            </a:r>
            <a:r>
              <a:rPr lang="zh-CN" altLang="en-US" dirty="0" smtClean="0"/>
              <a:t>可以新增一些方法功能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装饰者提供比继承更有弹性的替代方案，说明如果采用继承需要修改高层的接口协议，而新增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的功能只是在特定环境下才使用，所以我认为他增对某些场景中的扩展功能比继承更有弹性。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9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7" y="4812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793" y="94899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这个模式是最容易懂得，所以我们先来看一张图片；</a:t>
            </a:r>
            <a:endParaRPr lang="en-US" altLang="zh-CN" dirty="0" smtClean="0"/>
          </a:p>
          <a:p>
            <a:r>
              <a:rPr lang="zh-CN" altLang="en-US" dirty="0" smtClean="0"/>
              <a:t>如果你买了港版的苹果手机，那么就需要一个电源适配器了。</a:t>
            </a:r>
            <a:endParaRPr lang="en-US" altLang="zh-CN" dirty="0" smtClean="0"/>
          </a:p>
        </p:txBody>
      </p:sp>
      <p:pic>
        <p:nvPicPr>
          <p:cNvPr id="7" name="图片 6" descr="Head First设计模式.pdf - [Head First设计模式，www.linuxidc.com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6" t="23392" r="13905" b="31930"/>
          <a:stretch/>
        </p:blipFill>
        <p:spPr>
          <a:xfrm>
            <a:off x="1771965" y="1883444"/>
            <a:ext cx="6102854" cy="3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18445"/>
              </p:ext>
            </p:extLst>
          </p:nvPr>
        </p:nvGraphicFramePr>
        <p:xfrm>
          <a:off x="1532808" y="1981405"/>
          <a:ext cx="8753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Visio" r:id="rId3" imgW="8753424" imgH="2752623" progId="Visio.Drawing.15">
                  <p:embed/>
                </p:oleObj>
              </mc:Choice>
              <mc:Fallback>
                <p:oleObj name="Visio" r:id="rId3" imgW="8753424" imgH="27526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808" y="1981405"/>
                        <a:ext cx="875347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27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7700" y="774700"/>
            <a:ext cx="8610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对象适配器和类适配器：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对象适配器是通过引用源接口对象来实现新接口的功能，这种是通过组合的方式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类适配器是通过集成源接口类来</a:t>
            </a:r>
            <a:r>
              <a:rPr lang="zh-CN" altLang="en-US" dirty="0"/>
              <a:t>实现新接口的</a:t>
            </a:r>
            <a:r>
              <a:rPr lang="zh-CN" altLang="en-US" dirty="0" smtClean="0"/>
              <a:t>功能，这是通过继承的方式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我个人倾向使用对象适配器：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组合优于继承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单一职责原则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703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7" y="48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门面模式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6600" y="1168400"/>
            <a:ext cx="96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我们考虑这样一个使用场景，我们家里面有</a:t>
            </a:r>
            <a:r>
              <a:rPr lang="en-US" altLang="zh-CN" dirty="0" smtClean="0"/>
              <a:t>DVD</a:t>
            </a:r>
            <a:r>
              <a:rPr lang="zh-CN" altLang="en-US" dirty="0" smtClean="0"/>
              <a:t>机，电视机，音响系统，我们现在想欣赏一部</a:t>
            </a:r>
            <a:endParaRPr lang="en-US" altLang="zh-CN" dirty="0" smtClean="0"/>
          </a:p>
          <a:p>
            <a:r>
              <a:rPr lang="zh-CN" altLang="en-US" dirty="0" smtClean="0"/>
              <a:t>电影，我们应该如何做呢？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0000" y="2059590"/>
            <a:ext cx="34264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打开电视机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把电视机输入切换到</a:t>
            </a:r>
            <a:r>
              <a:rPr lang="en-US" altLang="zh-CN" dirty="0" smtClean="0"/>
              <a:t>DVD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打开音响系统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把输入切换到</a:t>
            </a:r>
            <a:r>
              <a:rPr lang="en-US" altLang="zh-CN" dirty="0" smtClean="0"/>
              <a:t>DVD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调整声音到</a:t>
            </a:r>
            <a:r>
              <a:rPr lang="en-US" altLang="zh-CN" dirty="0" smtClean="0"/>
              <a:t>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打开</a:t>
            </a:r>
            <a:r>
              <a:rPr lang="en-US" altLang="zh-CN" dirty="0"/>
              <a:t>DVD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插入碟片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播放电影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6600" y="5118100"/>
            <a:ext cx="1103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这么多对象，这么操作，如果留给我们客户去调用，耦合性太高，操作也不方便，我们有没有一种办法降低</a:t>
            </a:r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性并是接口更简单呢，但又不影响用户单独调整音量，暂停和播放电影等操作？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82718"/>
              </p:ext>
            </p:extLst>
          </p:nvPr>
        </p:nvGraphicFramePr>
        <p:xfrm>
          <a:off x="1590675" y="839560"/>
          <a:ext cx="898207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Visio" r:id="rId3" imgW="8982159" imgH="5010270" progId="Visio.Drawing.15">
                  <p:embed/>
                </p:oleObj>
              </mc:Choice>
              <mc:Fallback>
                <p:oleObj name="Visio" r:id="rId3" imgW="8982159" imgH="50102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675" y="839560"/>
                        <a:ext cx="8982075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9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512" y="570016"/>
            <a:ext cx="1057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门面</a:t>
            </a:r>
            <a:r>
              <a:rPr lang="zh-CN" altLang="en-US" dirty="0" smtClean="0"/>
              <a:t>模式定义：提供一个统一的接口，用来访问子系统中的一群接口，门面模式定义了一个高层接口，</a:t>
            </a:r>
            <a:endParaRPr lang="en-US" altLang="zh-CN" dirty="0" smtClean="0"/>
          </a:p>
          <a:p>
            <a:r>
              <a:rPr lang="zh-CN" altLang="en-US" dirty="0" smtClean="0"/>
              <a:t>让子系统更容易使用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2514" y="1805049"/>
            <a:ext cx="872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定义解析：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系统提供了多个接口可以让用户调用，为了降低耦合性和提供更方便的用户体验，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我们从新提供一个统一的接口，这个接口包装了多个接口的相关操作。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子系统依然可以调用系统的其它接口，组合的又一利用。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5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5652" y="7481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判断设计好坏的标准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83229" y="13442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高内</a:t>
            </a:r>
            <a:r>
              <a:rPr lang="zh-CN" altLang="en-US" dirty="0" smtClean="0"/>
              <a:t>聚，低耦合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652" y="3652536"/>
            <a:ext cx="9987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内聚，低耦合的系统有什么好处呢？事实上，短期来看，并没有很明显的好处，甚至短期内会影响系统的开发进度，因为高内聚，低耦合的系统对开发设计人员提出了更高的要求。高内聚，低耦合的好处体现在系统持续发展的过程中，高内聚，低耦合的系统具有更好的重用性，维护性，扩展性，可以更高效的完成系统的维护开发，持续的支持业务的发展，而不会成为业务发展的障碍</a:t>
            </a:r>
            <a:r>
              <a:rPr lang="zh-CN" altLang="en-US" dirty="0" smtClean="0"/>
              <a:t>。（来源于百度百科：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baike.baidu.com/item</a:t>
            </a:r>
            <a:r>
              <a:rPr lang="en-US" altLang="zh-CN" dirty="0">
                <a:hlinkClick r:id="rId3"/>
              </a:rPr>
              <a:t>/</a:t>
            </a:r>
            <a:r>
              <a:rPr lang="zh-CN" altLang="en-US" dirty="0" smtClean="0">
                <a:hlinkClick r:id="rId3"/>
              </a:rPr>
              <a:t>高</a:t>
            </a:r>
            <a:r>
              <a:rPr lang="zh-CN" altLang="en-US" dirty="0">
                <a:hlinkClick r:id="rId3"/>
              </a:rPr>
              <a:t>内聚低耦合</a:t>
            </a:r>
            <a:r>
              <a:rPr lang="zh-CN" altLang="en-US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803564" y="20829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高内聚：是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指一个软件模块是由相关性很强的代码组成，只负责一项任务，也就是常说的单一责任原则。</a:t>
            </a: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低耦合：是指一个软件模块的功能实现依赖外部功能模块越少越好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，也就是常说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的最少知识原则。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3860" y="59614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怎么达到或尽量靠近这个标准呢？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92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577" y="2137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装饰模式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02577" y="30638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适配器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577" y="399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门面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7673" y="2149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让</a:t>
            </a:r>
            <a:r>
              <a:rPr lang="zh-CN" altLang="en-US" dirty="0" smtClean="0"/>
              <a:t>接口更简单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17673" y="287916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把一个接口转化为另外一个接口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02257" y="399903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改变接口，增加新的行为和职责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00" y="439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找找看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632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521" y="4369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5878" y="1320494"/>
            <a:ext cx="964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我们有这样一个需求，当一个机票订单状态变更时，其它一些对象需要知道订单的变更信息。</a:t>
            </a:r>
            <a:endParaRPr lang="en-US" altLang="zh-CN" dirty="0" smtClean="0"/>
          </a:p>
          <a:p>
            <a:r>
              <a:rPr lang="zh-CN" altLang="en-US" dirty="0" smtClean="0"/>
              <a:t>如：机票退票，客人成功提交了机票退票请求，我们会通知定位系统取消位置，</a:t>
            </a:r>
            <a:endParaRPr lang="en-US" altLang="zh-CN" dirty="0" smtClean="0"/>
          </a:p>
          <a:p>
            <a:r>
              <a:rPr lang="zh-CN" altLang="en-US" dirty="0" smtClean="0"/>
              <a:t>通知财务退款给客户，发短信给客人退票成功等。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7935" y="32894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我们怎么解决？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080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50575" y="1640837"/>
          <a:ext cx="84963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Visio" r:id="rId3" imgW="8496367" imgH="3400521" progId="Visio.Drawing.15">
                  <p:embed/>
                </p:oleObj>
              </mc:Choice>
              <mc:Fallback>
                <p:oleObj name="Visio" r:id="rId3" imgW="8496367" imgH="340052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0575" y="1640837"/>
                        <a:ext cx="8496300" cy="340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95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6000" y="762000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</a:t>
            </a:r>
            <a:r>
              <a:rPr lang="zh-CN" altLang="en-US" dirty="0" smtClean="0"/>
              <a:t>者模式的定义：定义了对象之间的一对多依赖，这样一来，当一个对象改变状态时，它的所有依赖者</a:t>
            </a:r>
            <a:endParaRPr lang="en-US" altLang="zh-CN" dirty="0" smtClean="0"/>
          </a:p>
          <a:p>
            <a:r>
              <a:rPr lang="zh-CN" altLang="en-US" dirty="0" smtClean="0"/>
              <a:t>都会收到通知并自动更新。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16000" y="23498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定义解读：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观察者模式定义了一对多关系；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当一个对象改变状态时，它的所有依赖者都会收到通知并自动更新。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481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759" y="522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1759" y="1108409"/>
            <a:ext cx="11957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我们现在有这样一个需求，我们在做旅行出行计划的时候，一般会有四个步骤，客人自己选择旅行工具到达目的地，</a:t>
            </a:r>
            <a:endParaRPr lang="en-US" altLang="zh-CN" dirty="0" smtClean="0"/>
          </a:p>
          <a:p>
            <a:r>
              <a:rPr lang="zh-CN" altLang="en-US" dirty="0" smtClean="0"/>
              <a:t>到达后签到、入住酒店，开始旅行，客人自己选择旅行工具回家。</a:t>
            </a:r>
            <a:endParaRPr lang="en-US" altLang="zh-CN" dirty="0" smtClean="0"/>
          </a:p>
          <a:p>
            <a:r>
              <a:rPr lang="zh-CN" altLang="en-US" dirty="0" smtClean="0"/>
              <a:t>其中旅行工具有</a:t>
            </a:r>
            <a:r>
              <a:rPr lang="zh-CN" altLang="en-US" dirty="0"/>
              <a:t>很多种</a:t>
            </a:r>
            <a:r>
              <a:rPr lang="zh-CN" altLang="en-US" dirty="0" smtClean="0"/>
              <a:t>，自行车，火车</a:t>
            </a:r>
            <a:r>
              <a:rPr lang="zh-CN" altLang="en-US" dirty="0"/>
              <a:t>，飞机</a:t>
            </a:r>
            <a:r>
              <a:rPr lang="zh-CN" altLang="en-US" dirty="0" smtClean="0"/>
              <a:t>，大</a:t>
            </a:r>
            <a:r>
              <a:rPr lang="zh-CN" altLang="en-US" dirty="0"/>
              <a:t>巴等方式</a:t>
            </a:r>
            <a:r>
              <a:rPr lang="zh-CN" altLang="en-US" dirty="0" smtClean="0"/>
              <a:t>，</a:t>
            </a:r>
            <a:r>
              <a:rPr lang="zh-CN" altLang="en-US" dirty="0"/>
              <a:t>每</a:t>
            </a:r>
            <a:r>
              <a:rPr lang="zh-CN" altLang="en-US" dirty="0" smtClean="0"/>
              <a:t>种方式都</a:t>
            </a:r>
            <a:r>
              <a:rPr lang="zh-CN" altLang="en-US" dirty="0"/>
              <a:t>可以得到相同的结果，但是它们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了</a:t>
            </a:r>
            <a:r>
              <a:rPr lang="zh-CN" altLang="en-US" dirty="0"/>
              <a:t>不同的资源。选择策略的依据是费用，时间，使用工具还有每种方式的方便程度 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759" y="25253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我们如何实现呢？</a:t>
            </a:r>
            <a:endParaRPr lang="zh-CN" altLang="en-US" dirty="0"/>
          </a:p>
        </p:txBody>
      </p:sp>
      <p:pic>
        <p:nvPicPr>
          <p:cNvPr id="10242" name="Picture 2" descr="http://my.csdn.net/uploads/201205/11/1336731431_2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55" y="2894634"/>
            <a:ext cx="4573802" cy="29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00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39071"/>
              </p:ext>
            </p:extLst>
          </p:nvPr>
        </p:nvGraphicFramePr>
        <p:xfrm>
          <a:off x="1878013" y="1738313"/>
          <a:ext cx="928687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Visio" r:id="rId3" imgW="9286959" imgH="2990924" progId="Visio.Drawing.15">
                  <p:embed/>
                </p:oleObj>
              </mc:Choice>
              <mc:Fallback>
                <p:oleObj name="Visio" r:id="rId3" imgW="9286959" imgH="29909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8013" y="1738313"/>
                        <a:ext cx="9286875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155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39379"/>
              </p:ext>
            </p:extLst>
          </p:nvPr>
        </p:nvGraphicFramePr>
        <p:xfrm>
          <a:off x="1993900" y="1270000"/>
          <a:ext cx="85725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Visio" r:id="rId3" imgW="8572433" imgH="3714744" progId="Visio.Drawing.15">
                  <p:embed/>
                </p:oleObj>
              </mc:Choice>
              <mc:Fallback>
                <p:oleObj name="Visio" r:id="rId3" imgW="8572433" imgH="37147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1270000"/>
                        <a:ext cx="8572500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651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9179" y="705853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策略模式的定义：定义了算法族，分别封装起来，让它们之间可以相互替换，此模式让算法的变化独立于使用</a:t>
            </a:r>
            <a:endParaRPr lang="en-US" altLang="zh-CN" dirty="0" smtClean="0"/>
          </a:p>
          <a:p>
            <a:r>
              <a:rPr lang="zh-CN" altLang="en-US" dirty="0" smtClean="0"/>
              <a:t>算法的客户。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9179" y="1860884"/>
            <a:ext cx="8981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定义解读：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算法有很多种，而且都继承一个超类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替换任何一个算法，客户系统也能正常工作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封装了变化，客户系统使用了组合，客户系统仅需要依赖算法的超类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依赖倒置原则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02577" y="3063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577" y="399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02257" y="213636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封装可互换的行为，并使用委托来决定要使用</a:t>
            </a:r>
            <a:endParaRPr lang="en-US" altLang="zh-CN" dirty="0" smtClean="0"/>
          </a:p>
          <a:p>
            <a:r>
              <a:rPr lang="zh-CN" altLang="en-US" dirty="0"/>
              <a:t>哪一</a:t>
            </a:r>
            <a:r>
              <a:rPr lang="zh-CN" altLang="en-US" dirty="0" smtClean="0"/>
              <a:t>个。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02257" y="399903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封装可互换的行为，然后使用委托来决定</a:t>
            </a:r>
            <a:endParaRPr lang="en-US" altLang="zh-CN" dirty="0" smtClean="0"/>
          </a:p>
          <a:p>
            <a:r>
              <a:rPr lang="zh-CN" altLang="en-US" dirty="0" smtClean="0"/>
              <a:t>使用哪一个行为。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00" y="439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找找看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02577" y="2136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</a:t>
            </a:r>
            <a:r>
              <a:rPr lang="zh-CN" altLang="en-US" dirty="0" smtClean="0"/>
              <a:t>者模式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2257" y="30638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让对象在状态改变时得到通知。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32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3788" y="712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好书推荐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94099" y="2080552"/>
            <a:ext cx="608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First Head</a:t>
            </a:r>
            <a:r>
              <a:rPr lang="zh-CN" altLang="en-US" dirty="0"/>
              <a:t>设计</a:t>
            </a:r>
            <a:r>
              <a:rPr lang="zh-CN" altLang="en-US" dirty="0" smtClean="0"/>
              <a:t>模式？ 了解一下这本书的作者，及发行情况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7958" y="4340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软件开发的一个不变真理：变化(Change)</a:t>
            </a:r>
          </a:p>
          <a:p>
            <a:r>
              <a:rPr lang="zh-CN" altLang="en-US" dirty="0"/>
              <a:t>不管一个软件设计有多好，一段时间后，软件总会面临成长和变化，否则你的软件就面临“死亡”</a:t>
            </a:r>
          </a:p>
          <a:p>
            <a:endParaRPr lang="zh-CN" altLang="en-US" dirty="0"/>
          </a:p>
          <a:p>
            <a:r>
              <a:rPr lang="zh-CN" altLang="en-US" dirty="0"/>
              <a:t>软件设计原理和设计模式就是为了解决变化而生</a:t>
            </a:r>
          </a:p>
        </p:txBody>
      </p:sp>
      <p:sp>
        <p:nvSpPr>
          <p:cNvPr id="5" name="矩形 4"/>
          <p:cNvSpPr/>
          <p:nvPr/>
        </p:nvSpPr>
        <p:spPr>
          <a:xfrm>
            <a:off x="1611086" y="28368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修改原有设计有什么坏处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1. 如果有新的需求增减，所以依赖你的应用都需要修改，成本极高，而且还会引入在原有功能上的新错误</a:t>
            </a:r>
          </a:p>
          <a:p>
            <a:r>
              <a:rPr lang="zh-CN" altLang="en-US" dirty="0"/>
              <a:t>2. 扩展性差</a:t>
            </a:r>
          </a:p>
        </p:txBody>
      </p:sp>
    </p:spTree>
    <p:extLst>
      <p:ext uri="{BB962C8B-B14F-4D97-AF65-F5344CB8AC3E}">
        <p14:creationId xmlns:p14="http://schemas.microsoft.com/office/powerpoint/2010/main" val="2285302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8883" y="2185060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68883" y="311133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Discussing…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405" y="57001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en-US" altLang="zh-CN" dirty="0" smtClean="0"/>
              <a:t>(Design Principle)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25039" y="1543792"/>
            <a:ext cx="4953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开放封闭原则</a:t>
            </a:r>
            <a:r>
              <a:rPr lang="en-US" altLang="zh-CN" dirty="0" smtClean="0"/>
              <a:t>(Open </a:t>
            </a:r>
            <a:r>
              <a:rPr lang="en-US" altLang="zh-CN" dirty="0"/>
              <a:t>Close </a:t>
            </a:r>
            <a:r>
              <a:rPr lang="en-US" altLang="zh-CN" dirty="0" smtClean="0"/>
              <a:t>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依赖倒置原则</a:t>
            </a:r>
            <a:r>
              <a:rPr lang="en-US" altLang="zh-CN" dirty="0" smtClean="0"/>
              <a:t>(Dependency </a:t>
            </a:r>
            <a:r>
              <a:rPr lang="en-US" altLang="zh-CN" dirty="0"/>
              <a:t>Inversion </a:t>
            </a:r>
            <a:r>
              <a:rPr lang="en-US" altLang="zh-CN" dirty="0" smtClean="0"/>
              <a:t>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接口分离原则</a:t>
            </a:r>
            <a:r>
              <a:rPr lang="en-US" altLang="zh-CN" dirty="0" smtClean="0"/>
              <a:t>(Interface </a:t>
            </a:r>
            <a:r>
              <a:rPr lang="en-US" altLang="zh-CN" dirty="0"/>
              <a:t>Segregation </a:t>
            </a:r>
            <a:r>
              <a:rPr lang="en-US" altLang="zh-CN" dirty="0" smtClean="0"/>
              <a:t>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单一职责原则</a:t>
            </a:r>
            <a:r>
              <a:rPr lang="en-US" altLang="zh-CN" dirty="0" smtClean="0"/>
              <a:t>(Single </a:t>
            </a:r>
            <a:r>
              <a:rPr lang="en-US" altLang="zh-CN" dirty="0"/>
              <a:t>Responsibility </a:t>
            </a:r>
            <a:r>
              <a:rPr lang="en-US" altLang="zh-CN" dirty="0" smtClean="0"/>
              <a:t>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里氏替换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Liskov's</a:t>
            </a:r>
            <a:r>
              <a:rPr lang="en-US" altLang="zh-CN" dirty="0" smtClean="0"/>
              <a:t> </a:t>
            </a:r>
            <a:r>
              <a:rPr lang="en-US" altLang="zh-CN" dirty="0"/>
              <a:t>Substitution </a:t>
            </a:r>
            <a:r>
              <a:rPr lang="en-US" altLang="zh-CN" dirty="0" smtClean="0"/>
              <a:t>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最少知道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(Least </a:t>
            </a:r>
            <a:r>
              <a:rPr lang="en-US" altLang="zh-CN" dirty="0"/>
              <a:t>Knowledge </a:t>
            </a:r>
            <a:r>
              <a:rPr lang="en-US" altLang="zh-CN" dirty="0" smtClean="0"/>
              <a:t>Principle)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7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5443" y="588541"/>
            <a:ext cx="10026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design </a:t>
            </a:r>
            <a:r>
              <a:rPr lang="en-US" altLang="zh-CN" dirty="0"/>
              <a:t>pattern is a general reusable solution to a commonly occurring problem within a given context in software design.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0652" y="2484313"/>
            <a:ext cx="539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https://en.wikipedia.org/wiki/Software_design_pattern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05442" y="4293368"/>
            <a:ext cx="10228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设计模式（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Design Pattern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）是一套被反复使用、多数人知晓的、经过分类的、代码设计经验的总结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。（参考百度百科：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http://baike.baidu.com/item/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设计模式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/1212549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5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9/93/Uml_classes_en.svg/300px-Uml_classes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3" y="24529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99628" y="489259"/>
            <a:ext cx="207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类图</a:t>
            </a:r>
            <a:r>
              <a:rPr lang="en-US" altLang="zh-CN" dirty="0" smtClean="0"/>
              <a:t>(Class diagram)</a:t>
            </a:r>
            <a:endParaRPr lang="zh-CN" altLang="en-US" dirty="0"/>
          </a:p>
        </p:txBody>
      </p:sp>
      <p:pic>
        <p:nvPicPr>
          <p:cNvPr id="14338" name="Picture 2" descr="http://p.blog.csdn.net/images/p_blog_csdn_net/sfdev/EntryImages/20090218/Generalizat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12"/>
          <a:stretch/>
        </p:blipFill>
        <p:spPr bwMode="auto">
          <a:xfrm>
            <a:off x="355601" y="2376487"/>
            <a:ext cx="10350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p.blog.csdn.net/images/p_blog_csdn_net/sfdev/EntryImages/20090218/Realiz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3" y="2386012"/>
            <a:ext cx="1152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p.blog.csdn.net/images/p_blog_csdn_net/sfdev/EntryImages/20090218/Dependen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3" y="2376487"/>
            <a:ext cx="40957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p.blog.csdn.net/images/p_blog_csdn_net/sfdev/EntryImages/20090218/Associat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05" y="3300412"/>
            <a:ext cx="4095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p.blog.csdn.net/images/p_blog_csdn_net/sfdev/EntryImages/20090218/Aggregati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0" y="4602926"/>
            <a:ext cx="40957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http://p.blog.csdn.net/images/p_blog_csdn_net/sfdev/EntryImages/20090218/Compositi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4441000"/>
            <a:ext cx="4095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90575" y="5837425"/>
            <a:ext cx="759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图片摘自：</a:t>
            </a:r>
            <a:r>
              <a:rPr lang="en-US" altLang="zh-CN" dirty="0"/>
              <a:t> http://www.cnblogs.com/olvo/archive/2012/05/03/2481014.html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18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9423" y="1140031"/>
            <a:ext cx="3651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zh-CN" altLang="en-US" dirty="0" smtClean="0"/>
              <a:t>型模式</a:t>
            </a:r>
            <a:r>
              <a:rPr lang="en-US" altLang="zh-CN" dirty="0" smtClean="0"/>
              <a:t>(Creational patterns)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简单工厂模式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抽象工厂模式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工厂</a:t>
            </a:r>
            <a:r>
              <a:rPr lang="zh-CN" altLang="en-US" dirty="0"/>
              <a:t>方法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/>
              <a:t>单例模式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结构型模式</a:t>
            </a:r>
            <a:r>
              <a:rPr lang="en-US" altLang="zh-CN" dirty="0" smtClean="0"/>
              <a:t>(Structural patterns)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适配器模式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装饰模式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/>
              <a:t>门面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行为型模式</a:t>
            </a:r>
            <a:r>
              <a:rPr lang="en-US" altLang="zh-CN" dirty="0" smtClean="0"/>
              <a:t>(Behavioral patterns)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/>
              <a:t>观察者模式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策略模式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87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3881" y="23513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创建型模式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9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2590</Words>
  <Application>Microsoft Office PowerPoint</Application>
  <PresentationFormat>宽屏</PresentationFormat>
  <Paragraphs>231</Paragraphs>
  <Slides>40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宋体</vt:lpstr>
      <vt:lpstr>Arial</vt:lpstr>
      <vt:lpstr>Arial</vt:lpstr>
      <vt:lpstr>Calibri</vt:lpstr>
      <vt:lpstr>Calibri Light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</dc:creator>
  <cp:lastModifiedBy>lxb</cp:lastModifiedBy>
  <cp:revision>249</cp:revision>
  <dcterms:created xsi:type="dcterms:W3CDTF">2017-06-17T23:50:57Z</dcterms:created>
  <dcterms:modified xsi:type="dcterms:W3CDTF">2017-06-26T15:19:47Z</dcterms:modified>
</cp:coreProperties>
</file>