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5"/>
    <p:restoredTop sz="94622"/>
  </p:normalViewPr>
  <p:slideViewPr>
    <p:cSldViewPr snapToGrid="0">
      <p:cViewPr varScale="1">
        <p:scale>
          <a:sx n="88" d="100"/>
          <a:sy n="88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3BCF4-85B2-8641-8DB5-6E4135EF6E4C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D579-4AC7-F74B-A274-73D93CC353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699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ED579-4AC7-F74B-A274-73D93CC353D9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206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E101B-D843-94D7-A26E-F4923FC1A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D8DC08-868B-F43D-D186-A03EEAE8F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065F4B-B3A0-0B16-2AC8-B58A9610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38E0C7-D834-D14C-0534-43978253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6515B2-DAF1-2EF1-19EA-4AD61EB9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273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73AA3-0B0E-E1AF-C978-585802A4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C94C3E-1ADB-76B3-51C2-327F698B2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955A0C-97DA-7784-3CB3-BEFC35DF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43FFD4-EDE0-AC9C-DE6B-A41381E7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4CB5CF-4497-F8AD-159D-1C0A3871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319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3C60FBB-F9FF-8423-E67C-D04546E46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18D16F-68C5-B87B-E3B7-98C82327B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80DB00-AD6B-72EF-E826-5F017109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4284AD-EC67-366F-C5D4-64B3D8D4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116E71-E238-C489-6BB7-6F4C45A0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578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B786A-88A9-14B0-7868-18C55203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5B2A88-1134-8BD0-8689-5788CC628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6968F-7BA3-C2AB-8250-6D2CCF7E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E2B58F-FB6C-92E0-8928-8E928C72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D5A1CB-E621-4068-444B-A843459E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932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A5D0C0-7B40-7F13-31FA-AE8E3977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43FF45-62A5-1A9D-CBB3-D9A8A3D4A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DA42CB-624B-0014-BD04-D340E4CA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CA8DFC-3A15-CDF8-7137-7D2195FD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A17D52-B9D2-6F45-D649-10F16814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258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1400A-42F8-AEAD-4D03-133E5F69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B2362F-9CE6-48D4-9FC5-A88A207A9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8A847F-2424-CEB8-FF29-E65019589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F1DB87-156C-3F68-E7E5-DE608A9E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067B88-0046-33FB-FF57-8747BB0D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F52613-3A61-7E6F-ECFA-3739C274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303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5E7FA-41B7-E0E4-8FE5-C4CECBC5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2C88DC-8F3A-750A-D355-04C036E5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D5C7C3-C395-5139-D8BB-6DDB32EB9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60E861-8673-BF2F-3C9B-8548DA2F5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9CEE7E-5BB8-53AB-5C31-0A0640B89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7AFCB0-F7FB-408A-E977-A7FCDA66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6E4EF4-DED0-99A3-6613-2CC2C8E2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3EC7716-FDE3-0ECA-CE8D-143071ED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445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5E3FF9-3218-9278-0B5F-36720D40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A25A4E8-5A15-D383-B8A8-02D36122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2A023D-274D-ED3C-57F8-9ACFD006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CDFA11-A6FC-B520-B4A9-78B2B1D9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093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A4D55A-E90C-D00B-9660-C1A35731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9ADBCD-85B6-137C-C31D-731A4A71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B760BB-D591-4213-8E45-7B5E72AA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714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BD0B0-A1DB-9770-C865-F87F4219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077A8B-73FB-FAB9-72E4-F3AC7C77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A38752-F9A8-70A4-B284-59E473195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B1391B-55D3-F4FE-9BC1-2C1D5481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CA5782-2B09-B5E2-24F4-C73C0051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62EB3C-43D8-AD24-D48D-3C057F1D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542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0893C-2197-321C-AAE4-D27F6420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0D6C78-8FF7-919F-81BF-79621694F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6077DE-CE8F-5D9C-8650-49F332BD1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2604C5-1A23-D64B-9E9F-0827072A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F08782-B342-F475-2927-98FC42BA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C0A7CA-0BB7-0DF9-E001-09FF8061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143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8EF412-311C-7ACC-AFB5-703ED1FE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8D7FBD-3656-D1B5-30BB-6E5184686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13968F-28A8-77A1-7D88-3628D9560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F86C72-9547-6444-9C10-F52029981BFD}" type="datetimeFigureOut">
              <a:rPr kumimoji="1" lang="zh-TW" altLang="en-US" smtClean="0"/>
              <a:t>2025/9/10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109AE0-2037-A5C2-F33D-2FBFAD598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6EFEF8-2FBE-6A72-9ADC-8A65B446D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EE79B9-A804-1647-9A76-B60B28481F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336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FA9CC-A024-4C95-4F45-F1593A3C0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L1 Regularization (Lasso)</a:t>
            </a:r>
            <a:endParaRPr kumimoji="1"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53E822-AB99-29C7-9364-3D8607CCC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  <a:cs typeface="K2D" pitchFamily="2" charset="-34"/>
              </a:rPr>
              <a:t>鄭力維</a:t>
            </a:r>
          </a:p>
        </p:txBody>
      </p:sp>
    </p:spTree>
    <p:extLst>
      <p:ext uri="{BB962C8B-B14F-4D97-AF65-F5344CB8AC3E}">
        <p14:creationId xmlns:p14="http://schemas.microsoft.com/office/powerpoint/2010/main" val="414800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E944-B492-78D1-EE36-0E96772E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適用場景(Lasso)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D1860-A811-F2DE-2E9B-0922802E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TW" dirty="0"/>
              <a:t>parse dataset</a:t>
            </a:r>
          </a:p>
          <a:p>
            <a:r>
              <a:rPr lang="en-US" dirty="0"/>
              <a:t>p &gt; n (</a:t>
            </a:r>
            <a:r>
              <a:rPr lang="en-US" dirty="0" err="1"/>
              <a:t>小樣本</a:t>
            </a:r>
            <a:r>
              <a:rPr lang="en-US" dirty="0"/>
              <a:t>）</a:t>
            </a:r>
          </a:p>
          <a:p>
            <a:r>
              <a:rPr lang="en-TW" dirty="0"/>
              <a:t>好解釋性</a:t>
            </a:r>
          </a:p>
        </p:txBody>
      </p:sp>
    </p:spTree>
    <p:extLst>
      <p:ext uri="{BB962C8B-B14F-4D97-AF65-F5344CB8AC3E}">
        <p14:creationId xmlns:p14="http://schemas.microsoft.com/office/powerpoint/2010/main" val="97754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C105-2557-5B35-6F8F-33BA4C8C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不適用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07404-2EE6-F05E-01EE-E298B9F13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特徵高相關性時，只會取一個，其他砍成0</a:t>
            </a:r>
          </a:p>
        </p:txBody>
      </p:sp>
    </p:spTree>
    <p:extLst>
      <p:ext uri="{BB962C8B-B14F-4D97-AF65-F5344CB8AC3E}">
        <p14:creationId xmlns:p14="http://schemas.microsoft.com/office/powerpoint/2010/main" val="403273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8139DD-A244-FF74-220C-5A1EDE9F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  <a:endParaRPr kumimoji="1"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9090BA-25DB-6F62-3BAF-683CF40BA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" altLang="zh-TW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MSE</m:t>
                    </m:r>
                    <m:d>
                      <m:dPr>
                        <m:ctrlP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kumimoji="1" lang="en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1" lang="en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kumimoji="1" lang="en" altLang="zh-TW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kumimoji="1" lang="en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" altLang="zh-TW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" altLang="zh-TW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kumimoji="1" lang="en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1" lang="en" altLang="zh-TW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" altLang="zh-TW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" altLang="zh-TW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kumimoji="1" lang="en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TW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" altLang="zh-TW" dirty="0">
                    <a:latin typeface="Calibri" panose="020F0502020204030204" pitchFamily="34" charset="0"/>
                    <a:ea typeface="Heiti TC Medium" pitchFamily="2" charset="-128"/>
                    <a:cs typeface="Calibri" panose="020F0502020204030204" pitchFamily="34" charset="0"/>
                  </a:rPr>
                  <a:t>Squared difference, suitable for regression</a:t>
                </a:r>
                <a:endParaRPr kumimoji="1" lang="en-US" altLang="zh-TW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TW" i="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CE</m:t>
                    </m:r>
                    <m:d>
                      <m:dPr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kumimoji="1"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kumimoji="1" lang="en-US" altLang="zh-TW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TW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func>
                          <m:funcPr>
                            <m:ctrlP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TW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TW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zh-TW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TW" i="1" dirty="0" err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TW" i="1" dirty="0" err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TW" i="1" dirty="0" err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</m:func>
                      </m:e>
                    </m:nary>
                  </m:oMath>
                </a14:m>
                <a:endParaRPr kumimoji="1" lang="en-US" altLang="zh-TW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" altLang="zh-TW" dirty="0"/>
                  <a:t>Difference in probability distributions, suitable for classification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9090BA-25DB-6F62-3BAF-683CF40BA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84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56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8D9E3-4A6F-0386-8D9B-8F369340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Regularization</a:t>
            </a:r>
            <a:endParaRPr kumimoji="1"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F41E0BE-C796-32DD-14E9-F4102588F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zh-TW" dirty="0">
                    <a:latin typeface="Calibri" panose="020F0502020204030204" pitchFamily="34" charset="0"/>
                    <a:cs typeface="Calibri" panose="020F0502020204030204" pitchFamily="34" charset="0"/>
                  </a:rPr>
                  <a:t>L1 (Lasso)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</m:d>
                    <m:r>
                      <a:rPr kumimoji="1" lang="en-US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1" lang="en-US" altLang="zh-TW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kumimoji="1" lang="en-US" altLang="zh-TW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TW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TW" i="1" dirty="0" err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i="1" dirty="0" err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zh-TW" i="1" dirty="0" err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TW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kumimoji="1" lang="en-US" altLang="zh-TW" i="1" dirty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i="1" dirty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i="1" dirty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i="1" dirty="0" err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kumimoji="1" lang="en-US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TW" i="1" dirty="0" err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1" lang="en-US" altLang="zh-TW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en-US" altLang="zh-TW" dirty="0">
                    <a:latin typeface="Calibri" panose="020F0502020204030204" pitchFamily="34" charset="0"/>
                    <a:cs typeface="Calibri" panose="020F0502020204030204" pitchFamily="34" charset="0"/>
                  </a:rPr>
                  <a:t>L2 (Ridge)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</m:d>
                    <m:r>
                      <a:rPr kumimoji="1" lang="en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kumimoji="1" lang="en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kumimoji="1" lang="en-US" altLang="zh-TW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" altLang="zh-TW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" altLang="zh-TW" i="1" dirty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" altLang="zh-TW" i="1" dirty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" altLang="zh-TW" i="1" dirty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" altLang="zh-TW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kumimoji="1" lang="en" altLang="zh-TW" i="1" dirty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1" lang="en" altLang="zh-TW" i="1" dirty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" altLang="zh-TW" i="1" dirty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" altLang="zh-TW" i="1" dirty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kumimoji="1" lang="en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kumimoji="1" lang="en" altLang="zh-TW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kumimoji="1" lang="en" altLang="zh-TW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" altLang="zh-TW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kumimoji="1" lang="en-US" altLang="zh-TW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/>
                <a:endParaRPr kumimoji="1" lang="en-US" altLang="zh-TW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F41E0BE-C796-32DD-14E9-F4102588F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145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3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0BF7F-AEE9-73D9-8060-F6C4C1772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40C83-CDB3-6CBC-E2C1-422A24F0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Lasso</a:t>
            </a:r>
            <a:endParaRPr kumimoji="1"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4589D7-BAEB-19F5-B414-EBA6F0B78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11810" y="-526942"/>
                <a:ext cx="5180190" cy="2348089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zh-TW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kumimoji="1" lang="en-US" altLang="zh-TW" sz="67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TW" sz="67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TW" sz="670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TW" sz="6700" i="1" dirty="0" err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6700" i="1" dirty="0" err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TW" sz="6700" i="1" dirty="0" err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TW" sz="670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TW" sz="6700" i="1" dirty="0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TW" sz="6700" i="1" dirty="0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TW" sz="6700" i="1" dirty="0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TW" sz="6700" i="1" dirty="0" err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zh-TW" sz="67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1" lang="en-US" altLang="zh-TW" sz="67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kumimoji="1" lang="en-US" altLang="zh-TW" sz="67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67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TW" sz="67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TW" sz="6700" i="1" dirty="0" err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TW" sz="6700" b="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kumimoji="1" lang="en-US" altLang="zh-TW" sz="6700" i="1" dirty="0" err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TW" sz="67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4589D7-BAEB-19F5-B414-EBA6F0B78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1810" y="-526942"/>
                <a:ext cx="5180190" cy="2348089"/>
              </a:xfrm>
              <a:blipFill>
                <a:blip r:embed="rId3"/>
                <a:stretch>
                  <a:fillRect l="-10024" t="-20430" b="-7634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>
            <a:extLst>
              <a:ext uri="{FF2B5EF4-FFF2-40B4-BE49-F238E27FC236}">
                <a16:creationId xmlns:a16="http://schemas.microsoft.com/office/drawing/2014/main" id="{FA02481B-7D11-1E1C-0F21-2FBD80C594BB}"/>
              </a:ext>
            </a:extLst>
          </p:cNvPr>
          <p:cNvSpPr/>
          <p:nvPr/>
        </p:nvSpPr>
        <p:spPr>
          <a:xfrm>
            <a:off x="8918368" y="784461"/>
            <a:ext cx="593766" cy="48688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9DDF1E1C-EA03-E016-FEDE-2902C6C94FB9}"/>
              </a:ext>
            </a:extLst>
          </p:cNvPr>
          <p:cNvCxnSpPr>
            <a:stCxn id="7" idx="3"/>
          </p:cNvCxnSpPr>
          <p:nvPr/>
        </p:nvCxnSpPr>
        <p:spPr>
          <a:xfrm flipH="1">
            <a:off x="4013860" y="1200047"/>
            <a:ext cx="4991463" cy="925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0A5DEAA-1EDD-F848-EF76-675EC27155E6}"/>
                  </a:ext>
                </a:extLst>
              </p:cNvPr>
              <p:cNvSpPr txBox="1"/>
              <p:nvPr/>
            </p:nvSpPr>
            <p:spPr>
              <a:xfrm>
                <a:off x="629392" y="2094398"/>
                <a:ext cx="3906982" cy="47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kumimoji="1" lang="en-US" altLang="zh-TW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TW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sz="24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0A5DEAA-1EDD-F848-EF76-675EC2715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92" y="2094398"/>
                <a:ext cx="3906982" cy="471539"/>
              </a:xfrm>
              <a:prstGeom prst="rect">
                <a:avLst/>
              </a:prstGeom>
              <a:blipFill>
                <a:blip r:embed="rId4"/>
                <a:stretch>
                  <a:fillRect t="-13158" b="-26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2E9790-F67B-8CC0-4883-BE71F4260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92" y="3276273"/>
            <a:ext cx="10531314" cy="16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6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CE68-0EB1-0DF3-E1E9-D16C11F5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TW" dirty="0"/>
              <a:t>ne dimensional supproblem</a:t>
            </a:r>
            <a:br>
              <a:rPr lang="en-TW" dirty="0"/>
            </a:br>
            <a:r>
              <a:rPr lang="en-TW" dirty="0"/>
              <a:t>(coordinate descent)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9C5D02-6149-056C-4C6C-B67DCB95B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07" y="2850532"/>
            <a:ext cx="9515785" cy="14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3CCDA-72BA-8E7C-7919-1351D43A2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CC42-F7D9-C052-0152-D1800BCF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TW" dirty="0"/>
              <a:t>ne dimensional supproblem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8FD530-1D4B-EEA3-316B-6FD02F7C0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698" y="1620880"/>
            <a:ext cx="8302604" cy="12557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6AF254-4279-2783-5970-15A7D6251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46443"/>
            <a:ext cx="7772400" cy="338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580D-123E-3289-9B53-1FB020EB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BBB386-51C0-6CD3-6347-74CD774BF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245" y="516113"/>
            <a:ext cx="8383509" cy="5410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B9D02-9C86-8E79-9D05-2614A92DA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888" y="1841676"/>
            <a:ext cx="3886577" cy="65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1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EA61-23B5-FD03-965A-DD5FF6A1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9" name="Content Placeholder 8" descr="A graph of a graph with a curved line&#10;&#10;AI-generated content may be incorrect.">
            <a:extLst>
              <a:ext uri="{FF2B5EF4-FFF2-40B4-BE49-F238E27FC236}">
                <a16:creationId xmlns:a16="http://schemas.microsoft.com/office/drawing/2014/main" id="{B9178CE2-56D5-23DA-966D-E13C249F1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018" y="753665"/>
            <a:ext cx="7134226" cy="5350670"/>
          </a:xfrm>
        </p:spPr>
      </p:pic>
    </p:spTree>
    <p:extLst>
      <p:ext uri="{BB962C8B-B14F-4D97-AF65-F5344CB8AC3E}">
        <p14:creationId xmlns:p14="http://schemas.microsoft.com/office/powerpoint/2010/main" val="191052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3825-A9C8-A5B6-D136-F242D255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Content Placeholder 4" descr="A graph of a surface&#10;&#10;AI-generated content may be incorrect.">
            <a:extLst>
              <a:ext uri="{FF2B5EF4-FFF2-40B4-BE49-F238E27FC236}">
                <a16:creationId xmlns:a16="http://schemas.microsoft.com/office/drawing/2014/main" id="{C78C2846-E3AE-4CDC-1E2A-0C0AF6811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215" y="466725"/>
            <a:ext cx="3840000" cy="2880000"/>
          </a:xfrm>
        </p:spPr>
      </p:pic>
      <p:pic>
        <p:nvPicPr>
          <p:cNvPr id="7" name="Picture 6" descr="A graph of a surface and subgradient path&#10;&#10;AI-generated content may be incorrect.">
            <a:extLst>
              <a:ext uri="{FF2B5EF4-FFF2-40B4-BE49-F238E27FC236}">
                <a16:creationId xmlns:a16="http://schemas.microsoft.com/office/drawing/2014/main" id="{72AE346A-262F-993F-1C4B-4437081D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215" y="3322589"/>
            <a:ext cx="3840000" cy="2880000"/>
          </a:xfrm>
          <a:prstGeom prst="rect">
            <a:avLst/>
          </a:prstGeom>
        </p:spPr>
      </p:pic>
      <p:pic>
        <p:nvPicPr>
          <p:cNvPr id="9" name="Picture 8" descr="A graph of a surface with a curved curve&#10;&#10;AI-generated content may be incorrect.">
            <a:extLst>
              <a:ext uri="{FF2B5EF4-FFF2-40B4-BE49-F238E27FC236}">
                <a16:creationId xmlns:a16="http://schemas.microsoft.com/office/drawing/2014/main" id="{925B4C77-E402-CCA0-F0FE-D917F8200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215" y="466725"/>
            <a:ext cx="3840000" cy="2880000"/>
          </a:xfrm>
          <a:prstGeom prst="rect">
            <a:avLst/>
          </a:prstGeom>
        </p:spPr>
      </p:pic>
      <p:pic>
        <p:nvPicPr>
          <p:cNvPr id="11" name="Picture 10" descr="A graph of a function&#10;&#10;AI-generated content may be incorrect.">
            <a:extLst>
              <a:ext uri="{FF2B5EF4-FFF2-40B4-BE49-F238E27FC236}">
                <a16:creationId xmlns:a16="http://schemas.microsoft.com/office/drawing/2014/main" id="{FBA1733B-7086-39E0-EA1C-0EFBF20F5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5215" y="3322589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7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11033</TotalTime>
  <Words>113</Words>
  <Application>Microsoft Macintosh PowerPoint</Application>
  <PresentationFormat>Widescreen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Heiti TC Medium</vt:lpstr>
      <vt:lpstr>Aptos</vt:lpstr>
      <vt:lpstr>Aptos Display</vt:lpstr>
      <vt:lpstr>Arial</vt:lpstr>
      <vt:lpstr>Calibri</vt:lpstr>
      <vt:lpstr>Cambria Math</vt:lpstr>
      <vt:lpstr>Office 佈景主題</vt:lpstr>
      <vt:lpstr>L1 Regularization (Lasso)</vt:lpstr>
      <vt:lpstr>Loss function </vt:lpstr>
      <vt:lpstr>Regularization</vt:lpstr>
      <vt:lpstr>Lasso</vt:lpstr>
      <vt:lpstr>One dimensional supproblem (coordinate descent)</vt:lpstr>
      <vt:lpstr>One dimensional supproblem</vt:lpstr>
      <vt:lpstr>PowerPoint Presentation</vt:lpstr>
      <vt:lpstr>PowerPoint Presentation</vt:lpstr>
      <vt:lpstr>PowerPoint Presentation</vt:lpstr>
      <vt:lpstr>適用場景(Lasso)</vt:lpstr>
      <vt:lpstr>不適用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力維 鄭</dc:creator>
  <cp:lastModifiedBy>力維 鄭</cp:lastModifiedBy>
  <cp:revision>6</cp:revision>
  <dcterms:created xsi:type="dcterms:W3CDTF">2025-09-03T07:35:55Z</dcterms:created>
  <dcterms:modified xsi:type="dcterms:W3CDTF">2025-09-11T07:42:40Z</dcterms:modified>
</cp:coreProperties>
</file>