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9" r:id="rId5"/>
    <p:sldId id="257" r:id="rId6"/>
    <p:sldId id="280" r:id="rId7"/>
    <p:sldId id="279" r:id="rId8"/>
    <p:sldId id="278" r:id="rId9"/>
    <p:sldId id="273" r:id="rId10"/>
    <p:sldId id="274" r:id="rId11"/>
    <p:sldId id="281" r:id="rId12"/>
    <p:sldId id="282" r:id="rId13"/>
    <p:sldId id="275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1" clrIdx="0">
    <p:extLst>
      <p:ext uri="{19B8F6BF-5375-455C-9EA6-DF929625EA0E}">
        <p15:presenceInfo xmlns:p15="http://schemas.microsoft.com/office/powerpoint/2012/main" userId="ac9ce6879d8bfa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76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0T19:14:22.432" idx="1">
    <p:pos x="5779" y="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26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96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61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45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02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91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67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27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7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66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rgbClr val="FFC000"/>
            </a:gs>
            <a:gs pos="98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C0371-0CEE-49C5-9E82-4998992E43C4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11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0" y="188446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627170"/>
            <a:ext cx="8856984" cy="292987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ИНФОРМАЦИОННАЯ СИСТЕМА ОБРАБОТКИ И КЛАССИФИКАЦИИ ДАННЫХ УЧАСТНИКОВ </a:t>
            </a:r>
            <a:r>
              <a:rPr lang="ru-RU" dirty="0" smtClean="0"/>
              <a:t>ОТРАСЛЕВЫХ </a:t>
            </a:r>
            <a:r>
              <a:rPr lang="ru-RU" dirty="0" smtClean="0"/>
              <a:t>ЧЕМПИОНАТОВ</a:t>
            </a:r>
            <a:br>
              <a:rPr lang="ru-RU" dirty="0" smtClean="0"/>
            </a:br>
            <a:r>
              <a:rPr lang="ru-RU" dirty="0" smtClean="0"/>
              <a:t>«КОРПОРАТИВНОЙ АКАДЕМИИ РОСАТОМА»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63888" y="5176366"/>
            <a:ext cx="2279956" cy="1250763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Кривогузова</a:t>
            </a: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Мария</a:t>
            </a:r>
          </a:p>
          <a:p>
            <a:pPr algn="l"/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«Прикладная информатика»4</a:t>
            </a:r>
          </a:p>
          <a:p>
            <a:pPr algn="l"/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курс</a:t>
            </a: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14800" y="2794000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∞∝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794000"/>
                <a:ext cx="65915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09AAFE-1E3C-C2CF-380A-675D43B6D88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714" y="116632"/>
            <a:ext cx="2689782" cy="6475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00" y="200137"/>
            <a:ext cx="3276600" cy="628650"/>
          </a:xfrm>
          <a:prstGeom prst="rect">
            <a:avLst/>
          </a:prstGeom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43050" y="4956900"/>
            <a:ext cx="2650302" cy="124748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Меньшенин Борис</a:t>
            </a:r>
          </a:p>
          <a:p>
            <a:pPr algn="l"/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«Прикладная информатика»</a:t>
            </a:r>
          </a:p>
          <a:p>
            <a:pPr algn="l"/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курс</a:t>
            </a: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одзаголовок 2"/>
          <p:cNvSpPr txBox="1">
            <a:spLocks/>
          </p:cNvSpPr>
          <p:nvPr/>
        </p:nvSpPr>
        <p:spPr>
          <a:xfrm>
            <a:off x="6350759" y="4847900"/>
            <a:ext cx="2569027" cy="1144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Кузовкин Виталий</a:t>
            </a:r>
          </a:p>
          <a:p>
            <a:pPr algn="l"/>
            <a:r>
              <a:rPr lang="ru-RU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«Прикладная информатика»</a:t>
            </a:r>
          </a:p>
          <a:p>
            <a:pPr algn="l"/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курс</a:t>
            </a:r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80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6768752" cy="571500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Дашборд</a:t>
            </a:r>
            <a:endParaRPr lang="ru-RU" sz="2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64704"/>
            <a:ext cx="8568952" cy="58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3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6768752" cy="571500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Дашборд</a:t>
            </a:r>
            <a:r>
              <a:rPr lang="ru-RU" dirty="0" smtClean="0"/>
              <a:t> (код)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376626"/>
            <a:ext cx="83529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&lt;head&gt;</a:t>
            </a:r>
          </a:p>
          <a:p>
            <a:r>
              <a:rPr lang="en-US" sz="1200" dirty="0"/>
              <a:t>    &lt;meta charset="utf-8" /&gt;</a:t>
            </a:r>
          </a:p>
          <a:p>
            <a:r>
              <a:rPr lang="en-US" sz="1200" dirty="0"/>
              <a:t>    &lt;script </a:t>
            </a:r>
            <a:r>
              <a:rPr lang="en-US" sz="1200" dirty="0" err="1"/>
              <a:t>src</a:t>
            </a:r>
            <a:r>
              <a:rPr lang="en-US" sz="1200" dirty="0"/>
              <a:t>="http://localhost/AtomSkills/scripts/webclient1ce.js"&gt;&lt;/script&gt;</a:t>
            </a:r>
          </a:p>
          <a:p>
            <a:r>
              <a:rPr lang="en-US" sz="1200" dirty="0"/>
              <a:t>&lt;/head&gt;</a:t>
            </a:r>
          </a:p>
          <a:p>
            <a:r>
              <a:rPr lang="en-US" sz="1200" dirty="0"/>
              <a:t>&lt;body </a:t>
            </a:r>
            <a:r>
              <a:rPr lang="en-US" sz="1200" dirty="0" err="1"/>
              <a:t>onload</a:t>
            </a:r>
            <a:r>
              <a:rPr lang="en-US" sz="1200" dirty="0"/>
              <a:t>="</a:t>
            </a:r>
            <a:r>
              <a:rPr lang="en-US" sz="1200" dirty="0" err="1"/>
              <a:t>init</a:t>
            </a:r>
            <a:r>
              <a:rPr lang="en-US" sz="1200" dirty="0"/>
              <a:t>();"&gt;</a:t>
            </a:r>
          </a:p>
          <a:p>
            <a:r>
              <a:rPr lang="en-US" sz="1200" dirty="0"/>
              <a:t>    &lt;div id="</a:t>
            </a:r>
            <a:r>
              <a:rPr lang="en-US" sz="1200" dirty="0" err="1"/>
              <a:t>webClientContainer</a:t>
            </a:r>
            <a:r>
              <a:rPr lang="en-US" sz="1200" dirty="0"/>
              <a:t>"&gt;&lt;/div&gt;</a:t>
            </a:r>
          </a:p>
          <a:p>
            <a:r>
              <a:rPr lang="en-US" sz="1200" dirty="0"/>
              <a:t>    &lt;button </a:t>
            </a:r>
            <a:r>
              <a:rPr lang="en-US" sz="1200" dirty="0" err="1"/>
              <a:t>onclick</a:t>
            </a:r>
            <a:r>
              <a:rPr lang="en-US" sz="1200" dirty="0"/>
              <a:t>="</a:t>
            </a:r>
            <a:r>
              <a:rPr lang="en-US" sz="1200" dirty="0" err="1"/>
              <a:t>messageToWebClient</a:t>
            </a:r>
            <a:r>
              <a:rPr lang="en-US" sz="1200" dirty="0"/>
              <a:t>();"&gt;</a:t>
            </a:r>
            <a:r>
              <a:rPr lang="ru-RU" sz="1200" dirty="0"/>
              <a:t>Сообщение веб-клиенту&lt;/</a:t>
            </a:r>
            <a:r>
              <a:rPr lang="en-US" sz="1200" dirty="0"/>
              <a:t>button&gt;</a:t>
            </a:r>
          </a:p>
          <a:p>
            <a:r>
              <a:rPr lang="en-US" sz="1200" dirty="0"/>
              <a:t>    &lt;div id="</a:t>
            </a:r>
            <a:r>
              <a:rPr lang="en-US" sz="1200" dirty="0" err="1"/>
              <a:t>webClientMessageArea</a:t>
            </a:r>
            <a:r>
              <a:rPr lang="en-US" sz="1200" dirty="0"/>
              <a:t>"&gt;&lt;/div&gt;</a:t>
            </a:r>
          </a:p>
          <a:p>
            <a:r>
              <a:rPr lang="en-US" sz="1200" dirty="0"/>
              <a:t>    &lt;script&gt;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webClient</a:t>
            </a:r>
            <a:r>
              <a:rPr lang="en-US" sz="1200" dirty="0"/>
              <a:t> = null;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onWebClientMessage</a:t>
            </a:r>
            <a:r>
              <a:rPr lang="en-US" sz="1200" dirty="0"/>
              <a:t> = function (message, origin) {</a:t>
            </a:r>
          </a:p>
          <a:p>
            <a:r>
              <a:rPr lang="en-US" sz="1200" dirty="0"/>
              <a:t>            if (origin === 'http://localhost/') {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document.querySelector</a:t>
            </a:r>
            <a:r>
              <a:rPr lang="en-US" sz="1200" dirty="0"/>
              <a:t>('#</a:t>
            </a:r>
            <a:r>
              <a:rPr lang="en-US" sz="1200" dirty="0" err="1"/>
              <a:t>webClientMessageArea</a:t>
            </a:r>
            <a:r>
              <a:rPr lang="en-US" sz="1200" dirty="0"/>
              <a:t>').</a:t>
            </a:r>
            <a:r>
              <a:rPr lang="en-US" sz="1200" dirty="0" err="1"/>
              <a:t>innerText</a:t>
            </a:r>
            <a:r>
              <a:rPr lang="en-US" sz="1200" dirty="0"/>
              <a:t> = message;</a:t>
            </a:r>
          </a:p>
          <a:p>
            <a:r>
              <a:rPr lang="en-US" sz="1200" dirty="0"/>
              <a:t>                }</a:t>
            </a:r>
          </a:p>
          <a:p>
            <a:r>
              <a:rPr lang="en-US" sz="1200" dirty="0"/>
              <a:t>            };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messageToWebClient</a:t>
            </a:r>
            <a:r>
              <a:rPr lang="en-US" sz="1200" dirty="0"/>
              <a:t> = function () {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webClient.postMessage</a:t>
            </a:r>
            <a:r>
              <a:rPr lang="en-US" sz="1200" dirty="0"/>
              <a:t>("</a:t>
            </a:r>
            <a:r>
              <a:rPr lang="ru-RU" sz="1200" dirty="0"/>
              <a:t>Это пример веб-</a:t>
            </a:r>
            <a:r>
              <a:rPr lang="ru-RU" sz="1200" dirty="0" err="1"/>
              <a:t>дашборда</a:t>
            </a:r>
            <a:r>
              <a:rPr lang="ru-RU" sz="1200" dirty="0"/>
              <a:t>");</a:t>
            </a:r>
          </a:p>
          <a:p>
            <a:r>
              <a:rPr lang="ru-RU" sz="1200" dirty="0"/>
              <a:t>        };</a:t>
            </a:r>
          </a:p>
          <a:p>
            <a:r>
              <a:rPr lang="ru-RU" sz="1200" dirty="0"/>
              <a:t>        </a:t>
            </a:r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init</a:t>
            </a:r>
            <a:r>
              <a:rPr lang="en-US" sz="1200" dirty="0"/>
              <a:t> = function () {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webClient</a:t>
            </a:r>
            <a:r>
              <a:rPr lang="en-US" sz="1200" dirty="0"/>
              <a:t> = new WebClient1CE('</a:t>
            </a:r>
            <a:r>
              <a:rPr lang="en-US" sz="1200" dirty="0" err="1"/>
              <a:t>webClientContainer</a:t>
            </a:r>
            <a:r>
              <a:rPr lang="en-US" sz="1200" dirty="0"/>
              <a:t>',</a:t>
            </a:r>
          </a:p>
          <a:p>
            <a:r>
              <a:rPr lang="en-US" sz="1200" dirty="0"/>
              <a:t>           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webClientURL</a:t>
            </a:r>
            <a:r>
              <a:rPr lang="en-US" sz="1200" dirty="0"/>
              <a:t>: 'http://localhost/AtomSkills/?MainWindowMode=EmbeddedWorkplace',</a:t>
            </a:r>
          </a:p>
          <a:p>
            <a:r>
              <a:rPr lang="en-US" sz="1200" dirty="0"/>
              <a:t>                width: '600px',</a:t>
            </a:r>
          </a:p>
          <a:p>
            <a:r>
              <a:rPr lang="en-US" sz="1200" dirty="0"/>
              <a:t>                height: '400px',</a:t>
            </a:r>
          </a:p>
          <a:p>
            <a:r>
              <a:rPr lang="en-US" sz="1200" dirty="0"/>
              <a:t>                events:</a:t>
            </a:r>
          </a:p>
          <a:p>
            <a:r>
              <a:rPr lang="en-US" sz="1200" dirty="0"/>
              <a:t>                {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onMessage</a:t>
            </a:r>
            <a:r>
              <a:rPr lang="en-US" sz="1200" dirty="0"/>
              <a:t>: </a:t>
            </a:r>
            <a:r>
              <a:rPr lang="en-US" sz="1200" dirty="0" err="1"/>
              <a:t>onWebClientMessage</a:t>
            </a:r>
            <a:endParaRPr lang="en-US" sz="1200" dirty="0"/>
          </a:p>
          <a:p>
            <a:r>
              <a:rPr lang="en-US" sz="1200" dirty="0"/>
              <a:t>                }</a:t>
            </a:r>
          </a:p>
          <a:p>
            <a:r>
              <a:rPr lang="en-US" sz="1200" dirty="0"/>
              <a:t>            });</a:t>
            </a:r>
          </a:p>
          <a:p>
            <a:r>
              <a:rPr lang="en-US" sz="1200" dirty="0"/>
              <a:t>        };</a:t>
            </a:r>
          </a:p>
          <a:p>
            <a:r>
              <a:rPr lang="en-US" sz="1200" dirty="0"/>
              <a:t>    &lt;/script&gt;</a:t>
            </a:r>
          </a:p>
          <a:p>
            <a:r>
              <a:rPr lang="en-US" sz="1200" dirty="0"/>
              <a:t>&lt;/body&gt;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17952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6768752" cy="5715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Отчет «Кластерный анализ»</a:t>
            </a:r>
            <a:endParaRPr lang="ru-RU" sz="28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07" y="688132"/>
            <a:ext cx="8693181" cy="602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5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Преимущества 1С: Предприятие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для решения поставленных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7638"/>
            <a:ext cx="8435280" cy="503569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Скорость </a:t>
            </a:r>
            <a:r>
              <a:rPr lang="ru-RU" dirty="0" smtClean="0"/>
              <a:t>обработки </a:t>
            </a:r>
            <a:r>
              <a:rPr lang="en-US" dirty="0" smtClean="0"/>
              <a:t>csv-</a:t>
            </a:r>
            <a:r>
              <a:rPr lang="ru-RU" dirty="0" smtClean="0"/>
              <a:t>файла сопоставима с  результатами других языков (напр. </a:t>
            </a:r>
            <a:r>
              <a:rPr lang="en-US" dirty="0" smtClean="0"/>
              <a:t>Python)</a:t>
            </a:r>
          </a:p>
          <a:p>
            <a:r>
              <a:rPr lang="ru-RU" dirty="0" smtClean="0"/>
              <a:t>Поддержка работы </a:t>
            </a:r>
            <a:r>
              <a:rPr lang="ru-RU" dirty="0"/>
              <a:t>с пятью </a:t>
            </a:r>
            <a:r>
              <a:rPr lang="ru-RU" dirty="0" smtClean="0"/>
              <a:t>СУБД</a:t>
            </a:r>
          </a:p>
          <a:p>
            <a:r>
              <a:rPr lang="ru-RU" dirty="0" smtClean="0"/>
              <a:t>Кроссплатформенность</a:t>
            </a:r>
          </a:p>
          <a:p>
            <a:r>
              <a:rPr lang="ru-RU" dirty="0" smtClean="0"/>
              <a:t>Наличие тонкого, </a:t>
            </a:r>
            <a:r>
              <a:rPr lang="en-US" dirty="0" smtClean="0"/>
              <a:t>web </a:t>
            </a:r>
            <a:r>
              <a:rPr lang="ru-RU" dirty="0" smtClean="0"/>
              <a:t>, мобильного клиентов</a:t>
            </a:r>
          </a:p>
          <a:p>
            <a:r>
              <a:rPr lang="ru-RU" dirty="0" smtClean="0"/>
              <a:t>Высокая скорость </a:t>
            </a:r>
            <a:r>
              <a:rPr lang="ru-RU" dirty="0" smtClean="0"/>
              <a:t>разработки и быстрое </a:t>
            </a:r>
            <a:r>
              <a:rPr lang="ru-RU" dirty="0"/>
              <a:t>внедрение </a:t>
            </a:r>
            <a:endParaRPr lang="ru-RU" dirty="0" smtClean="0"/>
          </a:p>
          <a:p>
            <a:r>
              <a:rPr lang="ru-RU" dirty="0"/>
              <a:t>Отказоустойчивость </a:t>
            </a:r>
            <a:endParaRPr lang="ru-RU" dirty="0" smtClean="0"/>
          </a:p>
          <a:p>
            <a:r>
              <a:rPr lang="ru-RU" dirty="0" smtClean="0"/>
              <a:t>Сертифицирована </a:t>
            </a:r>
            <a:r>
              <a:rPr lang="ru-RU" dirty="0"/>
              <a:t>для  N 152-ФЗ "О персональных данных"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843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76672"/>
            <a:ext cx="843528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b="1" dirty="0" smtClean="0"/>
              <a:t>ЦЕЛЬ</a:t>
            </a:r>
            <a:r>
              <a:rPr lang="en-US" sz="4000" b="1" dirty="0" smtClean="0"/>
              <a:t> </a:t>
            </a:r>
            <a:r>
              <a:rPr lang="ru-RU" sz="4000" b="1" dirty="0" smtClean="0"/>
              <a:t>ИС</a:t>
            </a:r>
          </a:p>
          <a:p>
            <a:pPr marL="0" indent="0" algn="just">
              <a:buNone/>
            </a:pPr>
            <a:r>
              <a:rPr lang="ru-RU" sz="4000" dirty="0" smtClean="0"/>
              <a:t>создать условия для принятия управленческих решений при обработке и  классификации данных участников отраслевых чемпионатов.</a:t>
            </a:r>
          </a:p>
          <a:p>
            <a:pPr marL="0" indent="0" algn="just">
              <a:buNone/>
            </a:pPr>
            <a:r>
              <a:rPr lang="ru-RU" sz="4000" dirty="0" smtClean="0"/>
              <a:t>Получить аналитику </a:t>
            </a:r>
            <a:r>
              <a:rPr lang="ru-RU" sz="4000" dirty="0"/>
              <a:t>результатов по дивизионам и </a:t>
            </a:r>
            <a:r>
              <a:rPr lang="ru-RU" sz="4000" dirty="0" smtClean="0"/>
              <a:t>предприятиям, гендеру и возрасту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76304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40966"/>
          </a:xfrm>
        </p:spPr>
        <p:txBody>
          <a:bodyPr/>
          <a:lstStyle/>
          <a:p>
            <a:r>
              <a:rPr lang="ru-RU" dirty="0" smtClean="0"/>
              <a:t>ЗАДАЧИ ИС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291264" cy="5001419"/>
          </a:xfrm>
        </p:spPr>
        <p:txBody>
          <a:bodyPr>
            <a:noAutofit/>
          </a:bodyPr>
          <a:lstStyle/>
          <a:p>
            <a:pPr algn="just"/>
            <a:r>
              <a:rPr lang="ru-RU" sz="3600" dirty="0" smtClean="0"/>
              <a:t>Создание и апробация сетевой модели информационной поддержки лиц, разрабатывающих комплексный план проведения чемпионатов</a:t>
            </a:r>
          </a:p>
          <a:p>
            <a:pPr algn="just"/>
            <a:r>
              <a:rPr lang="ru-RU" sz="3600" dirty="0" smtClean="0"/>
              <a:t>Анализ взаимосвязей </a:t>
            </a:r>
            <a:r>
              <a:rPr lang="ru-RU" sz="3600" dirty="0"/>
              <a:t>схожих участников по их уровню подготовки и </a:t>
            </a:r>
            <a:r>
              <a:rPr lang="ru-RU" sz="3600" dirty="0" smtClean="0"/>
              <a:t>разработка универсального шаблона </a:t>
            </a:r>
            <a:r>
              <a:rPr lang="ru-RU" sz="3600" dirty="0"/>
              <a:t>расчета и визуализации </a:t>
            </a:r>
            <a:r>
              <a:rPr lang="ru-RU" sz="3600" dirty="0" smtClean="0"/>
              <a:t>данных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64125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Основные </a:t>
            </a:r>
            <a:r>
              <a:rPr lang="ru-RU" b="1" dirty="0" smtClean="0"/>
              <a:t>данные </a:t>
            </a:r>
            <a:r>
              <a:rPr lang="ru-RU" b="1" dirty="0" smtClean="0"/>
              <a:t>для анализа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/>
          <a:lstStyle/>
          <a:p>
            <a:r>
              <a:rPr lang="ru-RU" sz="4000" dirty="0" smtClean="0"/>
              <a:t>Персональные данные участников</a:t>
            </a:r>
          </a:p>
          <a:p>
            <a:r>
              <a:rPr lang="ru-RU" sz="4000" dirty="0"/>
              <a:t>Профессиональная </a:t>
            </a:r>
            <a:r>
              <a:rPr lang="ru-RU" sz="4000" dirty="0" smtClean="0"/>
              <a:t>принадлежность</a:t>
            </a:r>
          </a:p>
          <a:p>
            <a:r>
              <a:rPr lang="ru-RU" sz="4000" dirty="0"/>
              <a:t>Информация об </a:t>
            </a:r>
            <a:r>
              <a:rPr lang="ru-RU" sz="4000" dirty="0" smtClean="0"/>
              <a:t>образовании</a:t>
            </a:r>
          </a:p>
          <a:p>
            <a:r>
              <a:rPr lang="ru-RU" sz="4000" dirty="0"/>
              <a:t>Информация о текущем месте </a:t>
            </a:r>
            <a:r>
              <a:rPr lang="ru-RU" sz="4000" dirty="0" smtClean="0"/>
              <a:t>работы</a:t>
            </a:r>
          </a:p>
          <a:p>
            <a:pPr marL="0" indent="0">
              <a:buNone/>
            </a:pPr>
            <a:endParaRPr lang="ru-RU" sz="40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84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73984" cy="6791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285293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СХЕМА ИНФОРМАЦИОНОГО</a:t>
            </a:r>
          </a:p>
          <a:p>
            <a:r>
              <a:rPr lang="ru-RU" dirty="0" smtClean="0"/>
              <a:t>ВЗАИМОДЕЙСТВИЯ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030"/>
            <a:ext cx="7931224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Метаданные конфигурации </a:t>
            </a:r>
            <a:r>
              <a:rPr lang="ru-RU" dirty="0" smtClean="0"/>
              <a:t>1С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564104"/>
            <a:ext cx="6192688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2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583736"/>
            <a:ext cx="8740522" cy="5919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116632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Вид пользовательского интерфейса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1972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78296"/>
            <a:ext cx="8496944" cy="59470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5616" y="116632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Вид сформированного отчета «Общая статистика»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3198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11560" y="274638"/>
            <a:ext cx="807524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Вид варианта отчета по участникам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908720"/>
            <a:ext cx="9108504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3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359</Words>
  <Application>Microsoft Office PowerPoint</Application>
  <PresentationFormat>Экран (4:3)</PresentationFormat>
  <Paragraphs>71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Times New Roman</vt:lpstr>
      <vt:lpstr>Тема Office</vt:lpstr>
      <vt:lpstr>ИНФОРМАЦИОННАЯ СИСТЕМА ОБРАБОТКИ И КЛАССИФИКАЦИИ ДАННЫХ УЧАСТНИКОВ ОТРАСЛЕВЫХ ЧЕМПИОНАТОВ «КОРПОРАТИВНОЙ АКАДЕМИИ РОСАТОМА» </vt:lpstr>
      <vt:lpstr>Презентация PowerPoint</vt:lpstr>
      <vt:lpstr>ЗАДАЧИ ИС</vt:lpstr>
      <vt:lpstr>Основные данные для анализа</vt:lpstr>
      <vt:lpstr>Презентация PowerPoint</vt:lpstr>
      <vt:lpstr>Метаданные конфигурации 1С</vt:lpstr>
      <vt:lpstr>Презентация PowerPoint</vt:lpstr>
      <vt:lpstr>Презентация PowerPoint</vt:lpstr>
      <vt:lpstr>Вид варианта отчета по участникам</vt:lpstr>
      <vt:lpstr>Дашборд</vt:lpstr>
      <vt:lpstr>Дашборд (код)</vt:lpstr>
      <vt:lpstr>Отчет «Кластерный анализ»</vt:lpstr>
      <vt:lpstr>Преимущества 1С: Предприятие  для решения поставленных задач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КОНЦЕПЦИЯ ОЦЕНКИ И АНАЛИЗА ПОЛИФАКТОРНЫХ ЧС В ВОЛГОГРАДСКОЙ ОБЛАСТИ</dc:title>
  <dc:creator>Alex_Nout</dc:creator>
  <cp:lastModifiedBy>Alex</cp:lastModifiedBy>
  <cp:revision>50</cp:revision>
  <dcterms:created xsi:type="dcterms:W3CDTF">2022-08-10T11:08:39Z</dcterms:created>
  <dcterms:modified xsi:type="dcterms:W3CDTF">2023-05-20T17:44:25Z</dcterms:modified>
</cp:coreProperties>
</file>