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6" r:id="rId6"/>
    <p:sldId id="260" r:id="rId7"/>
    <p:sldId id="263" r:id="rId8"/>
    <p:sldId id="264" r:id="rId9"/>
  </p:sldIdLst>
  <p:sldSz cx="12192000" cy="6858000"/>
  <p:notesSz cx="6858000" cy="9144000"/>
  <p:embeddedFontLst>
    <p:embeddedFont>
      <p:font typeface="KoPub바탕체 Light" panose="00000300000000000000" pitchFamily="2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Cambria Math" panose="02040503050406030204" pitchFamily="18" charset="0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E9B90-9C2D-2A59-B1F4-BB526EE53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C7A3E5-EE7F-51F2-69A1-644311250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4DC93-F3CA-7389-AF3B-CDE22BCE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FF78-B200-4D45-89BA-57BC38B81CE4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DCDE1-8668-C5C5-D678-CC44CBAC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EA1E1-233C-D51A-13AB-401781E7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DC6-C2E5-445F-80E5-6164A682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76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3B8B3-8E0B-5795-A293-855820CF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509404-A4F5-A95E-37B1-5FA9D6A69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F284D-39BB-7001-61E8-87292FD2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FF78-B200-4D45-89BA-57BC38B81CE4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AEBA5-F38E-8CD2-AE2E-1770C9D3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353E5-97D7-E789-BF02-80D29DF9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DC6-C2E5-445F-80E5-6164A682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87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B240AB-3E45-D9C3-9D14-DB39DF7B1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41C19A-4B25-3336-AC75-479F9DA8F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09763-6679-8E6C-DD1D-F348CA27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FF78-B200-4D45-89BA-57BC38B81CE4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EAD68-DB99-8E93-5A79-11B5BA75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92A6-B353-D36A-6D82-10C7D4DB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DC6-C2E5-445F-80E5-6164A682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4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45352-8A4A-D7A0-1C48-0D2D1A4D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6B7D8-81E7-E935-6FBE-EF67CC1D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AFDD8-6548-7229-3C80-A8EC7CE5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FF78-B200-4D45-89BA-57BC38B81CE4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35F72-6077-DAAF-ED81-2EF89FF8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808E8-AA32-0AED-36C2-F04864A6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DC6-C2E5-445F-80E5-6164A682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5641B-4A8B-1E2B-1AB6-1CB4F8D1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D3D1E-2D89-EC6C-3672-E059596A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0E923-FB57-36F7-7130-6797CD63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FF78-B200-4D45-89BA-57BC38B81CE4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16FC5-C005-D1AC-C3F3-800C4C55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0396D-EDD9-A056-3C39-FF44E863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DC6-C2E5-445F-80E5-6164A682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1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493A0-0673-6B5F-6F44-B7D9C778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AD12B-D913-6C44-E254-1D2A2DF07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484319-CD15-2169-0FCF-52AAF870A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19CF40-6534-8D35-ABB5-D19CE370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FF78-B200-4D45-89BA-57BC38B81CE4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0003AF-C767-AFE9-19B4-84713C4A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C44650-35A6-207C-E958-00B8B851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DC6-C2E5-445F-80E5-6164A682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61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CF048-9E88-1BF9-1E92-3AA85327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5EB810-E370-50C3-67D6-D8497E675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81D0C7-81F8-FAFA-2B00-1A9A82CAC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5321E8-3457-50C7-685B-DDE57698E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9BB1B0-6C5E-73B2-F692-D949A4BFD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560331-0DE4-283C-9DDF-139DFB2A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FF78-B200-4D45-89BA-57BC38B81CE4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18082D-2738-A58D-8997-50248454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AFD9C4-9B57-7DD0-B484-FFF4D512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DC6-C2E5-445F-80E5-6164A682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1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8371F-0AA4-04B0-12C4-9B80DD96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EB3F5A-EA81-98BD-C9BF-60B7B215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FF78-B200-4D45-89BA-57BC38B81CE4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89DB36-35D0-715E-6EA9-60B8B357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5E065A-6B52-E7F7-D382-CA873AD8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DC6-C2E5-445F-80E5-6164A682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9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864DFB-7E55-930B-0A0A-14FFBB66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FF78-B200-4D45-89BA-57BC38B81CE4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96B161-9F9F-849D-4A91-C4DF65FA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838444-5942-3120-62E8-43903465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DC6-C2E5-445F-80E5-6164A682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5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5DCC1-98DF-9D7A-4AA8-1884B685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69B8B-3DDF-27BC-20AF-8A2970296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0CB3A0-9E95-44D4-DF94-374EBDA7E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35626-2739-31A8-40B4-2256E01C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FF78-B200-4D45-89BA-57BC38B81CE4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1C658-4CAE-0454-18AD-60BA9B25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31098-E522-A618-CDDB-CA6C8DAA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DC6-C2E5-445F-80E5-6164A682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7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724ED-C7A9-B814-5436-02B9200A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D6FC99-4441-EEC2-57E2-5D3EEF95B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A330E5-E78E-4C9A-F572-1287DEAFF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B5AA-B23F-46A5-B658-B360BF64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FF78-B200-4D45-89BA-57BC38B81CE4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AB079-3A90-0779-F113-93CE6221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3735E2-5E9C-1330-CAFC-CED20C38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DC6-C2E5-445F-80E5-6164A682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4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4C55E5-DAD3-40FB-3618-DC376BE1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1F85C-9DC2-B49C-24BF-D2BC2CE28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DAC56-DAF1-A95C-AC41-35CE933F6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3FF78-B200-4D45-89BA-57BC38B81CE4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8494A-695A-024B-87EA-6C9F9EF8C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2AE98-D01A-A8D2-8A7C-A4D4C0D5D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BADC6-C2E5-445F-80E5-6164A6827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99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28F9C-2E56-B9A7-C93F-073583867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CNN </a:t>
            </a:r>
            <a:r>
              <a:rPr lang="ko-KR" altLang="en-US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기반</a:t>
            </a:r>
            <a:br>
              <a:rPr lang="en-US" altLang="ko-KR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</a:br>
            <a:r>
              <a:rPr lang="ko-KR" altLang="en-US" dirty="0" err="1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역전세</a:t>
            </a:r>
            <a:r>
              <a:rPr lang="ko-KR" altLang="en-US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예측 </a:t>
            </a:r>
            <a:r>
              <a:rPr lang="en-US" altLang="ko-KR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Ai </a:t>
            </a:r>
            <a:r>
              <a:rPr lang="ko-KR" altLang="en-US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44AE62-26A7-02A6-0CBD-37E18D084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임진우</a:t>
            </a:r>
          </a:p>
        </p:txBody>
      </p:sp>
    </p:spTree>
    <p:extLst>
      <p:ext uri="{BB962C8B-B14F-4D97-AF65-F5344CB8AC3E}">
        <p14:creationId xmlns:p14="http://schemas.microsoft.com/office/powerpoint/2010/main" val="24570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0F50CD-8F13-827E-9395-F1A1AA4C2240}"/>
              </a:ext>
            </a:extLst>
          </p:cNvPr>
          <p:cNvSpPr txBox="1"/>
          <p:nvPr/>
        </p:nvSpPr>
        <p:spPr>
          <a:xfrm flipH="1">
            <a:off x="454303" y="490022"/>
            <a:ext cx="469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데이터 </a:t>
            </a:r>
            <a:r>
              <a:rPr lang="ko-KR" altLang="en-US" sz="2500" dirty="0" err="1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전처리</a:t>
            </a:r>
            <a:r>
              <a:rPr lang="en-US" altLang="ko-KR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(EDA)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592B17-DFFD-D761-AC04-A81D67C620E3}"/>
              </a:ext>
            </a:extLst>
          </p:cNvPr>
          <p:cNvSpPr/>
          <p:nvPr/>
        </p:nvSpPr>
        <p:spPr>
          <a:xfrm>
            <a:off x="454303" y="1279515"/>
            <a:ext cx="1639588" cy="5016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201908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202308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까지의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아파트 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데이터를 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추출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(selenium)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72AA6D-5918-CF31-E5B1-F78197C6A9E6}"/>
              </a:ext>
            </a:extLst>
          </p:cNvPr>
          <p:cNvSpPr/>
          <p:nvPr/>
        </p:nvSpPr>
        <p:spPr>
          <a:xfrm>
            <a:off x="2488843" y="1279514"/>
            <a:ext cx="1639588" cy="5016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도단위에서의 평균 변화율 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추출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D1085C-F94C-8A8F-C69F-A8A078DAD39A}"/>
              </a:ext>
            </a:extLst>
          </p:cNvPr>
          <p:cNvSpPr/>
          <p:nvPr/>
        </p:nvSpPr>
        <p:spPr>
          <a:xfrm>
            <a:off x="4523383" y="1279514"/>
            <a:ext cx="1639588" cy="5016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도단위에서의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평균 변화율을 이용하여 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시단위에서의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결측치를</a:t>
            </a:r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보간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FE75EC-89F6-5F61-1348-45D5C6A8E6A6}"/>
              </a:ext>
            </a:extLst>
          </p:cNvPr>
          <p:cNvSpPr/>
          <p:nvPr/>
        </p:nvSpPr>
        <p:spPr>
          <a:xfrm>
            <a:off x="6557922" y="1279512"/>
            <a:ext cx="1639588" cy="5016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시단위에서의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평균 변화율을 이용하여 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시군구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단위에서의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결측치를</a:t>
            </a:r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보간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3ED1A9-C8C0-8B59-0CB0-3BF13C1A997C}"/>
              </a:ext>
            </a:extLst>
          </p:cNvPr>
          <p:cNvSpPr/>
          <p:nvPr/>
        </p:nvSpPr>
        <p:spPr>
          <a:xfrm>
            <a:off x="8592462" y="1279512"/>
            <a:ext cx="2311757" cy="5016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박스 플롯을 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사용하여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전세율</a:t>
            </a:r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이상치 제거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(200%</a:t>
            </a:r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이상은 제거</a:t>
            </a:r>
            <a:r>
              <a:rPr lang="en-US" altLang="ko-KR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932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0F50CD-8F13-827E-9395-F1A1AA4C2240}"/>
              </a:ext>
            </a:extLst>
          </p:cNvPr>
          <p:cNvSpPr txBox="1"/>
          <p:nvPr/>
        </p:nvSpPr>
        <p:spPr>
          <a:xfrm flipH="1">
            <a:off x="454303" y="490022"/>
            <a:ext cx="469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데이터 </a:t>
            </a:r>
            <a:r>
              <a:rPr lang="ko-KR" altLang="en-US" sz="2500" dirty="0" err="1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전처리</a:t>
            </a:r>
            <a:r>
              <a:rPr lang="en-US" altLang="ko-KR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(EDA)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592B17-DFFD-D761-AC04-A81D67C620E3}"/>
              </a:ext>
            </a:extLst>
          </p:cNvPr>
          <p:cNvSpPr/>
          <p:nvPr/>
        </p:nvSpPr>
        <p:spPr>
          <a:xfrm>
            <a:off x="454303" y="1279515"/>
            <a:ext cx="1639588" cy="5016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201908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202308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까지의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아파트 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데이터를 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추출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(selenium)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065C50-D55E-3AB9-475D-B650D77DC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99" y="1279515"/>
            <a:ext cx="5455431" cy="2755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F987BB-7FBA-3E17-F741-42EF0ABEC807}"/>
              </a:ext>
            </a:extLst>
          </p:cNvPr>
          <p:cNvSpPr txBox="1"/>
          <p:nvPr/>
        </p:nvSpPr>
        <p:spPr>
          <a:xfrm flipH="1">
            <a:off x="2294112" y="4259077"/>
            <a:ext cx="10345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국토교통부 실거래가 공개시스템을 </a:t>
            </a:r>
            <a:r>
              <a:rPr lang="en-US" altLang="ko-KR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Selenium</a:t>
            </a:r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을 이용하여</a:t>
            </a:r>
            <a:endParaRPr lang="en-US" altLang="ko-KR" sz="2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r>
              <a:rPr lang="ko-KR" altLang="en-US" sz="2500" dirty="0" err="1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크롤링을</a:t>
            </a:r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진행하였음</a:t>
            </a:r>
            <a:endParaRPr lang="en-US" altLang="ko-KR" sz="2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endParaRPr lang="en-US" altLang="ko-KR" sz="2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아파트 </a:t>
            </a:r>
            <a:r>
              <a:rPr lang="ko-KR" altLang="en-US" sz="2500" dirty="0" err="1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실거래</a:t>
            </a:r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데이터를 </a:t>
            </a:r>
            <a:r>
              <a:rPr lang="en-US" altLang="ko-KR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2019</a:t>
            </a:r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년 </a:t>
            </a:r>
            <a:r>
              <a:rPr lang="en-US" altLang="ko-KR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08</a:t>
            </a:r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월부터 </a:t>
            </a:r>
            <a:r>
              <a:rPr lang="en-US" altLang="ko-KR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2023</a:t>
            </a:r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년 </a:t>
            </a:r>
            <a:r>
              <a:rPr lang="en-US" altLang="ko-KR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08</a:t>
            </a:r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월까지 추출</a:t>
            </a:r>
            <a:endParaRPr lang="en-US" altLang="ko-KR" sz="2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64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0F50CD-8F13-827E-9395-F1A1AA4C2240}"/>
              </a:ext>
            </a:extLst>
          </p:cNvPr>
          <p:cNvSpPr txBox="1"/>
          <p:nvPr/>
        </p:nvSpPr>
        <p:spPr>
          <a:xfrm flipH="1">
            <a:off x="309523" y="323638"/>
            <a:ext cx="469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데이터 </a:t>
            </a:r>
            <a:r>
              <a:rPr lang="ko-KR" altLang="en-US" sz="2500" dirty="0" err="1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전처리</a:t>
            </a:r>
            <a:r>
              <a:rPr lang="en-US" altLang="ko-KR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(EDA)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72AA6D-5918-CF31-E5B1-F78197C6A9E6}"/>
              </a:ext>
            </a:extLst>
          </p:cNvPr>
          <p:cNvSpPr/>
          <p:nvPr/>
        </p:nvSpPr>
        <p:spPr>
          <a:xfrm>
            <a:off x="467987" y="1279512"/>
            <a:ext cx="1639588" cy="5016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도단위에서의 평균 변화율 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추출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12E4C-9B7A-BADE-65D4-2C612EC88ADD}"/>
              </a:ext>
            </a:extLst>
          </p:cNvPr>
          <p:cNvSpPr txBox="1"/>
          <p:nvPr/>
        </p:nvSpPr>
        <p:spPr>
          <a:xfrm flipH="1">
            <a:off x="2479253" y="5434059"/>
            <a:ext cx="103459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도 단위에서의 월간 </a:t>
            </a:r>
            <a:r>
              <a:rPr lang="ko-KR" altLang="en-US" sz="2500" dirty="0" err="1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면적당매매가와</a:t>
            </a:r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월간 </a:t>
            </a:r>
            <a:r>
              <a:rPr lang="ko-KR" altLang="en-US" sz="2500" dirty="0" err="1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면적당보증금</a:t>
            </a:r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을 추출하여</a:t>
            </a:r>
            <a:endParaRPr lang="en-US" altLang="ko-KR" sz="2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각각 변화율을 구하였습니다</a:t>
            </a:r>
            <a:r>
              <a:rPr lang="en-US" altLang="ko-KR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0FBED7-5061-902B-7A60-C9D1BDB2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310" y="1171727"/>
            <a:ext cx="5119996" cy="41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5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0F50CD-8F13-827E-9395-F1A1AA4C2240}"/>
              </a:ext>
            </a:extLst>
          </p:cNvPr>
          <p:cNvSpPr txBox="1"/>
          <p:nvPr/>
        </p:nvSpPr>
        <p:spPr>
          <a:xfrm flipH="1">
            <a:off x="309523" y="323638"/>
            <a:ext cx="46930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데이터 </a:t>
            </a:r>
            <a:r>
              <a:rPr lang="ko-KR" altLang="en-US" sz="2500" dirty="0" err="1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전처리</a:t>
            </a:r>
            <a:r>
              <a:rPr lang="en-US" altLang="ko-KR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(EDA) </a:t>
            </a:r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알고리즘</a:t>
            </a:r>
            <a:endParaRPr lang="en-US" altLang="ko-KR" sz="2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DD3BA4-D287-25EB-A68A-F86D09373AF0}"/>
              </a:ext>
            </a:extLst>
          </p:cNvPr>
          <p:cNvSpPr/>
          <p:nvPr/>
        </p:nvSpPr>
        <p:spPr>
          <a:xfrm>
            <a:off x="402796" y="1171727"/>
            <a:ext cx="1639588" cy="5016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도단위에서의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평균 변화율을 이용하여 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시단위에서의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결측치를</a:t>
            </a:r>
            <a:r>
              <a:rPr lang="ko-KR" altLang="en-US" dirty="0">
                <a:solidFill>
                  <a:schemeClr val="tx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보간</a:t>
            </a:r>
            <a:endParaRPr lang="en-US" altLang="ko-KR" dirty="0">
              <a:solidFill>
                <a:schemeClr val="tx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5E2D2E-3FBD-B9F4-1C97-99E7E8EA3AE4}"/>
              </a:ext>
            </a:extLst>
          </p:cNvPr>
          <p:cNvSpPr txBox="1"/>
          <p:nvPr/>
        </p:nvSpPr>
        <p:spPr>
          <a:xfrm flipH="1">
            <a:off x="2382144" y="1084488"/>
            <a:ext cx="103459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결측치가</a:t>
            </a:r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존재하는 열 사이에</a:t>
            </a:r>
            <a:r>
              <a:rPr lang="en-US" altLang="ko-KR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, </a:t>
            </a:r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변화를 주어 다음과 같이 보간</a:t>
            </a:r>
            <a:endParaRPr lang="en-US" altLang="ko-KR" sz="2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2B9894-E205-819B-9E1E-11FC1202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936" y="1714451"/>
            <a:ext cx="6047161" cy="10346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BB081B-4F08-B0CB-659D-88F2AD4ABC44}"/>
                  </a:ext>
                </a:extLst>
              </p:cNvPr>
              <p:cNvSpPr txBox="1"/>
              <p:nvPr/>
            </p:nvSpPr>
            <p:spPr>
              <a:xfrm>
                <a:off x="2296936" y="2949678"/>
                <a:ext cx="34712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dirty="0">
                    <a:solidFill>
                      <a:schemeClr val="tx1"/>
                    </a:solidFill>
                    <a:latin typeface="KoPub바탕체 Light" panose="00000300000000000000" pitchFamily="2" charset="-127"/>
                    <a:ea typeface="KoPub바탕체 Light" panose="00000300000000000000" pitchFamily="2" charset="-127"/>
                  </a:rPr>
                  <a:t>시단위</a:t>
                </a:r>
                <a:r>
                  <a:rPr lang="ko-KR" altLang="en-US" dirty="0">
                    <a:latin typeface="KoPub바탕체 Light" panose="00000300000000000000" pitchFamily="2" charset="-127"/>
                    <a:ea typeface="KoPub바탕체 Light" panose="00000300000000000000" pitchFamily="2" charset="-127"/>
                  </a:rPr>
                  <a:t>에서의 평균 월간 </a:t>
                </a:r>
                <a:r>
                  <a:rPr lang="ko-KR" altLang="en-US" dirty="0" err="1">
                    <a:latin typeface="KoPub바탕체 Light" panose="00000300000000000000" pitchFamily="2" charset="-127"/>
                    <a:ea typeface="KoPub바탕체 Light" panose="00000300000000000000" pitchFamily="2" charset="-127"/>
                  </a:rPr>
                  <a:t>매매금</a:t>
                </a:r>
                <a:endParaRPr lang="ko-KR" altLang="en-US" dirty="0">
                  <a:solidFill>
                    <a:schemeClr val="tx1"/>
                  </a:solidFill>
                  <a:latin typeface="KoPub바탕체 Light" panose="00000300000000000000" pitchFamily="2" charset="-127"/>
                  <a:ea typeface="KoPub바탕체 Light" panose="00000300000000000000" pitchFamily="2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BB081B-4F08-B0CB-659D-88F2AD4AB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936" y="2949678"/>
                <a:ext cx="3471207" cy="276999"/>
              </a:xfrm>
              <a:prstGeom prst="rect">
                <a:avLst/>
              </a:prstGeom>
              <a:blipFill>
                <a:blip r:embed="rId3"/>
                <a:stretch>
                  <a:fillRect l="-2460" t="-33333" r="-3691" b="-5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B1E748-E8E6-8922-8036-72B682319DC1}"/>
                  </a:ext>
                </a:extLst>
              </p:cNvPr>
              <p:cNvSpPr txBox="1"/>
              <p:nvPr/>
            </p:nvSpPr>
            <p:spPr>
              <a:xfrm>
                <a:off x="2296936" y="3402888"/>
                <a:ext cx="4403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dirty="0">
                    <a:latin typeface="KoPub바탕체 Light" panose="00000300000000000000" pitchFamily="2" charset="-127"/>
                    <a:ea typeface="KoPub바탕체 Light" panose="00000300000000000000" pitchFamily="2" charset="-127"/>
                  </a:rPr>
                  <a:t>도</a:t>
                </a:r>
                <a:r>
                  <a:rPr lang="ko-KR" altLang="en-US" dirty="0">
                    <a:solidFill>
                      <a:schemeClr val="tx1"/>
                    </a:solidFill>
                    <a:latin typeface="KoPub바탕체 Light" panose="00000300000000000000" pitchFamily="2" charset="-127"/>
                    <a:ea typeface="KoPub바탕체 Light" panose="00000300000000000000" pitchFamily="2" charset="-127"/>
                  </a:rPr>
                  <a:t>단위</a:t>
                </a:r>
                <a:r>
                  <a:rPr lang="ko-KR" altLang="en-US" dirty="0">
                    <a:latin typeface="KoPub바탕체 Light" panose="00000300000000000000" pitchFamily="2" charset="-127"/>
                    <a:ea typeface="KoPub바탕체 Light" panose="00000300000000000000" pitchFamily="2" charset="-127"/>
                  </a:rPr>
                  <a:t>에서의 평균 월간 매매금의 변화율</a:t>
                </a:r>
                <a:endParaRPr lang="ko-KR" altLang="en-US" dirty="0">
                  <a:solidFill>
                    <a:schemeClr val="tx1"/>
                  </a:solidFill>
                  <a:latin typeface="KoPub바탕체 Light" panose="00000300000000000000" pitchFamily="2" charset="-127"/>
                  <a:ea typeface="KoPub바탕체 Light" panose="00000300000000000000" pitchFamily="2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B1E748-E8E6-8922-8036-72B682319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936" y="3402888"/>
                <a:ext cx="4403065" cy="276999"/>
              </a:xfrm>
              <a:prstGeom prst="rect">
                <a:avLst/>
              </a:prstGeom>
              <a:blipFill>
                <a:blip r:embed="rId4"/>
                <a:stretch>
                  <a:fillRect l="-1939" t="-32609" r="-2632" b="-5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1AF57C-021C-8B10-5BA7-DC05B1FDDB4D}"/>
                  </a:ext>
                </a:extLst>
              </p:cNvPr>
              <p:cNvSpPr txBox="1"/>
              <p:nvPr/>
            </p:nvSpPr>
            <p:spPr>
              <a:xfrm>
                <a:off x="2296936" y="3856098"/>
                <a:ext cx="6263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dirty="0">
                    <a:latin typeface="KoPub바탕체 Light" panose="00000300000000000000" pitchFamily="2" charset="-127"/>
                    <a:ea typeface="KoPub바탕체 Light" panose="00000300000000000000" pitchFamily="2" charset="-127"/>
                  </a:rPr>
                  <a:t>도</a:t>
                </a:r>
                <a:r>
                  <a:rPr lang="ko-KR" altLang="en-US" dirty="0">
                    <a:solidFill>
                      <a:schemeClr val="tx1"/>
                    </a:solidFill>
                    <a:latin typeface="KoPub바탕체 Light" panose="00000300000000000000" pitchFamily="2" charset="-127"/>
                    <a:ea typeface="KoPub바탕체 Light" panose="00000300000000000000" pitchFamily="2" charset="-127"/>
                  </a:rPr>
                  <a:t>단위</a:t>
                </a:r>
                <a:r>
                  <a:rPr lang="ko-KR" altLang="en-US" dirty="0">
                    <a:latin typeface="KoPub바탕체 Light" panose="00000300000000000000" pitchFamily="2" charset="-127"/>
                    <a:ea typeface="KoPub바탕체 Light" panose="00000300000000000000" pitchFamily="2" charset="-127"/>
                  </a:rPr>
                  <a:t>에서의 평균 월간 매매금의 변화율의</a:t>
                </a:r>
                <a:r>
                  <a:rPr lang="en-US" altLang="ko-KR" dirty="0">
                    <a:latin typeface="KoPub바탕체 Light" panose="00000300000000000000" pitchFamily="2" charset="-127"/>
                    <a:ea typeface="KoPub바탕체 Light" panose="00000300000000000000" pitchFamily="2" charset="-127"/>
                  </a:rPr>
                  <a:t> </a:t>
                </a:r>
                <a:r>
                  <a:rPr lang="ko-KR" altLang="en-US" dirty="0">
                    <a:latin typeface="KoPub바탕체 Light" panose="00000300000000000000" pitchFamily="2" charset="-127"/>
                    <a:ea typeface="KoPub바탕체 Light" panose="00000300000000000000" pitchFamily="2" charset="-127"/>
                  </a:rPr>
                  <a:t>총 합의 평균</a:t>
                </a:r>
                <a:endParaRPr lang="ko-KR" altLang="en-US" dirty="0">
                  <a:solidFill>
                    <a:schemeClr val="tx1"/>
                  </a:solidFill>
                  <a:latin typeface="KoPub바탕체 Light" panose="00000300000000000000" pitchFamily="2" charset="-127"/>
                  <a:ea typeface="KoPub바탕체 Light" panose="00000300000000000000" pitchFamily="2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1AF57C-021C-8B10-5BA7-DC05B1FDD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936" y="3856098"/>
                <a:ext cx="6263574" cy="276999"/>
              </a:xfrm>
              <a:prstGeom prst="rect">
                <a:avLst/>
              </a:prstGeom>
              <a:blipFill>
                <a:blip r:embed="rId5"/>
                <a:stretch>
                  <a:fillRect l="-1363" t="-33333" r="-1461" b="-5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394B234-0166-D377-7F59-111E0E813150}"/>
              </a:ext>
            </a:extLst>
          </p:cNvPr>
          <p:cNvSpPr txBox="1"/>
          <p:nvPr/>
        </p:nvSpPr>
        <p:spPr>
          <a:xfrm flipH="1">
            <a:off x="2198281" y="5044179"/>
            <a:ext cx="103459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이 과정을 반복하여 </a:t>
            </a:r>
            <a:r>
              <a:rPr lang="ko-KR" altLang="en-US" sz="2500" dirty="0" err="1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시군구</a:t>
            </a:r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단위에서의 </a:t>
            </a:r>
            <a:r>
              <a:rPr lang="ko-KR" altLang="en-US" sz="2500" dirty="0" err="1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결측치를</a:t>
            </a:r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처리</a:t>
            </a:r>
            <a:endParaRPr lang="en-US" altLang="ko-KR" sz="2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50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B44444-1BE5-AC09-F2F7-19A617AD98A9}"/>
              </a:ext>
            </a:extLst>
          </p:cNvPr>
          <p:cNvSpPr txBox="1"/>
          <p:nvPr/>
        </p:nvSpPr>
        <p:spPr>
          <a:xfrm flipH="1">
            <a:off x="296491" y="1783460"/>
            <a:ext cx="1034594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5</a:t>
            </a:r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개월치의 데이터를 기반으로 다음 월의 전세율이 </a:t>
            </a:r>
            <a:r>
              <a:rPr lang="en-US" altLang="ko-KR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85</a:t>
            </a:r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퍼센트인지</a:t>
            </a:r>
            <a:r>
              <a:rPr lang="en-US" altLang="ko-KR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, </a:t>
            </a:r>
          </a:p>
          <a:p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아닌지를 예측하는 분류문제로 가정하였습니다</a:t>
            </a:r>
            <a:r>
              <a:rPr lang="en-US" altLang="ko-KR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.</a:t>
            </a:r>
          </a:p>
          <a:p>
            <a:endParaRPr lang="en-US" altLang="ko-KR" sz="2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전세율이 </a:t>
            </a:r>
            <a:r>
              <a:rPr lang="en-US" altLang="ko-KR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85</a:t>
            </a:r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퍼센트 이상이면 </a:t>
            </a:r>
            <a:r>
              <a:rPr lang="en-US" altLang="ko-KR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1</a:t>
            </a:r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을 반환하고</a:t>
            </a:r>
            <a:r>
              <a:rPr lang="en-US" altLang="ko-KR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, 85</a:t>
            </a:r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퍼센트 이하면 </a:t>
            </a:r>
            <a:r>
              <a:rPr lang="en-US" altLang="ko-KR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0</a:t>
            </a:r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을 </a:t>
            </a:r>
            <a:endParaRPr lang="en-US" altLang="ko-KR" sz="2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반환하는 </a:t>
            </a:r>
            <a:r>
              <a:rPr lang="en-US" altLang="ko-KR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AI</a:t>
            </a:r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를 구축하였습니다</a:t>
            </a:r>
            <a:endParaRPr lang="en-US" altLang="ko-KR" sz="2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endParaRPr lang="en-US" altLang="ko-KR" sz="2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endParaRPr lang="en-US" altLang="ko-KR" sz="2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r>
              <a:rPr lang="en-US" altLang="ko-KR" sz="1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85</a:t>
            </a:r>
            <a:r>
              <a:rPr lang="ko-KR" altLang="en-US" sz="1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퍼센트로 선정한 이유는 전세율이 </a:t>
            </a:r>
            <a:r>
              <a:rPr lang="en-US" altLang="ko-KR" sz="1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100%</a:t>
            </a:r>
            <a:r>
              <a:rPr lang="ko-KR" altLang="en-US" sz="1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를 넘는 데이터가 너무 희소하여 이를 해결하기 위해 타협을 하였습니다</a:t>
            </a:r>
            <a:endParaRPr lang="en-US" altLang="ko-KR" sz="1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9EEB5-5869-F8CB-370A-C4CD34EEAE01}"/>
              </a:ext>
            </a:extLst>
          </p:cNvPr>
          <p:cNvSpPr txBox="1"/>
          <p:nvPr/>
        </p:nvSpPr>
        <p:spPr>
          <a:xfrm flipH="1">
            <a:off x="176934" y="370831"/>
            <a:ext cx="4693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모델 구축</a:t>
            </a:r>
            <a:endParaRPr lang="en-US" altLang="ko-KR" sz="40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51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B44444-1BE5-AC09-F2F7-19A617AD98A9}"/>
              </a:ext>
            </a:extLst>
          </p:cNvPr>
          <p:cNvSpPr txBox="1"/>
          <p:nvPr/>
        </p:nvSpPr>
        <p:spPr>
          <a:xfrm flipH="1">
            <a:off x="219801" y="1370505"/>
            <a:ext cx="91468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슬라이딩 윈도우 방식을 활용한 </a:t>
            </a:r>
            <a:r>
              <a:rPr lang="en-US" altLang="ko-KR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CNN </a:t>
            </a:r>
            <a:r>
              <a:rPr lang="ko-KR" altLang="en-US" sz="25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모델을 구축하였습니다</a:t>
            </a:r>
            <a:endParaRPr lang="en-US" altLang="ko-KR" sz="2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endParaRPr lang="en-US" altLang="ko-KR" sz="1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endParaRPr lang="en-US" altLang="ko-KR" sz="1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9EEB5-5869-F8CB-370A-C4CD34EEAE01}"/>
              </a:ext>
            </a:extLst>
          </p:cNvPr>
          <p:cNvSpPr txBox="1"/>
          <p:nvPr/>
        </p:nvSpPr>
        <p:spPr>
          <a:xfrm flipH="1">
            <a:off x="176934" y="370831"/>
            <a:ext cx="4693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모델 구축</a:t>
            </a:r>
            <a:endParaRPr lang="en-US" altLang="ko-KR" sz="40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93954-B9FE-E587-CAC4-2C8186B4D631}"/>
              </a:ext>
            </a:extLst>
          </p:cNvPr>
          <p:cNvSpPr txBox="1"/>
          <p:nvPr/>
        </p:nvSpPr>
        <p:spPr>
          <a:xfrm>
            <a:off x="373183" y="2121794"/>
            <a:ext cx="7418251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Model: "sequential_11"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_________________________________________________________________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Layer (type)                Output Shape              Param #  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=================================================================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conv1d_11 (Conv1D)          (None, 3, 256)            6400     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flatten_11 (Flatten)        (None, 768)               0        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dense_181 (Dense)           (None, 128)               98432    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dense_182 (Dense)           (None, 128)               16512    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dense_183 (Dense)           (None, 128)               16512    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dense_184 (Dense)           (None, 128)               16512    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dense_185 (Dense)           (None, 128)               16512    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dense_186 (Dense)           (None, 128)               16512    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dense_187 (Dense)           (None, 128)               16512    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dense_188 (Dense)           (None, 128)               16512    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dense_189 (Dense)           (None, 128)               16512     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...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Total params: 253,569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Trainable params: 253,569</a:t>
            </a: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Non-trainable params: 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77927-2194-60C9-218E-67237D881D53}"/>
              </a:ext>
            </a:extLst>
          </p:cNvPr>
          <p:cNvSpPr txBox="1"/>
          <p:nvPr/>
        </p:nvSpPr>
        <p:spPr>
          <a:xfrm flipH="1">
            <a:off x="5393976" y="2788889"/>
            <a:ext cx="91468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1</a:t>
            </a:r>
            <a:r>
              <a:rPr lang="ko-KR" altLang="en-US" sz="20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개의 </a:t>
            </a:r>
            <a:r>
              <a:rPr lang="en-US" altLang="ko-KR" sz="20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1D </a:t>
            </a:r>
            <a:r>
              <a:rPr lang="ko-KR" altLang="en-US" sz="2000" dirty="0" err="1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합성곱</a:t>
            </a:r>
            <a:r>
              <a:rPr lang="ko-KR" altLang="en-US" sz="20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층과 </a:t>
            </a:r>
            <a:r>
              <a:rPr lang="ko-KR" altLang="en-US" sz="2000" dirty="0" err="1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평탄화층이</a:t>
            </a:r>
            <a:r>
              <a:rPr lang="ko-KR" altLang="en-US" sz="20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존재하고</a:t>
            </a:r>
            <a:endParaRPr lang="en-US" altLang="ko-KR" sz="20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r>
              <a:rPr lang="en-US" altLang="ko-KR" sz="20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10</a:t>
            </a:r>
            <a:r>
              <a:rPr lang="ko-KR" altLang="en-US" sz="20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개의 </a:t>
            </a:r>
            <a:r>
              <a:rPr lang="en-US" altLang="ko-KR" sz="2000" dirty="0" err="1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Relu</a:t>
            </a:r>
            <a:r>
              <a:rPr lang="en-US" altLang="ko-KR" sz="20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</a:t>
            </a:r>
            <a:r>
              <a:rPr lang="ko-KR" altLang="en-US" sz="20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층이 존재합니다</a:t>
            </a:r>
            <a:r>
              <a:rPr lang="en-US" altLang="ko-KR" sz="20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.</a:t>
            </a:r>
          </a:p>
          <a:p>
            <a:r>
              <a:rPr lang="ko-KR" altLang="en-US" sz="20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맨 마지막으로 </a:t>
            </a:r>
            <a:r>
              <a:rPr lang="en-US" altLang="ko-KR" sz="20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Sigmoid</a:t>
            </a:r>
            <a:r>
              <a:rPr lang="ko-KR" altLang="en-US" sz="20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를 이용한 활성화 층이 존재</a:t>
            </a:r>
            <a:endParaRPr lang="en-US" altLang="ko-KR" sz="20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endParaRPr lang="en-US" altLang="ko-KR" sz="1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endParaRPr lang="en-US" altLang="ko-KR" sz="1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endParaRPr lang="en-US" altLang="ko-KR" sz="1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endParaRPr lang="en-US" altLang="ko-KR" sz="1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57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79EEB5-5869-F8CB-370A-C4CD34EEAE01}"/>
              </a:ext>
            </a:extLst>
          </p:cNvPr>
          <p:cNvSpPr txBox="1"/>
          <p:nvPr/>
        </p:nvSpPr>
        <p:spPr>
          <a:xfrm flipH="1">
            <a:off x="176934" y="370831"/>
            <a:ext cx="4693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모델 구축 결과</a:t>
            </a:r>
            <a:endParaRPr lang="en-US" altLang="ko-KR" sz="40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E27D7-55BF-71B6-1C7B-AFFE8274489D}"/>
              </a:ext>
            </a:extLst>
          </p:cNvPr>
          <p:cNvSpPr txBox="1"/>
          <p:nvPr/>
        </p:nvSpPr>
        <p:spPr>
          <a:xfrm>
            <a:off x="339213" y="1604871"/>
            <a:ext cx="61176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precision    recall  f1-score   support</a:t>
            </a:r>
          </a:p>
          <a:p>
            <a:endParaRPr lang="en-US" altLang="ko-KR" dirty="0"/>
          </a:p>
          <a:p>
            <a:r>
              <a:rPr lang="en-US" altLang="ko-KR" dirty="0"/>
              <a:t>           0       0.92      0.77      0.84     11934</a:t>
            </a:r>
          </a:p>
          <a:p>
            <a:r>
              <a:rPr lang="en-US" altLang="ko-KR" dirty="0"/>
              <a:t>           1       0.54      0.80      0.64      3976</a:t>
            </a:r>
          </a:p>
          <a:p>
            <a:endParaRPr lang="en-US" altLang="ko-KR" dirty="0"/>
          </a:p>
          <a:p>
            <a:r>
              <a:rPr lang="en-US" altLang="ko-KR" dirty="0"/>
              <a:t>    accuracy                           0.78     15910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390F5-3C63-6176-AF37-882504EFCB1B}"/>
              </a:ext>
            </a:extLst>
          </p:cNvPr>
          <p:cNvSpPr txBox="1"/>
          <p:nvPr/>
        </p:nvSpPr>
        <p:spPr>
          <a:xfrm flipH="1">
            <a:off x="339213" y="3885351"/>
            <a:ext cx="91468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0" i="0" dirty="0">
                <a:solidFill>
                  <a:srgbClr val="374151"/>
                </a:solidFill>
                <a:effectLst/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이 모델은 특히 전세율이 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85%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이상인 주택에 대해서 높은 재현율</a:t>
            </a:r>
            <a:r>
              <a:rPr lang="ko-KR" altLang="en-US" sz="2000" dirty="0">
                <a:solidFill>
                  <a:srgbClr val="374151"/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을 가짐</a:t>
            </a:r>
            <a:endParaRPr lang="en-US" altLang="ko-KR" sz="2000" dirty="0">
              <a:solidFill>
                <a:srgbClr val="37415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l"/>
            <a:endParaRPr lang="en-US" altLang="ko-KR" sz="2000" dirty="0">
              <a:solidFill>
                <a:srgbClr val="37415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l"/>
            <a:r>
              <a:rPr lang="ko-KR" altLang="en-US" sz="2000" b="0" i="0" dirty="0">
                <a:solidFill>
                  <a:srgbClr val="374151"/>
                </a:solidFill>
                <a:effectLst/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또한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전세율이 낮은 주택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(85%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이하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)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에 대해서는 높은 정밀도로 예측</a:t>
            </a:r>
            <a:endParaRPr lang="en-US" altLang="ko-KR" sz="2000" b="0" i="0" dirty="0">
              <a:solidFill>
                <a:srgbClr val="374151"/>
              </a:solidFill>
              <a:effectLst/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l"/>
            <a:endParaRPr lang="en-US" altLang="ko-KR" sz="2000" dirty="0">
              <a:solidFill>
                <a:srgbClr val="374151"/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l"/>
            <a:r>
              <a:rPr lang="ko-KR" altLang="en-US" sz="2000" b="0" i="0" dirty="0">
                <a:solidFill>
                  <a:srgbClr val="374151"/>
                </a:solidFill>
                <a:effectLst/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주말동안 </a:t>
            </a:r>
            <a:r>
              <a:rPr lang="en-US" altLang="ko-KR" sz="2000" b="0" i="0" dirty="0" err="1">
                <a:solidFill>
                  <a:srgbClr val="374151"/>
                </a:solidFill>
                <a:effectLst/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Optuna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및 다양한 데이터를 추가하여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재학습을 진행할 계획</a:t>
            </a:r>
            <a:endParaRPr lang="en-US" altLang="ko-KR" sz="2000" b="0" i="0" dirty="0">
              <a:solidFill>
                <a:srgbClr val="374151"/>
              </a:solidFill>
              <a:effectLst/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l"/>
            <a:br>
              <a:rPr lang="ko-KR" altLang="en-US" sz="2000" dirty="0"/>
            </a:br>
            <a:endParaRPr lang="en-US" altLang="ko-KR" sz="1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endParaRPr lang="en-US" altLang="ko-KR" sz="1500" dirty="0"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13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492</Words>
  <Application>Microsoft Office PowerPoint</Application>
  <PresentationFormat>와이드스크린</PresentationFormat>
  <Paragraphs>116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KoPub바탕체 Light</vt:lpstr>
      <vt:lpstr>맑은 고딕</vt:lpstr>
      <vt:lpstr>Cambria Math</vt:lpstr>
      <vt:lpstr>Office 테마</vt:lpstr>
      <vt:lpstr>CNN 기반 역전세 예측 Ai 모델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기반 역전세 예측 Ai 모델</dc:title>
  <dc:creator>임진우</dc:creator>
  <cp:lastModifiedBy>임진우</cp:lastModifiedBy>
  <cp:revision>5</cp:revision>
  <dcterms:created xsi:type="dcterms:W3CDTF">2023-08-24T06:40:51Z</dcterms:created>
  <dcterms:modified xsi:type="dcterms:W3CDTF">2023-08-25T07:08:34Z</dcterms:modified>
</cp:coreProperties>
</file>