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30275213" cy="42803763"/>
  <p:notesSz cx="7315200" cy="9601200"/>
  <p:custDataLst>
    <p:tags r:id="rId6"/>
  </p:custDataLst>
  <p:defaultTextStyle>
    <a:defPPr>
      <a:defRPr lang="de-DE"/>
    </a:defPPr>
    <a:lvl1pPr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2087227" indent="-16301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4174455" indent="-32602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6261682" indent="-48903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8348909" indent="-6520402" algn="l" defTabSz="2087227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563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2759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199886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012" algn="l" defTabSz="914253" rtl="0" eaLnBrk="1" latinLnBrk="0" hangingPunct="1">
      <a:defRPr sz="8200"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4">
          <p15:clr>
            <a:srgbClr val="A4A3A4"/>
          </p15:clr>
        </p15:guide>
        <p15:guide id="2" orient="horz" pos="24169">
          <p15:clr>
            <a:srgbClr val="A4A3A4"/>
          </p15:clr>
        </p15:guide>
        <p15:guide id="3" orient="horz" pos="22819">
          <p15:clr>
            <a:srgbClr val="A4A3A4"/>
          </p15:clr>
        </p15:guide>
        <p15:guide id="4" orient="horz" pos="24489">
          <p15:clr>
            <a:srgbClr val="A4A3A4"/>
          </p15:clr>
        </p15:guide>
        <p15:guide id="5" orient="horz" pos="20219">
          <p15:clr>
            <a:srgbClr val="A4A3A4"/>
          </p15:clr>
        </p15:guide>
        <p15:guide id="6" pos="9511">
          <p15:clr>
            <a:srgbClr val="A4A3A4"/>
          </p15:clr>
        </p15:guide>
        <p15:guide id="7" pos="4769">
          <p15:clr>
            <a:srgbClr val="A4A3A4"/>
          </p15:clr>
        </p15:guide>
        <p15:guide id="8" pos="14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6B9"/>
    <a:srgbClr val="2D8EC2"/>
    <a:srgbClr val="336699"/>
    <a:srgbClr val="C77DF5"/>
    <a:srgbClr val="77933C"/>
    <a:srgbClr val="000000"/>
    <a:srgbClr val="374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45" autoAdjust="0"/>
    <p:restoredTop sz="99579" autoAdjust="0"/>
  </p:normalViewPr>
  <p:slideViewPr>
    <p:cSldViewPr snapToObjects="1">
      <p:cViewPr>
        <p:scale>
          <a:sx n="25" d="100"/>
          <a:sy n="25" d="100"/>
        </p:scale>
        <p:origin x="1356" y="-2862"/>
      </p:cViewPr>
      <p:guideLst>
        <p:guide orient="horz" pos="13384"/>
        <p:guide orient="horz" pos="24169"/>
        <p:guide orient="horz" pos="22819"/>
        <p:guide orient="horz" pos="24489"/>
        <p:guide orient="horz" pos="20219"/>
        <p:guide pos="9511"/>
        <p:guide pos="4769"/>
        <p:guide pos="14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1D0C6FF-7328-4C62-A12A-6C0795BA40F2}" type="datetime1">
              <a:rPr lang="de-DE" altLang="en-US"/>
              <a:pPr>
                <a:defRPr/>
              </a:pPr>
              <a:t>14.07.2018</a:t>
            </a:fld>
            <a:endParaRPr lang="de-DE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206625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93847E2-B5B3-4B9E-A391-8BCD4B4F5CA0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839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0657-AFEF-4BFF-AFF0-10812088926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F6785-4A7F-407F-BC51-024729D969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F6785-4A7F-407F-BC51-024729D969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41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6" y="29962476"/>
            <a:ext cx="18165763" cy="35369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6" y="3824290"/>
            <a:ext cx="18165763" cy="25682574"/>
          </a:xfrm>
        </p:spPr>
        <p:txBody>
          <a:bodyPr/>
          <a:lstStyle>
            <a:lvl1pPr marL="0" indent="0">
              <a:buNone/>
              <a:defRPr sz="3300"/>
            </a:lvl1pPr>
            <a:lvl2pPr marL="457127" indent="0">
              <a:buNone/>
              <a:defRPr sz="2800"/>
            </a:lvl2pPr>
            <a:lvl3pPr marL="914253" indent="0">
              <a:buNone/>
              <a:defRPr sz="2400"/>
            </a:lvl3pPr>
            <a:lvl4pPr marL="1371380" indent="0">
              <a:buNone/>
              <a:defRPr sz="2000"/>
            </a:lvl4pPr>
            <a:lvl5pPr marL="1828507" indent="0">
              <a:buNone/>
              <a:defRPr sz="2000"/>
            </a:lvl5pPr>
            <a:lvl6pPr marL="2285632" indent="0">
              <a:buNone/>
              <a:defRPr sz="2000"/>
            </a:lvl6pPr>
            <a:lvl7pPr marL="2742759" indent="0">
              <a:buNone/>
              <a:defRPr sz="2000"/>
            </a:lvl7pPr>
            <a:lvl8pPr marL="3199886" indent="0">
              <a:buNone/>
              <a:defRPr sz="2000"/>
            </a:lvl8pPr>
            <a:lvl9pPr marL="365701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6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6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86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364" y="1714500"/>
            <a:ext cx="6810376" cy="365220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476" y="1714500"/>
            <a:ext cx="20283488" cy="365220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5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6" y="13296901"/>
            <a:ext cx="25734963" cy="9175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9" y="24255413"/>
            <a:ext cx="21191536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127" indent="0" algn="ctr">
              <a:buNone/>
              <a:defRPr/>
            </a:lvl2pPr>
            <a:lvl3pPr marL="914253" indent="0" algn="ctr">
              <a:buNone/>
              <a:defRPr/>
            </a:lvl3pPr>
            <a:lvl4pPr marL="1371380" indent="0" algn="ctr">
              <a:buNone/>
              <a:defRPr/>
            </a:lvl4pPr>
            <a:lvl5pPr marL="1828507" indent="0" algn="ctr">
              <a:buNone/>
              <a:defRPr/>
            </a:lvl5pPr>
            <a:lvl6pPr marL="2285632" indent="0" algn="ctr">
              <a:buNone/>
              <a:defRPr/>
            </a:lvl6pPr>
            <a:lvl7pPr marL="2742759" indent="0" algn="ctr">
              <a:buNone/>
              <a:defRPr/>
            </a:lvl7pPr>
            <a:lvl8pPr marL="3199886" indent="0" algn="ctr">
              <a:buNone/>
              <a:defRPr/>
            </a:lvl8pPr>
            <a:lvl9pPr marL="365701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0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48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7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7" y="18141951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7" indent="0">
              <a:buNone/>
              <a:defRPr sz="1800"/>
            </a:lvl2pPr>
            <a:lvl3pPr marL="914253" indent="0">
              <a:buNone/>
              <a:defRPr sz="1600"/>
            </a:lvl3pPr>
            <a:lvl4pPr marL="1371380" indent="0">
              <a:buNone/>
              <a:defRPr sz="1400"/>
            </a:lvl4pPr>
            <a:lvl5pPr marL="1828507" indent="0">
              <a:buNone/>
              <a:defRPr sz="1400"/>
            </a:lvl5pPr>
            <a:lvl6pPr marL="2285632" indent="0">
              <a:buNone/>
              <a:defRPr sz="1400"/>
            </a:lvl6pPr>
            <a:lvl7pPr marL="2742759" indent="0">
              <a:buNone/>
              <a:defRPr sz="1400"/>
            </a:lvl7pPr>
            <a:lvl8pPr marL="3199886" indent="0">
              <a:buNone/>
              <a:defRPr sz="1400"/>
            </a:lvl8pPr>
            <a:lvl9pPr marL="36570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5" y="9986963"/>
            <a:ext cx="13547725" cy="2824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6" y="9580564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6" y="13574713"/>
            <a:ext cx="13376275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1" y="9580564"/>
            <a:ext cx="13381037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3" indent="0">
              <a:buNone/>
              <a:defRPr sz="1800" b="1"/>
            </a:lvl3pPr>
            <a:lvl4pPr marL="1371380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2" indent="0">
              <a:buNone/>
              <a:defRPr sz="1600" b="1"/>
            </a:lvl6pPr>
            <a:lvl7pPr marL="2742759" indent="0">
              <a:buNone/>
              <a:defRPr sz="1600" b="1"/>
            </a:lvl7pPr>
            <a:lvl8pPr marL="3199886" indent="0">
              <a:buNone/>
              <a:defRPr sz="1600" b="1"/>
            </a:lvl8pPr>
            <a:lvl9pPr marL="36570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1" y="13574713"/>
            <a:ext cx="13381037" cy="246618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4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0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6" y="1704976"/>
            <a:ext cx="9959974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6"/>
            <a:ext cx="16924338" cy="3653155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6" y="8956675"/>
            <a:ext cx="9959974" cy="29279851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100"/>
            </a:lvl2pPr>
            <a:lvl3pPr marL="914253" indent="0">
              <a:buNone/>
              <a:defRPr sz="1000"/>
            </a:lvl3pPr>
            <a:lvl4pPr marL="1371380" indent="0">
              <a:buNone/>
              <a:defRPr sz="800"/>
            </a:lvl4pPr>
            <a:lvl5pPr marL="1828507" indent="0">
              <a:buNone/>
              <a:defRPr sz="800"/>
            </a:lvl5pPr>
            <a:lvl6pPr marL="2285632" indent="0">
              <a:buNone/>
              <a:defRPr sz="800"/>
            </a:lvl6pPr>
            <a:lvl7pPr marL="2742759" indent="0">
              <a:buNone/>
              <a:defRPr sz="800"/>
            </a:lvl7pPr>
            <a:lvl8pPr marL="3199886" indent="0">
              <a:buNone/>
              <a:defRPr sz="800"/>
            </a:lvl8pPr>
            <a:lvl9pPr marL="365701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15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Geneva" pitchFamily="50" charset="-128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Geneva" pitchFamily="50" charset="-128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 kern="1200">
          <a:solidFill>
            <a:schemeClr val="tx1"/>
          </a:solidFill>
          <a:latin typeface="+mn-lt"/>
          <a:ea typeface="Geneva" pitchFamily="50" charset="-128"/>
          <a:cs typeface="+mn-cs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Geneva" pitchFamily="50" charset="-128"/>
          <a:cs typeface="+mn-cs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Geneva" pitchFamily="50" charset="-128"/>
          <a:cs typeface="+mn-cs"/>
        </a:defRPr>
      </a:lvl5pPr>
      <a:lvl6pPr marL="11481224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720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6216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709" indent="-1043748" algn="l" defTabSz="208749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9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99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485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981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476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97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468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962" algn="l" defTabSz="208749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6" y="1714500"/>
            <a:ext cx="27246263" cy="713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6" y="9986963"/>
            <a:ext cx="27246263" cy="282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950" tIns="208477" rIns="416950" bIns="208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2pPr>
      <a:lvl3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3pPr>
      <a:lvl4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4pPr>
      <a:lvl5pPr algn="ctr" defTabSz="2087227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5pPr>
      <a:lvl6pPr marL="45712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6pPr>
      <a:lvl7pPr marL="914253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7pPr>
      <a:lvl8pPr marL="1371380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8pPr>
      <a:lvl9pPr marL="1828507" algn="ctr" defTabSz="2087227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  <a:ea typeface="Geneva" pitchFamily="50" charset="-128"/>
        </a:defRPr>
      </a:lvl9pPr>
    </p:titleStyle>
    <p:bodyStyle>
      <a:lvl1pPr marL="1565024" indent="-1565024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1943" indent="-1304715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700">
          <a:solidFill>
            <a:schemeClr val="tx1"/>
          </a:solidFill>
          <a:latin typeface="+mn-lt"/>
          <a:ea typeface="+mn-ea"/>
        </a:defRPr>
      </a:lvl2pPr>
      <a:lvl3pPr marL="5218862" indent="-1044407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6089" indent="-1042820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86967" indent="-1036471" algn="l" defTabSz="208722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9844094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01219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58346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15473" indent="-1036471" algn="l" defTabSz="2087227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2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/>
          </p:cNvSpPr>
          <p:nvPr/>
        </p:nvSpPr>
        <p:spPr bwMode="auto">
          <a:xfrm>
            <a:off x="1536813" y="12919842"/>
            <a:ext cx="13548398" cy="47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Data &amp; Preprocessing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9000 Poses around whole campus with GPS data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6" name="Titel 1"/>
          <p:cNvSpPr>
            <a:spLocks noGrp="1"/>
          </p:cNvSpPr>
          <p:nvPr>
            <p:ph type="ctrTitle" idx="4294967295"/>
          </p:nvPr>
        </p:nvSpPr>
        <p:spPr>
          <a:xfrm>
            <a:off x="1246687" y="1326464"/>
            <a:ext cx="27307952" cy="1679422"/>
          </a:xfrm>
        </p:spPr>
        <p:txBody>
          <a:bodyPr lIns="0" tIns="0" rIns="0" bIns="0" anchor="t"/>
          <a:lstStyle/>
          <a:p>
            <a:pPr eaLnBrk="1" hangingPunct="1">
              <a:spcBef>
                <a:spcPts val="2400"/>
              </a:spcBef>
            </a:pPr>
            <a: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  <a:t>Vision-based localization in street scenes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r>
              <a:rPr lang="en-US" altLang="en-US" sz="6000" dirty="0" err="1">
                <a:latin typeface="Arial" charset="0"/>
                <a:cs typeface="Times New Roman" pitchFamily="18" charset="0"/>
              </a:rPr>
              <a:t>Borna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 </a:t>
            </a:r>
            <a:r>
              <a:rPr lang="en-US" altLang="en-US" sz="6000" dirty="0" err="1">
                <a:latin typeface="Arial" charset="0"/>
                <a:cs typeface="Times New Roman" pitchFamily="18" charset="0"/>
              </a:rPr>
              <a:t>Besic</a:t>
            </a:r>
            <a:r>
              <a:rPr lang="en-US" altLang="en-US" sz="6000" dirty="0">
                <a:latin typeface="Arial" charset="0"/>
                <a:cs typeface="Times New Roman" pitchFamily="18" charset="0"/>
              </a:rPr>
              <a:t> &amp; Fabian Stiller</a:t>
            </a:r>
            <a:br>
              <a:rPr lang="en-US" altLang="en-US" sz="10500" b="1" dirty="0">
                <a:solidFill>
                  <a:srgbClr val="2B86B9"/>
                </a:solidFill>
                <a:latin typeface="Arial" charset="0"/>
                <a:cs typeface="Times New Roman" pitchFamily="18" charset="0"/>
              </a:rPr>
            </a:br>
            <a:endParaRPr lang="en-US" altLang="en-US" sz="10500" dirty="0">
              <a:solidFill>
                <a:srgbClr val="2B86B9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64" name="Textplatzhalter 3"/>
          <p:cNvSpPr>
            <a:spLocks/>
          </p:cNvSpPr>
          <p:nvPr/>
        </p:nvSpPr>
        <p:spPr bwMode="auto">
          <a:xfrm>
            <a:off x="1536811" y="5381615"/>
            <a:ext cx="13258800" cy="70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Project goals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Regress (x, y, cos(</a:t>
            </a:r>
            <a:r>
              <a:rPr lang="az-Cyrl-AZ" altLang="en-US" sz="4400" dirty="0">
                <a:latin typeface="Arial" charset="0"/>
                <a:cs typeface="Arial" charset="0"/>
              </a:rPr>
              <a:t>Ө</a:t>
            </a:r>
            <a:r>
              <a:rPr lang="en-US" altLang="en-US" sz="4400" dirty="0">
                <a:latin typeface="Arial" charset="0"/>
                <a:cs typeface="Arial" charset="0"/>
              </a:rPr>
              <a:t>), sin(</a:t>
            </a:r>
            <a:r>
              <a:rPr lang="az-Cyrl-AZ" altLang="en-US" sz="4400" dirty="0">
                <a:latin typeface="Arial" charset="0"/>
                <a:cs typeface="Arial" charset="0"/>
              </a:rPr>
              <a:t>Ө</a:t>
            </a:r>
            <a:r>
              <a:rPr lang="en-US" altLang="en-US" sz="4400" dirty="0">
                <a:latin typeface="Arial" charset="0"/>
                <a:cs typeface="Arial" charset="0"/>
              </a:rPr>
              <a:t>) ) using image data from AIS perception car with deep neural network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Comparing models: only front camera </a:t>
            </a:r>
            <a:r>
              <a:rPr lang="en-US" altLang="en-US" sz="4400" u="sng" dirty="0">
                <a:latin typeface="Arial" charset="0"/>
                <a:cs typeface="Arial" charset="0"/>
              </a:rPr>
              <a:t>vs.</a:t>
            </a:r>
            <a:r>
              <a:rPr lang="en-US" altLang="en-US" sz="4400" dirty="0">
                <a:latin typeface="Arial" charset="0"/>
                <a:cs typeface="Arial" charset="0"/>
              </a:rPr>
              <a:t> six cameras covering 360°</a:t>
            </a:r>
          </a:p>
          <a:p>
            <a:pPr eaLnBrk="1" hangingPunct="1">
              <a:spcBef>
                <a:spcPts val="1800"/>
              </a:spcBef>
              <a:buClr>
                <a:srgbClr val="2B86B9"/>
              </a:buClr>
              <a:buSzPct val="120000"/>
              <a:buNone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altLang="en-US" sz="4400" dirty="0">
              <a:latin typeface="Arial" charset="0"/>
              <a:cs typeface="Arial" charset="0"/>
            </a:endParaRP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1" y="20951147"/>
            <a:ext cx="104790" cy="133369"/>
          </a:xfrm>
          <a:prstGeom prst="rect">
            <a:avLst/>
          </a:prstGeom>
        </p:spPr>
      </p:pic>
      <p:sp>
        <p:nvSpPr>
          <p:cNvPr id="33" name="Line 191"/>
          <p:cNvSpPr>
            <a:spLocks noChangeShapeType="1"/>
          </p:cNvSpPr>
          <p:nvPr/>
        </p:nvSpPr>
        <p:spPr bwMode="auto">
          <a:xfrm>
            <a:off x="1387073" y="2382139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34" name="Line 191"/>
          <p:cNvSpPr>
            <a:spLocks noChangeShapeType="1"/>
          </p:cNvSpPr>
          <p:nvPr/>
        </p:nvSpPr>
        <p:spPr bwMode="auto">
          <a:xfrm>
            <a:off x="1387073" y="1222308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48" name="Line 191"/>
          <p:cNvSpPr>
            <a:spLocks noChangeShapeType="1"/>
          </p:cNvSpPr>
          <p:nvPr/>
        </p:nvSpPr>
        <p:spPr bwMode="auto">
          <a:xfrm>
            <a:off x="1387073" y="40143521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  <p:sp>
        <p:nvSpPr>
          <p:cNvPr id="50" name="Textplatzhalter 3"/>
          <p:cNvSpPr>
            <a:spLocks/>
          </p:cNvSpPr>
          <p:nvPr/>
        </p:nvSpPr>
        <p:spPr bwMode="auto">
          <a:xfrm>
            <a:off x="15401017" y="12919842"/>
            <a:ext cx="13258800" cy="47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Network architecture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People detection and tracking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Learning human interaction models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Space-time motion planning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Millimeter radar for detection of fast vehicles</a:t>
            </a:r>
          </a:p>
        </p:txBody>
      </p:sp>
      <p:sp>
        <p:nvSpPr>
          <p:cNvPr id="54" name="Textplatzhalter 3"/>
          <p:cNvSpPr>
            <a:spLocks/>
          </p:cNvSpPr>
          <p:nvPr/>
        </p:nvSpPr>
        <p:spPr bwMode="auto">
          <a:xfrm>
            <a:off x="1536813" y="24435876"/>
            <a:ext cx="13258800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Comparison 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Improved loop closing across seasons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Localization in Google Street View and Open Street Maps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Bootstrap navigation in Open Street Maps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Intelligent energy management</a:t>
            </a:r>
          </a:p>
        </p:txBody>
      </p:sp>
      <p:sp>
        <p:nvSpPr>
          <p:cNvPr id="55" name="Textplatzhalter 3"/>
          <p:cNvSpPr>
            <a:spLocks/>
          </p:cNvSpPr>
          <p:nvPr/>
        </p:nvSpPr>
        <p:spPr bwMode="auto">
          <a:xfrm>
            <a:off x="15401017" y="24435876"/>
            <a:ext cx="13258800" cy="47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1pPr>
            <a:lvl2pPr marL="37872988" indent="-37415788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2pPr>
            <a:lvl3pPr marL="5219700" indent="-1044575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3pPr>
            <a:lvl4pPr marL="7307263" indent="-1042988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4pPr>
            <a:lvl5pPr marL="9388475" indent="-1036638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5pPr>
            <a:lvl6pPr marL="98456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6pPr>
            <a:lvl7pPr marL="103028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7pPr>
            <a:lvl8pPr marL="107600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8pPr>
            <a:lvl9pPr marL="11217275" indent="-1036638" defTabSz="20875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pitchFamily="34" charset="0"/>
                <a:ea typeface="Geneva" pitchFamily="50" charset="-128"/>
              </a:defRPr>
            </a:lvl9pPr>
          </a:lstStyle>
          <a:p>
            <a:pPr eaLnBrk="1" hangingPunct="1">
              <a:lnSpc>
                <a:spcPct val="1260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en-US" sz="6000" b="1" dirty="0">
                <a:solidFill>
                  <a:srgbClr val="2B86B9"/>
                </a:solidFill>
                <a:latin typeface="Arial" charset="0"/>
                <a:cs typeface="Arial" charset="0"/>
              </a:rPr>
              <a:t>Results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Self calibration and fault detection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Experience-based navigation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Enhancing publicly available maps</a:t>
            </a:r>
          </a:p>
          <a:p>
            <a:pPr marL="571500" indent="-571500" eaLnBrk="1" hangingPunct="1">
              <a:spcBef>
                <a:spcPts val="1800"/>
              </a:spcBef>
              <a:buClr>
                <a:srgbClr val="2B86B9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4400" dirty="0">
                <a:latin typeface="Arial" charset="0"/>
                <a:cs typeface="Arial" charset="0"/>
              </a:rPr>
              <a:t>Information-driven perception selection</a:t>
            </a:r>
          </a:p>
        </p:txBody>
      </p:sp>
      <p:sp>
        <p:nvSpPr>
          <p:cNvPr id="30" name="Line 191"/>
          <p:cNvSpPr>
            <a:spLocks noChangeShapeType="1"/>
          </p:cNvSpPr>
          <p:nvPr/>
        </p:nvSpPr>
        <p:spPr bwMode="auto">
          <a:xfrm>
            <a:off x="1387378" y="4695706"/>
            <a:ext cx="27461118" cy="0"/>
          </a:xfrm>
          <a:prstGeom prst="line">
            <a:avLst/>
          </a:prstGeom>
          <a:noFill/>
          <a:ln w="139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32"/>
  <p:tag name="DEFAULTHEIGHT" val="477"/>
  <p:tag name="FIRSTAISUSER@XTAUFWGV330U68NA" val="3996"/>
  <p:tag name="FIRSTAISUSER@HJIQXWZCYIBGQKYO" val="399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Uni_Poster03_E1_Office_A0_RGB_Office2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 marL="0" marR="0" indent="0" algn="l" defTabSz="2087831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Times New Roman"/>
            <a:ea typeface="+mj-ea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Office-Design">
  <a:themeElements>
    <a:clrScheme name="5_Office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-Design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ffice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0</TotalTime>
  <Words>117</Words>
  <Application>Microsoft Office PowerPoint</Application>
  <PresentationFormat>Benutzerdefiniert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Geneva</vt:lpstr>
      <vt:lpstr>Times New Roman</vt:lpstr>
      <vt:lpstr>Wingdings</vt:lpstr>
      <vt:lpstr>Uni_Poster03_E1_Office_A0_RGB_Office2002</vt:lpstr>
      <vt:lpstr>5_Office-Design</vt:lpstr>
      <vt:lpstr>Vision-based localization in street scenes Borna Besic &amp; Fabian Stiller </vt:lpstr>
    </vt:vector>
  </TitlesOfParts>
  <Company>Uni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Fabian</cp:lastModifiedBy>
  <cp:revision>709</cp:revision>
  <cp:lastPrinted>2009-07-17T10:14:46Z</cp:lastPrinted>
  <dcterms:created xsi:type="dcterms:W3CDTF">2011-07-29T16:28:31Z</dcterms:created>
  <dcterms:modified xsi:type="dcterms:W3CDTF">2018-07-16T07:38:36Z</dcterms:modified>
</cp:coreProperties>
</file>