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6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F8512-03B6-43E3-9B9D-E5CA496C01AF}" type="doc">
      <dgm:prSet loTypeId="urn:microsoft.com/office/officeart/2005/8/layout/chevron1" loCatId="process" qsTypeId="urn:microsoft.com/office/officeart/2005/8/quickstyle/simple1" qsCatId="simple" csTypeId="urn:microsoft.com/office/officeart/2005/8/colors/accent1_4" csCatId="accent1" phldr="1"/>
      <dgm:spPr/>
    </dgm:pt>
    <dgm:pt modelId="{6767EC31-D766-4E9D-98F9-336772FB3498}">
      <dgm:prSet phldrT="[Tekst]"/>
      <dgm:spPr/>
      <dgm:t>
        <a:bodyPr/>
        <a:lstStyle/>
        <a:p>
          <a:r>
            <a:rPr lang="hr-HR" dirty="0"/>
            <a:t>Upoznavanje, prijedlog teme</a:t>
          </a:r>
        </a:p>
      </dgm:t>
    </dgm:pt>
    <dgm:pt modelId="{1EF7F01A-3ABF-4FFA-874A-C071929E2211}" type="parTrans" cxnId="{1F5346AB-C7A8-45CC-8B7D-09996650CF2B}">
      <dgm:prSet/>
      <dgm:spPr/>
      <dgm:t>
        <a:bodyPr/>
        <a:lstStyle/>
        <a:p>
          <a:endParaRPr lang="hr-HR"/>
        </a:p>
      </dgm:t>
    </dgm:pt>
    <dgm:pt modelId="{940B8E53-F3DE-4489-A60B-05F9DB7C5B14}" type="sibTrans" cxnId="{1F5346AB-C7A8-45CC-8B7D-09996650CF2B}">
      <dgm:prSet/>
      <dgm:spPr/>
      <dgm:t>
        <a:bodyPr/>
        <a:lstStyle/>
        <a:p>
          <a:endParaRPr lang="hr-HR"/>
        </a:p>
      </dgm:t>
    </dgm:pt>
    <dgm:pt modelId="{107D05D4-21F7-4F79-9B02-587FC39BD6EC}">
      <dgm:prSet phldrT="[Tekst]"/>
      <dgm:spPr/>
      <dgm:t>
        <a:bodyPr/>
        <a:lstStyle/>
        <a:p>
          <a:r>
            <a:rPr lang="hr-HR" dirty="0"/>
            <a:t>Biranje tehnologija</a:t>
          </a:r>
        </a:p>
      </dgm:t>
    </dgm:pt>
    <dgm:pt modelId="{88EFCAC3-7900-42FB-B453-17853DAB9562}" type="parTrans" cxnId="{FB2545A2-8BBF-41EA-98C1-1D39D70001D7}">
      <dgm:prSet/>
      <dgm:spPr/>
      <dgm:t>
        <a:bodyPr/>
        <a:lstStyle/>
        <a:p>
          <a:endParaRPr lang="hr-HR"/>
        </a:p>
      </dgm:t>
    </dgm:pt>
    <dgm:pt modelId="{E1D91F92-B582-4F46-A9B2-89172A319F84}" type="sibTrans" cxnId="{FB2545A2-8BBF-41EA-98C1-1D39D70001D7}">
      <dgm:prSet/>
      <dgm:spPr/>
      <dgm:t>
        <a:bodyPr/>
        <a:lstStyle/>
        <a:p>
          <a:endParaRPr lang="hr-HR"/>
        </a:p>
      </dgm:t>
    </dgm:pt>
    <dgm:pt modelId="{E644444C-044C-46DC-B2D9-9A49D3CEED7F}">
      <dgm:prSet phldrT="[Tekst]"/>
      <dgm:spPr/>
      <dgm:t>
        <a:bodyPr/>
        <a:lstStyle/>
        <a:p>
          <a:r>
            <a:rPr lang="hr-HR" dirty="0"/>
            <a:t>Raspodjela posla</a:t>
          </a:r>
        </a:p>
      </dgm:t>
    </dgm:pt>
    <dgm:pt modelId="{57420621-7507-4177-8384-7197AE84F2A6}" type="parTrans" cxnId="{C475F4AD-995D-482B-A72B-341590EDF860}">
      <dgm:prSet/>
      <dgm:spPr/>
      <dgm:t>
        <a:bodyPr/>
        <a:lstStyle/>
        <a:p>
          <a:endParaRPr lang="hr-HR"/>
        </a:p>
      </dgm:t>
    </dgm:pt>
    <dgm:pt modelId="{FAADFE3A-FE2E-4092-9448-C47906AFCD63}" type="sibTrans" cxnId="{C475F4AD-995D-482B-A72B-341590EDF860}">
      <dgm:prSet/>
      <dgm:spPr/>
      <dgm:t>
        <a:bodyPr/>
        <a:lstStyle/>
        <a:p>
          <a:endParaRPr lang="hr-HR"/>
        </a:p>
      </dgm:t>
    </dgm:pt>
    <dgm:pt modelId="{829D4029-6B1D-4D33-8B6E-E13676510E07}">
      <dgm:prSet phldrT="[Tekst]"/>
      <dgm:spPr/>
      <dgm:t>
        <a:bodyPr/>
        <a:lstStyle/>
        <a:p>
          <a:r>
            <a:rPr lang="hr-HR" dirty="0"/>
            <a:t>Dogovor oko dizajna, raspodjela posla po </a:t>
          </a:r>
          <a:r>
            <a:rPr lang="hr-HR" dirty="0" err="1"/>
            <a:t>kontrolerima</a:t>
          </a:r>
          <a:endParaRPr lang="hr-HR" dirty="0"/>
        </a:p>
      </dgm:t>
    </dgm:pt>
    <dgm:pt modelId="{969EEEB6-EC11-4ED5-9634-9886769FB694}" type="parTrans" cxnId="{A9AC2BF3-9851-462D-8D00-EF12E1CD4FD2}">
      <dgm:prSet/>
      <dgm:spPr/>
      <dgm:t>
        <a:bodyPr/>
        <a:lstStyle/>
        <a:p>
          <a:endParaRPr lang="hr-HR"/>
        </a:p>
      </dgm:t>
    </dgm:pt>
    <dgm:pt modelId="{758D3698-BBA7-4A07-BCC9-F85D1E3C8BB2}" type="sibTrans" cxnId="{A9AC2BF3-9851-462D-8D00-EF12E1CD4FD2}">
      <dgm:prSet/>
      <dgm:spPr/>
      <dgm:t>
        <a:bodyPr/>
        <a:lstStyle/>
        <a:p>
          <a:endParaRPr lang="hr-HR"/>
        </a:p>
      </dgm:t>
    </dgm:pt>
    <dgm:pt modelId="{38BB6131-A79C-4B5D-A022-E55163564167}">
      <dgm:prSet phldrT="[Tekst]"/>
      <dgm:spPr/>
      <dgm:t>
        <a:bodyPr/>
        <a:lstStyle/>
        <a:p>
          <a:r>
            <a:rPr lang="hr-HR" dirty="0"/>
            <a:t>Crtanje dijagrama, dogovaranje rokova</a:t>
          </a:r>
        </a:p>
      </dgm:t>
    </dgm:pt>
    <dgm:pt modelId="{1DDAEA8A-F3BB-4BB3-96AF-F95619A5FBF8}" type="parTrans" cxnId="{00D65EFB-B71A-4C38-ACC1-609153DC51DF}">
      <dgm:prSet/>
      <dgm:spPr/>
      <dgm:t>
        <a:bodyPr/>
        <a:lstStyle/>
        <a:p>
          <a:endParaRPr lang="hr-HR"/>
        </a:p>
      </dgm:t>
    </dgm:pt>
    <dgm:pt modelId="{088811B5-8C0C-45A6-9769-735B81E28CF1}" type="sibTrans" cxnId="{00D65EFB-B71A-4C38-ACC1-609153DC51DF}">
      <dgm:prSet/>
      <dgm:spPr/>
      <dgm:t>
        <a:bodyPr/>
        <a:lstStyle/>
        <a:p>
          <a:endParaRPr lang="hr-HR"/>
        </a:p>
      </dgm:t>
    </dgm:pt>
    <dgm:pt modelId="{31971647-3B5C-4871-83CE-98A220CE660B}">
      <dgm:prSet phldrT="[Tekst]"/>
      <dgm:spPr/>
      <dgm:t>
        <a:bodyPr/>
        <a:lstStyle/>
        <a:p>
          <a:r>
            <a:rPr lang="hr-HR" dirty="0"/>
            <a:t>Završne radnje vezane uz implementaciju i dokumentaciju</a:t>
          </a:r>
        </a:p>
      </dgm:t>
    </dgm:pt>
    <dgm:pt modelId="{3C24CF46-04F2-4083-8AEB-8AB31422530E}" type="parTrans" cxnId="{E408A989-643C-456F-A475-03F64F8258E1}">
      <dgm:prSet/>
      <dgm:spPr/>
      <dgm:t>
        <a:bodyPr/>
        <a:lstStyle/>
        <a:p>
          <a:endParaRPr lang="hr-HR"/>
        </a:p>
      </dgm:t>
    </dgm:pt>
    <dgm:pt modelId="{3CE3E8AC-13D4-4C4C-8A52-373E10781C0C}" type="sibTrans" cxnId="{E408A989-643C-456F-A475-03F64F8258E1}">
      <dgm:prSet/>
      <dgm:spPr/>
      <dgm:t>
        <a:bodyPr/>
        <a:lstStyle/>
        <a:p>
          <a:endParaRPr lang="hr-HR"/>
        </a:p>
      </dgm:t>
    </dgm:pt>
    <dgm:pt modelId="{FB217F31-0D76-40E9-B67C-D78D524459C6}" type="pres">
      <dgm:prSet presAssocID="{A41F8512-03B6-43E3-9B9D-E5CA496C01AF}" presName="Name0" presStyleCnt="0">
        <dgm:presLayoutVars>
          <dgm:dir/>
          <dgm:animLvl val="lvl"/>
          <dgm:resizeHandles val="exact"/>
        </dgm:presLayoutVars>
      </dgm:prSet>
      <dgm:spPr/>
    </dgm:pt>
    <dgm:pt modelId="{91A3532C-31BB-426D-A852-E7B88EA9850C}" type="pres">
      <dgm:prSet presAssocID="{6767EC31-D766-4E9D-98F9-336772FB349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A024E2C-A212-4B19-9C96-8B55458625EF}" type="pres">
      <dgm:prSet presAssocID="{940B8E53-F3DE-4489-A60B-05F9DB7C5B14}" presName="parTxOnlySpace" presStyleCnt="0"/>
      <dgm:spPr/>
    </dgm:pt>
    <dgm:pt modelId="{5CD16F4C-7A4C-4593-993A-DA10CBE0A759}" type="pres">
      <dgm:prSet presAssocID="{107D05D4-21F7-4F79-9B02-587FC39BD6E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CF6C05A-EA58-4F04-8AA1-D6F73A4B19D6}" type="pres">
      <dgm:prSet presAssocID="{E1D91F92-B582-4F46-A9B2-89172A319F84}" presName="parTxOnlySpace" presStyleCnt="0"/>
      <dgm:spPr/>
    </dgm:pt>
    <dgm:pt modelId="{3D17EEC2-CB8A-4889-96F6-F240CEA13F8E}" type="pres">
      <dgm:prSet presAssocID="{E644444C-044C-46DC-B2D9-9A49D3CEED7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9D5CEA7-B681-4004-A24B-BA19B1900317}" type="pres">
      <dgm:prSet presAssocID="{FAADFE3A-FE2E-4092-9448-C47906AFCD63}" presName="parTxOnlySpace" presStyleCnt="0"/>
      <dgm:spPr/>
    </dgm:pt>
    <dgm:pt modelId="{DA289802-0965-462A-909F-93FC309FE9A7}" type="pres">
      <dgm:prSet presAssocID="{38BB6131-A79C-4B5D-A022-E55163564167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BBB8465-F23E-4B3B-84F1-13E12B47A6A2}" type="pres">
      <dgm:prSet presAssocID="{088811B5-8C0C-45A6-9769-735B81E28CF1}" presName="parTxOnlySpace" presStyleCnt="0"/>
      <dgm:spPr/>
    </dgm:pt>
    <dgm:pt modelId="{6BFD77D0-288B-48BA-A44E-6FDF27177A70}" type="pres">
      <dgm:prSet presAssocID="{829D4029-6B1D-4D33-8B6E-E13676510E0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3771DBC-7156-4BDC-BF0A-BC0DB36A9409}" type="pres">
      <dgm:prSet presAssocID="{758D3698-BBA7-4A07-BCC9-F85D1E3C8BB2}" presName="parTxOnlySpace" presStyleCnt="0"/>
      <dgm:spPr/>
    </dgm:pt>
    <dgm:pt modelId="{A4519E7F-7689-4030-8D64-F196A8B4E167}" type="pres">
      <dgm:prSet presAssocID="{31971647-3B5C-4871-83CE-98A220CE660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1F66A5C-E198-47FE-9102-4A11D39B8699}" type="presOf" srcId="{6767EC31-D766-4E9D-98F9-336772FB3498}" destId="{91A3532C-31BB-426D-A852-E7B88EA9850C}" srcOrd="0" destOrd="0" presId="urn:microsoft.com/office/officeart/2005/8/layout/chevron1"/>
    <dgm:cxn modelId="{C475F4AD-995D-482B-A72B-341590EDF860}" srcId="{A41F8512-03B6-43E3-9B9D-E5CA496C01AF}" destId="{E644444C-044C-46DC-B2D9-9A49D3CEED7F}" srcOrd="2" destOrd="0" parTransId="{57420621-7507-4177-8384-7197AE84F2A6}" sibTransId="{FAADFE3A-FE2E-4092-9448-C47906AFCD63}"/>
    <dgm:cxn modelId="{37C79A57-C0F1-4A57-9164-B33455627C94}" type="presOf" srcId="{38BB6131-A79C-4B5D-A022-E55163564167}" destId="{DA289802-0965-462A-909F-93FC309FE9A7}" srcOrd="0" destOrd="0" presId="urn:microsoft.com/office/officeart/2005/8/layout/chevron1"/>
    <dgm:cxn modelId="{686B411A-7544-4AFC-8878-0480DBB1141C}" type="presOf" srcId="{31971647-3B5C-4871-83CE-98A220CE660B}" destId="{A4519E7F-7689-4030-8D64-F196A8B4E167}" srcOrd="0" destOrd="0" presId="urn:microsoft.com/office/officeart/2005/8/layout/chevron1"/>
    <dgm:cxn modelId="{A9AC2BF3-9851-462D-8D00-EF12E1CD4FD2}" srcId="{A41F8512-03B6-43E3-9B9D-E5CA496C01AF}" destId="{829D4029-6B1D-4D33-8B6E-E13676510E07}" srcOrd="4" destOrd="0" parTransId="{969EEEB6-EC11-4ED5-9634-9886769FB694}" sibTransId="{758D3698-BBA7-4A07-BCC9-F85D1E3C8BB2}"/>
    <dgm:cxn modelId="{FB2545A2-8BBF-41EA-98C1-1D39D70001D7}" srcId="{A41F8512-03B6-43E3-9B9D-E5CA496C01AF}" destId="{107D05D4-21F7-4F79-9B02-587FC39BD6EC}" srcOrd="1" destOrd="0" parTransId="{88EFCAC3-7900-42FB-B453-17853DAB9562}" sibTransId="{E1D91F92-B582-4F46-A9B2-89172A319F84}"/>
    <dgm:cxn modelId="{00D65EFB-B71A-4C38-ACC1-609153DC51DF}" srcId="{A41F8512-03B6-43E3-9B9D-E5CA496C01AF}" destId="{38BB6131-A79C-4B5D-A022-E55163564167}" srcOrd="3" destOrd="0" parTransId="{1DDAEA8A-F3BB-4BB3-96AF-F95619A5FBF8}" sibTransId="{088811B5-8C0C-45A6-9769-735B81E28CF1}"/>
    <dgm:cxn modelId="{92D4F8C1-AD31-4AB3-8830-E2EB9DEAFB87}" type="presOf" srcId="{E644444C-044C-46DC-B2D9-9A49D3CEED7F}" destId="{3D17EEC2-CB8A-4889-96F6-F240CEA13F8E}" srcOrd="0" destOrd="0" presId="urn:microsoft.com/office/officeart/2005/8/layout/chevron1"/>
    <dgm:cxn modelId="{69C21B3B-7E9F-4C4D-BF6F-50FC80A70AC8}" type="presOf" srcId="{107D05D4-21F7-4F79-9B02-587FC39BD6EC}" destId="{5CD16F4C-7A4C-4593-993A-DA10CBE0A759}" srcOrd="0" destOrd="0" presId="urn:microsoft.com/office/officeart/2005/8/layout/chevron1"/>
    <dgm:cxn modelId="{E408A989-643C-456F-A475-03F64F8258E1}" srcId="{A41F8512-03B6-43E3-9B9D-E5CA496C01AF}" destId="{31971647-3B5C-4871-83CE-98A220CE660B}" srcOrd="5" destOrd="0" parTransId="{3C24CF46-04F2-4083-8AEB-8AB31422530E}" sibTransId="{3CE3E8AC-13D4-4C4C-8A52-373E10781C0C}"/>
    <dgm:cxn modelId="{1F5346AB-C7A8-45CC-8B7D-09996650CF2B}" srcId="{A41F8512-03B6-43E3-9B9D-E5CA496C01AF}" destId="{6767EC31-D766-4E9D-98F9-336772FB3498}" srcOrd="0" destOrd="0" parTransId="{1EF7F01A-3ABF-4FFA-874A-C071929E2211}" sibTransId="{940B8E53-F3DE-4489-A60B-05F9DB7C5B14}"/>
    <dgm:cxn modelId="{1D21A7FE-164B-49CB-B5AE-31C5E93DDAB9}" type="presOf" srcId="{A41F8512-03B6-43E3-9B9D-E5CA496C01AF}" destId="{FB217F31-0D76-40E9-B67C-D78D524459C6}" srcOrd="0" destOrd="0" presId="urn:microsoft.com/office/officeart/2005/8/layout/chevron1"/>
    <dgm:cxn modelId="{2756E3F6-06CF-4DCD-A433-CD7641DC4B36}" type="presOf" srcId="{829D4029-6B1D-4D33-8B6E-E13676510E07}" destId="{6BFD77D0-288B-48BA-A44E-6FDF27177A70}" srcOrd="0" destOrd="0" presId="urn:microsoft.com/office/officeart/2005/8/layout/chevron1"/>
    <dgm:cxn modelId="{6A24AC33-8308-4C1B-A180-23832DBEFE83}" type="presParOf" srcId="{FB217F31-0D76-40E9-B67C-D78D524459C6}" destId="{91A3532C-31BB-426D-A852-E7B88EA9850C}" srcOrd="0" destOrd="0" presId="urn:microsoft.com/office/officeart/2005/8/layout/chevron1"/>
    <dgm:cxn modelId="{DA24E0F4-DBDC-449F-B18C-E00F6414F61F}" type="presParOf" srcId="{FB217F31-0D76-40E9-B67C-D78D524459C6}" destId="{5A024E2C-A212-4B19-9C96-8B55458625EF}" srcOrd="1" destOrd="0" presId="urn:microsoft.com/office/officeart/2005/8/layout/chevron1"/>
    <dgm:cxn modelId="{164C8C6A-28C0-4320-B9FC-7AFDA61296C9}" type="presParOf" srcId="{FB217F31-0D76-40E9-B67C-D78D524459C6}" destId="{5CD16F4C-7A4C-4593-993A-DA10CBE0A759}" srcOrd="2" destOrd="0" presId="urn:microsoft.com/office/officeart/2005/8/layout/chevron1"/>
    <dgm:cxn modelId="{AA48A8B8-4A6A-4E70-BD06-E0DD5ACE2594}" type="presParOf" srcId="{FB217F31-0D76-40E9-B67C-D78D524459C6}" destId="{BCF6C05A-EA58-4F04-8AA1-D6F73A4B19D6}" srcOrd="3" destOrd="0" presId="urn:microsoft.com/office/officeart/2005/8/layout/chevron1"/>
    <dgm:cxn modelId="{361E8C29-E880-49EB-BD00-0B7015E38533}" type="presParOf" srcId="{FB217F31-0D76-40E9-B67C-D78D524459C6}" destId="{3D17EEC2-CB8A-4889-96F6-F240CEA13F8E}" srcOrd="4" destOrd="0" presId="urn:microsoft.com/office/officeart/2005/8/layout/chevron1"/>
    <dgm:cxn modelId="{CCDAFC81-1298-4596-8B53-CB1CB85A87CC}" type="presParOf" srcId="{FB217F31-0D76-40E9-B67C-D78D524459C6}" destId="{69D5CEA7-B681-4004-A24B-BA19B1900317}" srcOrd="5" destOrd="0" presId="urn:microsoft.com/office/officeart/2005/8/layout/chevron1"/>
    <dgm:cxn modelId="{8BCE7BF7-938E-4D64-BD36-9A2762D860A6}" type="presParOf" srcId="{FB217F31-0D76-40E9-B67C-D78D524459C6}" destId="{DA289802-0965-462A-909F-93FC309FE9A7}" srcOrd="6" destOrd="0" presId="urn:microsoft.com/office/officeart/2005/8/layout/chevron1"/>
    <dgm:cxn modelId="{5F205760-FECD-4206-AE09-186A56A9CD99}" type="presParOf" srcId="{FB217F31-0D76-40E9-B67C-D78D524459C6}" destId="{3BBB8465-F23E-4B3B-84F1-13E12B47A6A2}" srcOrd="7" destOrd="0" presId="urn:microsoft.com/office/officeart/2005/8/layout/chevron1"/>
    <dgm:cxn modelId="{13870F4A-9A7F-426C-BD88-83E6ED2BB723}" type="presParOf" srcId="{FB217F31-0D76-40E9-B67C-D78D524459C6}" destId="{6BFD77D0-288B-48BA-A44E-6FDF27177A70}" srcOrd="8" destOrd="0" presId="urn:microsoft.com/office/officeart/2005/8/layout/chevron1"/>
    <dgm:cxn modelId="{3CC95804-4B21-4F8A-8F70-4A2CD1510DFC}" type="presParOf" srcId="{FB217F31-0D76-40E9-B67C-D78D524459C6}" destId="{A3771DBC-7156-4BDC-BF0A-BC0DB36A9409}" srcOrd="9" destOrd="0" presId="urn:microsoft.com/office/officeart/2005/8/layout/chevron1"/>
    <dgm:cxn modelId="{96A3BA3F-44F4-4DE0-B784-3AEAB329BA43}" type="presParOf" srcId="{FB217F31-0D76-40E9-B67C-D78D524459C6}" destId="{A4519E7F-7689-4030-8D64-F196A8B4E16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3532C-31BB-426D-A852-E7B88EA9850C}">
      <dsp:nvSpPr>
        <dsp:cNvPr id="0" name=""/>
        <dsp:cNvSpPr/>
      </dsp:nvSpPr>
      <dsp:spPr>
        <a:xfrm>
          <a:off x="4251" y="730624"/>
          <a:ext cx="1581486" cy="632594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000" kern="1200" dirty="0"/>
            <a:t>Upoznavanje, prijedlog teme</a:t>
          </a:r>
        </a:p>
      </dsp:txBody>
      <dsp:txXfrm>
        <a:off x="320548" y="730624"/>
        <a:ext cx="948892" cy="632594"/>
      </dsp:txXfrm>
    </dsp:sp>
    <dsp:sp modelId="{5CD16F4C-7A4C-4593-993A-DA10CBE0A759}">
      <dsp:nvSpPr>
        <dsp:cNvPr id="0" name=""/>
        <dsp:cNvSpPr/>
      </dsp:nvSpPr>
      <dsp:spPr>
        <a:xfrm>
          <a:off x="1427589" y="730624"/>
          <a:ext cx="1581486" cy="632594"/>
        </a:xfrm>
        <a:prstGeom prst="chevron">
          <a:avLst/>
        </a:prstGeom>
        <a:solidFill>
          <a:schemeClr val="accent1">
            <a:shade val="50000"/>
            <a:hueOff val="-268808"/>
            <a:satOff val="-4767"/>
            <a:lumOff val="160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000" kern="1200" dirty="0"/>
            <a:t>Biranje tehnologija</a:t>
          </a:r>
        </a:p>
      </dsp:txBody>
      <dsp:txXfrm>
        <a:off x="1743886" y="730624"/>
        <a:ext cx="948892" cy="632594"/>
      </dsp:txXfrm>
    </dsp:sp>
    <dsp:sp modelId="{3D17EEC2-CB8A-4889-96F6-F240CEA13F8E}">
      <dsp:nvSpPr>
        <dsp:cNvPr id="0" name=""/>
        <dsp:cNvSpPr/>
      </dsp:nvSpPr>
      <dsp:spPr>
        <a:xfrm>
          <a:off x="2850926" y="730624"/>
          <a:ext cx="1581486" cy="632594"/>
        </a:xfrm>
        <a:prstGeom prst="chevron">
          <a:avLst/>
        </a:prstGeom>
        <a:solidFill>
          <a:schemeClr val="accent1">
            <a:shade val="50000"/>
            <a:hueOff val="-537617"/>
            <a:satOff val="-9534"/>
            <a:lumOff val="320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000" kern="1200" dirty="0"/>
            <a:t>Raspodjela posla</a:t>
          </a:r>
        </a:p>
      </dsp:txBody>
      <dsp:txXfrm>
        <a:off x="3167223" y="730624"/>
        <a:ext cx="948892" cy="632594"/>
      </dsp:txXfrm>
    </dsp:sp>
    <dsp:sp modelId="{DA289802-0965-462A-909F-93FC309FE9A7}">
      <dsp:nvSpPr>
        <dsp:cNvPr id="0" name=""/>
        <dsp:cNvSpPr/>
      </dsp:nvSpPr>
      <dsp:spPr>
        <a:xfrm>
          <a:off x="4274264" y="730624"/>
          <a:ext cx="1581486" cy="632594"/>
        </a:xfrm>
        <a:prstGeom prst="chevron">
          <a:avLst/>
        </a:prstGeom>
        <a:solidFill>
          <a:schemeClr val="accent1">
            <a:shade val="50000"/>
            <a:hueOff val="-806425"/>
            <a:satOff val="-14301"/>
            <a:lumOff val="480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000" kern="1200" dirty="0"/>
            <a:t>Crtanje dijagrama, dogovaranje rokova</a:t>
          </a:r>
        </a:p>
      </dsp:txBody>
      <dsp:txXfrm>
        <a:off x="4590561" y="730624"/>
        <a:ext cx="948892" cy="632594"/>
      </dsp:txXfrm>
    </dsp:sp>
    <dsp:sp modelId="{6BFD77D0-288B-48BA-A44E-6FDF27177A70}">
      <dsp:nvSpPr>
        <dsp:cNvPr id="0" name=""/>
        <dsp:cNvSpPr/>
      </dsp:nvSpPr>
      <dsp:spPr>
        <a:xfrm>
          <a:off x="5697602" y="730624"/>
          <a:ext cx="1581486" cy="632594"/>
        </a:xfrm>
        <a:prstGeom prst="chevron">
          <a:avLst/>
        </a:prstGeom>
        <a:solidFill>
          <a:schemeClr val="accent1">
            <a:shade val="50000"/>
            <a:hueOff val="-537617"/>
            <a:satOff val="-9534"/>
            <a:lumOff val="320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000" kern="1200" dirty="0"/>
            <a:t>Dogovor oko dizajna, raspodjela posla po </a:t>
          </a:r>
          <a:r>
            <a:rPr lang="hr-HR" sz="1000" kern="1200" dirty="0" err="1"/>
            <a:t>kontrolerima</a:t>
          </a:r>
          <a:endParaRPr lang="hr-HR" sz="1000" kern="1200" dirty="0"/>
        </a:p>
      </dsp:txBody>
      <dsp:txXfrm>
        <a:off x="6013899" y="730624"/>
        <a:ext cx="948892" cy="632594"/>
      </dsp:txXfrm>
    </dsp:sp>
    <dsp:sp modelId="{A4519E7F-7689-4030-8D64-F196A8B4E167}">
      <dsp:nvSpPr>
        <dsp:cNvPr id="0" name=""/>
        <dsp:cNvSpPr/>
      </dsp:nvSpPr>
      <dsp:spPr>
        <a:xfrm>
          <a:off x="7120940" y="730624"/>
          <a:ext cx="1581486" cy="632594"/>
        </a:xfrm>
        <a:prstGeom prst="chevron">
          <a:avLst/>
        </a:prstGeom>
        <a:solidFill>
          <a:schemeClr val="accent1">
            <a:shade val="50000"/>
            <a:hueOff val="-268808"/>
            <a:satOff val="-4767"/>
            <a:lumOff val="160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000" kern="1200" dirty="0"/>
            <a:t>Završne radnje vezane uz implementaciju i dokumentaciju</a:t>
          </a:r>
        </a:p>
      </dsp:txBody>
      <dsp:txXfrm>
        <a:off x="7437237" y="730624"/>
        <a:ext cx="948892" cy="632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16.1.2017.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2015./2016. </a:t>
            </a: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/>
              <a:t>Title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16.1.2017.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16.1.2017.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16.1.2017.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16.1.2017.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16.1.2017.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16.1.2017.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16.1.2017.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16.1.2017.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16.1.2017.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16.1.2017.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16.1.2017.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16.1.2017.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16.1.2017.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16.1.2017.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ivana.prebeg@fer.hr" TargetMode="External"/><Relationship Id="rId3" Type="http://schemas.openxmlformats.org/officeDocument/2006/relationships/hyperlink" Target="mailto:kresimir.vukic@fer.hr" TargetMode="External"/><Relationship Id="rId7" Type="http://schemas.openxmlformats.org/officeDocument/2006/relationships/hyperlink" Target="mailto:josip.sito@fer.hr" TargetMode="External"/><Relationship Id="rId2" Type="http://schemas.openxmlformats.org/officeDocument/2006/relationships/hyperlink" Target="mailto:borna.besic@fer.h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tun.kukolja@fer.hr" TargetMode="External"/><Relationship Id="rId5" Type="http://schemas.openxmlformats.org/officeDocument/2006/relationships/hyperlink" Target="mailto:leo.obadic@fer.hr" TargetMode="External"/><Relationship Id="rId4" Type="http://schemas.openxmlformats.org/officeDocument/2006/relationships/hyperlink" Target="mailto:luka.jur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78359"/>
            <a:ext cx="9144000" cy="1124744"/>
          </a:xfrm>
        </p:spPr>
        <p:txBody>
          <a:bodyPr/>
          <a:lstStyle/>
          <a:p>
            <a:r>
              <a:rPr lang="hr-HR" dirty="0"/>
              <a:t>ZOO Vrt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 err="1"/>
              <a:t>Synchronized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 err="1"/>
              <a:t>Synchronized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Borna </a:t>
            </a:r>
            <a:r>
              <a:rPr lang="hr-HR" dirty="0" err="1"/>
              <a:t>Bešić</a:t>
            </a:r>
            <a:r>
              <a:rPr lang="hr-HR" dirty="0"/>
              <a:t> </a:t>
            </a:r>
            <a:r>
              <a:rPr lang="hr-HR" dirty="0">
                <a:hlinkClick r:id="rId2"/>
              </a:rPr>
              <a:t>borna.besic@fer.hr</a:t>
            </a:r>
            <a:endParaRPr lang="hr-HR" dirty="0"/>
          </a:p>
          <a:p>
            <a:r>
              <a:rPr lang="hr-HR" dirty="0"/>
              <a:t>Krešimir Vukić </a:t>
            </a:r>
            <a:r>
              <a:rPr lang="hr-HR" dirty="0">
                <a:hlinkClick r:id="rId3"/>
              </a:rPr>
              <a:t>kresimir.vukic@fer.hr</a:t>
            </a:r>
            <a:endParaRPr lang="hr-HR" dirty="0"/>
          </a:p>
          <a:p>
            <a:r>
              <a:rPr lang="hr-HR" dirty="0"/>
              <a:t>Luka Jurić </a:t>
            </a:r>
            <a:r>
              <a:rPr lang="hr-HR" dirty="0">
                <a:hlinkClick r:id="rId4"/>
              </a:rPr>
              <a:t>luka.juric@fer.hr</a:t>
            </a:r>
            <a:endParaRPr lang="hr-HR" dirty="0"/>
          </a:p>
          <a:p>
            <a:r>
              <a:rPr lang="hr-HR" dirty="0"/>
              <a:t>Leo </a:t>
            </a:r>
            <a:r>
              <a:rPr lang="hr-HR" dirty="0" err="1"/>
              <a:t>Obadić</a:t>
            </a:r>
            <a:r>
              <a:rPr lang="hr-HR" dirty="0"/>
              <a:t> </a:t>
            </a:r>
            <a:r>
              <a:rPr lang="hr-HR" dirty="0">
                <a:hlinkClick r:id="rId5"/>
              </a:rPr>
              <a:t>leo.obadic@fer.hr</a:t>
            </a:r>
            <a:endParaRPr lang="hr-HR" dirty="0"/>
          </a:p>
          <a:p>
            <a:r>
              <a:rPr lang="hr-HR" dirty="0"/>
              <a:t>Antun Kukolja </a:t>
            </a:r>
            <a:r>
              <a:rPr lang="hr-HR" dirty="0">
                <a:hlinkClick r:id="rId6"/>
              </a:rPr>
              <a:t>antun.kukolja@fer.hr</a:t>
            </a:r>
            <a:endParaRPr lang="hr-HR" dirty="0"/>
          </a:p>
          <a:p>
            <a:r>
              <a:rPr lang="hr-HR" dirty="0"/>
              <a:t>Josip Sito </a:t>
            </a:r>
            <a:r>
              <a:rPr lang="hr-HR" dirty="0">
                <a:hlinkClick r:id="rId7"/>
              </a:rPr>
              <a:t>josip.sito@fer.hr</a:t>
            </a:r>
            <a:endParaRPr lang="hr-HR" dirty="0"/>
          </a:p>
          <a:p>
            <a:r>
              <a:rPr lang="hr-HR" dirty="0"/>
              <a:t>Ivana Prebeg </a:t>
            </a:r>
            <a:r>
              <a:rPr lang="hr-HR" dirty="0">
                <a:hlinkClick r:id="rId8"/>
              </a:rPr>
              <a:t>ivana.prebeg@fer.hr</a:t>
            </a: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Cilj - realizacija interaktivne web aplikacije za ZOO Vrt u Zagrebu</a:t>
            </a:r>
          </a:p>
          <a:p>
            <a:r>
              <a:rPr lang="hr-HR" dirty="0"/>
              <a:t>Svrha – poboljšanje iskustva posjetitelja</a:t>
            </a:r>
          </a:p>
          <a:p>
            <a:r>
              <a:rPr lang="hr-HR" dirty="0"/>
              <a:t>Zadaci:</a:t>
            </a:r>
          </a:p>
          <a:p>
            <a:pPr lvl="1"/>
            <a:r>
              <a:rPr lang="hr-HR" dirty="0"/>
              <a:t>Pružanje osnovnih informacija o vrtu</a:t>
            </a:r>
          </a:p>
          <a:p>
            <a:pPr lvl="1"/>
            <a:r>
              <a:rPr lang="hr-HR" dirty="0"/>
              <a:t>Dobivanje detaljnih informacija o vrstama</a:t>
            </a:r>
          </a:p>
          <a:p>
            <a:pPr lvl="1"/>
            <a:r>
              <a:rPr lang="hr-HR" dirty="0"/>
              <a:t>Posvajanje jedinki (u slučaju da su sisavci)</a:t>
            </a:r>
          </a:p>
          <a:p>
            <a:pPr lvl="1"/>
            <a:r>
              <a:rPr lang="hr-HR" dirty="0"/>
              <a:t>Interaktivna mapa vrta</a:t>
            </a:r>
          </a:p>
          <a:p>
            <a:pPr lvl="1"/>
            <a:r>
              <a:rPr lang="hr-HR" dirty="0"/>
              <a:t>Stvaranje, mijenjanje i brisanje podataka o jedinkama i posjetiteljima</a:t>
            </a:r>
          </a:p>
          <a:p>
            <a:r>
              <a:rPr lang="hr-HR" dirty="0"/>
              <a:t>Uzor: https://zoo.hr/</a:t>
            </a:r>
          </a:p>
          <a:p>
            <a:pPr lvl="1"/>
            <a:r>
              <a:rPr lang="hr-HR" dirty="0"/>
              <a:t>Stranica pruža osnovne informacije o vrtu, detaljne informacije o vrstama te omogućuje posvajanje jedinki</a:t>
            </a:r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62" y="5428191"/>
            <a:ext cx="22002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Funkcionalni zahtjevi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Posjetitelj:</a:t>
            </a:r>
          </a:p>
          <a:p>
            <a:pPr lvl="1"/>
            <a:r>
              <a:rPr lang="hr-HR" dirty="0"/>
              <a:t>Pregled životinjskih vrsta i detaljne informacije o njima </a:t>
            </a:r>
          </a:p>
          <a:p>
            <a:pPr lvl="1"/>
            <a:r>
              <a:rPr lang="hr-HR" dirty="0"/>
              <a:t>Pregled karte s označenim položajem</a:t>
            </a:r>
          </a:p>
          <a:p>
            <a:pPr lvl="1"/>
            <a:r>
              <a:rPr lang="hr-HR" dirty="0"/>
              <a:t>Mogućnost posvajanja jedinke</a:t>
            </a:r>
          </a:p>
          <a:p>
            <a:pPr lvl="1"/>
            <a:r>
              <a:rPr lang="hr-HR" dirty="0"/>
              <a:t>Označavanje posjećenih vrsta te generiranje preporuka za idući posjet</a:t>
            </a:r>
          </a:p>
          <a:p>
            <a:r>
              <a:rPr lang="hr-HR" dirty="0"/>
              <a:t>Čuvar:</a:t>
            </a:r>
          </a:p>
          <a:p>
            <a:pPr lvl="1"/>
            <a:r>
              <a:rPr lang="hr-HR" dirty="0"/>
              <a:t>Unos informacija i zanimljivosti o vrstama</a:t>
            </a:r>
          </a:p>
          <a:p>
            <a:r>
              <a:rPr lang="hr-HR" dirty="0"/>
              <a:t>Administrator:</a:t>
            </a:r>
          </a:p>
          <a:p>
            <a:pPr lvl="1"/>
            <a:r>
              <a:rPr lang="hr-HR" dirty="0"/>
              <a:t>Unos uređivanje i brisanje svih podataka o životinjama, čuvarima i posjetiteljima</a:t>
            </a:r>
          </a:p>
          <a:p>
            <a:pPr lvl="1"/>
            <a:r>
              <a:rPr lang="hr-HR" dirty="0"/>
              <a:t>Statistički pregled posjećenosti</a:t>
            </a:r>
          </a:p>
          <a:p>
            <a:r>
              <a:rPr lang="hr-HR" dirty="0"/>
              <a:t>Baza podataka:</a:t>
            </a:r>
          </a:p>
          <a:p>
            <a:pPr lvl="1"/>
            <a:r>
              <a:rPr lang="hr-HR" dirty="0"/>
              <a:t>Sadrži podatke o korisnicima i jedinkama, te novosti, fotografije i </a:t>
            </a:r>
            <a:r>
              <a:rPr lang="hr-HR" dirty="0" err="1"/>
              <a:t>videoisječke</a:t>
            </a:r>
            <a:r>
              <a:rPr lang="hr-HR" dirty="0"/>
              <a:t> za svaku jedinku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6934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Ostali zahtjevi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Korištenje slova hrvatske abecede</a:t>
            </a:r>
          </a:p>
          <a:p>
            <a:r>
              <a:rPr lang="hr-HR" dirty="0"/>
              <a:t>Istovremeni rad više korisnika te nemogućnost pristupa podacima za koje korisnici nemaju ovlasti</a:t>
            </a:r>
          </a:p>
          <a:p>
            <a:r>
              <a:rPr lang="hr-HR" dirty="0"/>
              <a:t>Izvršavanje upita mora trajati najviše nekoliko sekundi</a:t>
            </a:r>
          </a:p>
          <a:p>
            <a:r>
              <a:rPr lang="hr-HR" dirty="0"/>
              <a:t>Nadodavanje komponenti ne smije narušiti neometan rad sustava</a:t>
            </a:r>
          </a:p>
          <a:p>
            <a:r>
              <a:rPr lang="hr-HR" dirty="0"/>
              <a:t>Sustav mora biti izveden do prve polovice siječnja 2017. godine</a:t>
            </a:r>
          </a:p>
          <a:p>
            <a:r>
              <a:rPr lang="hr-HR" dirty="0"/>
              <a:t>U slučaju brisanja korisničkog računa ili životinjske vrste/jedinke, sustav mora osloboditi sve resurse zauzete tijekom njihovog boravka u sustavu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969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Korišteni alati</a:t>
            </a:r>
          </a:p>
          <a:p>
            <a:pPr lvl="1"/>
            <a:r>
              <a:rPr lang="hr-HR" dirty="0"/>
              <a:t>XAMPP – stog tehnologija za pokretanje web servera</a:t>
            </a:r>
          </a:p>
          <a:p>
            <a:pPr lvl="1"/>
            <a:r>
              <a:rPr lang="hr-HR" dirty="0" err="1"/>
              <a:t>MySQL</a:t>
            </a:r>
            <a:r>
              <a:rPr lang="hr-HR" dirty="0"/>
              <a:t> – sustav za upravljanje bazama podataka</a:t>
            </a:r>
          </a:p>
          <a:p>
            <a:pPr lvl="1"/>
            <a:r>
              <a:rPr lang="hr-HR" dirty="0" err="1"/>
              <a:t>phpMyAdmin</a:t>
            </a:r>
            <a:r>
              <a:rPr lang="hr-HR" dirty="0"/>
              <a:t> – web sučelje za podešavanje baze i upravljanje podacima</a:t>
            </a:r>
          </a:p>
          <a:p>
            <a:pPr lvl="1"/>
            <a:r>
              <a:rPr lang="hr-HR" dirty="0"/>
              <a:t>MS Word – izrada dokumentacije</a:t>
            </a:r>
          </a:p>
          <a:p>
            <a:pPr lvl="1"/>
            <a:r>
              <a:rPr lang="hr-HR" dirty="0" err="1"/>
              <a:t>Astah</a:t>
            </a:r>
            <a:r>
              <a:rPr lang="hr-HR" dirty="0"/>
              <a:t> </a:t>
            </a:r>
            <a:r>
              <a:rPr lang="hr-HR" dirty="0" err="1"/>
              <a:t>Community</a:t>
            </a:r>
            <a:r>
              <a:rPr lang="hr-HR" dirty="0"/>
              <a:t> – izrada dijagrama </a:t>
            </a:r>
          </a:p>
          <a:p>
            <a:pPr lvl="1"/>
            <a:r>
              <a:rPr lang="hr-HR" dirty="0" err="1"/>
              <a:t>Slack</a:t>
            </a:r>
            <a:r>
              <a:rPr lang="hr-HR" dirty="0"/>
              <a:t> – komunikacija između članova tima</a:t>
            </a:r>
          </a:p>
          <a:p>
            <a:pPr lvl="1"/>
            <a:r>
              <a:rPr lang="hr-HR" dirty="0" err="1"/>
              <a:t>Git</a:t>
            </a:r>
            <a:r>
              <a:rPr lang="hr-HR" dirty="0"/>
              <a:t> – distribuirani sustav za upravljanje programskim kodom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Korišteni programski jezici i tehnologije</a:t>
            </a:r>
          </a:p>
          <a:p>
            <a:pPr lvl="1"/>
            <a:r>
              <a:rPr lang="hr-HR" dirty="0" err="1"/>
              <a:t>Frontend</a:t>
            </a:r>
            <a:r>
              <a:rPr lang="hr-HR" dirty="0"/>
              <a:t>: objektno orijentirani jezik </a:t>
            </a:r>
            <a:r>
              <a:rPr lang="hr-HR" dirty="0" err="1"/>
              <a:t>JavaScript</a:t>
            </a:r>
            <a:r>
              <a:rPr lang="hr-HR" dirty="0"/>
              <a:t>, razvojni okvir </a:t>
            </a:r>
            <a:r>
              <a:rPr lang="hr-HR" dirty="0" err="1"/>
              <a:t>AngularJS</a:t>
            </a:r>
            <a:r>
              <a:rPr lang="hr-HR" dirty="0"/>
              <a:t>, </a:t>
            </a:r>
            <a:r>
              <a:rPr lang="hr-HR" dirty="0" err="1"/>
              <a:t>jQuery</a:t>
            </a:r>
            <a:r>
              <a:rPr lang="hr-HR" dirty="0"/>
              <a:t> biblioteka za izvršavanje asinkronih HTTP upita</a:t>
            </a:r>
          </a:p>
          <a:p>
            <a:pPr lvl="1"/>
            <a:r>
              <a:rPr lang="hr-HR" dirty="0" err="1"/>
              <a:t>Backend</a:t>
            </a:r>
            <a:r>
              <a:rPr lang="hr-HR" dirty="0"/>
              <a:t>: </a:t>
            </a:r>
            <a:r>
              <a:rPr lang="hr-HR" dirty="0" err="1"/>
              <a:t>skriptni</a:t>
            </a:r>
            <a:r>
              <a:rPr lang="hr-HR" dirty="0"/>
              <a:t> jezik PHP, te </a:t>
            </a:r>
            <a:r>
              <a:rPr lang="hr-HR" dirty="0" err="1"/>
              <a:t>phpass</a:t>
            </a:r>
            <a:r>
              <a:rPr lang="hr-HR" dirty="0"/>
              <a:t> – alat za enkripciju podataka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5418667" cy="5760739"/>
          </a:xfrm>
        </p:spPr>
        <p:txBody>
          <a:bodyPr/>
          <a:lstStyle/>
          <a:p>
            <a:r>
              <a:rPr lang="hr-HR" dirty="0"/>
              <a:t>Klijent – krajnji korisnik koji koristeći web preglednik šalje upite do poslužitelja, poslužitelj nakon obrade šalje odgovore što se korisniku prikazuje preko sučelja</a:t>
            </a:r>
          </a:p>
          <a:p>
            <a:r>
              <a:rPr lang="hr-HR" dirty="0"/>
              <a:t>Poslužitelj – sadrži sve resurse potrebne za pokretanje aplikacije, pomoću aplikacije omogućuje komunikaciju s korisnikom te pristupa bazi</a:t>
            </a:r>
          </a:p>
          <a:p>
            <a:r>
              <a:rPr lang="hr-HR" dirty="0"/>
              <a:t>Baza podataka – glavno trajno spremište svih podataka kojima sustav upravlja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1026" name="Picture 2" descr="arhitekt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3" y="1655527"/>
            <a:ext cx="274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Vremenska linija razvoja:</a:t>
            </a:r>
          </a:p>
          <a:p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Raspodjela posla po članovima tima:</a:t>
            </a:r>
          </a:p>
          <a:p>
            <a:pPr lvl="1"/>
            <a:r>
              <a:rPr lang="hr-HR" dirty="0"/>
              <a:t>Svi članovi tima sudjelovali su u izradi dokumentacije</a:t>
            </a:r>
          </a:p>
          <a:p>
            <a:pPr lvl="1"/>
            <a:r>
              <a:rPr lang="hr-HR" dirty="0"/>
              <a:t>Svi članovi tima sudjelovali su u izradi programskog rješenja</a:t>
            </a:r>
          </a:p>
          <a:p>
            <a:pPr lvl="1"/>
            <a:r>
              <a:rPr lang="hr-HR" dirty="0"/>
              <a:t>Jedan član tima je radio testiranje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graphicFrame>
        <p:nvGraphicFramePr>
          <p:cNvPr id="8" name="Dijagram 7"/>
          <p:cNvGraphicFramePr/>
          <p:nvPr>
            <p:extLst>
              <p:ext uri="{D42A27DB-BD31-4B8C-83A1-F6EECF244321}">
                <p14:modId xmlns:p14="http://schemas.microsoft.com/office/powerpoint/2010/main" val="1863834024"/>
              </p:ext>
            </p:extLst>
          </p:nvPr>
        </p:nvGraphicFramePr>
        <p:xfrm>
          <a:off x="145774" y="1152939"/>
          <a:ext cx="8706678" cy="2093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Pravokutnik 8"/>
          <p:cNvSpPr/>
          <p:nvPr/>
        </p:nvSpPr>
        <p:spPr>
          <a:xfrm>
            <a:off x="-204483" y="2586184"/>
            <a:ext cx="34588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r-H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13. listopada 2016.</a:t>
            </a:r>
          </a:p>
        </p:txBody>
      </p:sp>
      <p:sp>
        <p:nvSpPr>
          <p:cNvPr id="10" name="Pravokutnik 9"/>
          <p:cNvSpPr/>
          <p:nvPr/>
        </p:nvSpPr>
        <p:spPr>
          <a:xfrm>
            <a:off x="6362924" y="2586185"/>
            <a:ext cx="24895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r-H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16. siječnja 2017.</a:t>
            </a:r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Upoznavanje s procesom izrade interaktivne web stranice</a:t>
            </a:r>
          </a:p>
          <a:p>
            <a:r>
              <a:rPr lang="hr-HR" dirty="0">
                <a:sym typeface="Wingdings" panose="05000000000000000000" pitchFamily="2" charset="2"/>
              </a:rPr>
              <a:t>Upoznavanje s radom u navedenim tehnologijama, alatima i programskim jezicima</a:t>
            </a:r>
          </a:p>
          <a:p>
            <a:r>
              <a:rPr lang="hr-HR" dirty="0">
                <a:sym typeface="Wingdings" panose="05000000000000000000" pitchFamily="2" charset="2"/>
              </a:rPr>
              <a:t>Naučili smo kako napraviti programsku dokumentaciju</a:t>
            </a:r>
          </a:p>
          <a:p>
            <a:r>
              <a:rPr lang="hr-HR" dirty="0">
                <a:sym typeface="Wingdings" panose="05000000000000000000" pitchFamily="2" charset="2"/>
              </a:rPr>
              <a:t>Shvatili smo važnost dobre podjele poslova i definicije sustava</a:t>
            </a:r>
          </a:p>
          <a:p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Što ne smijemo ponoviti: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Slučajno brisanje cijelog </a:t>
            </a:r>
            <a:r>
              <a:rPr lang="hr-HR" dirty="0" err="1">
                <a:sym typeface="Wingdings" panose="05000000000000000000" pitchFamily="2" charset="2"/>
              </a:rPr>
              <a:t>Git</a:t>
            </a:r>
            <a:r>
              <a:rPr lang="hr-HR" dirty="0">
                <a:sym typeface="Wingdings" panose="05000000000000000000" pitchFamily="2" charset="2"/>
              </a:rPr>
              <a:t> repozitorija 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1228</TotalTime>
  <Words>524</Words>
  <Application>Microsoft Office PowerPoint</Application>
  <PresentationFormat>Prikaz na zaslonu (4:3)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Tahoma</vt:lpstr>
      <vt:lpstr>Wingdings</vt:lpstr>
      <vt:lpstr>OPP1</vt:lpstr>
      <vt:lpstr>ZOO Vrt</vt:lpstr>
      <vt:lpstr>Sadržaj</vt:lpstr>
      <vt:lpstr>Opis zadatka</vt:lpstr>
      <vt:lpstr>Funkcionalni zahtjevi</vt:lpstr>
      <vt:lpstr>Ostali zahtjevi</vt:lpstr>
      <vt:lpstr>Korišteni alati i tehnologije</vt:lpstr>
      <vt:lpstr>Arhitektura sustava</vt:lpstr>
      <vt:lpstr>Organizacija rada</vt:lpstr>
      <vt:lpstr>Naučene lekcije</vt:lpstr>
      <vt:lpstr>Synchronized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Ivana Prebeg</cp:lastModifiedBy>
  <cp:revision>29</cp:revision>
  <dcterms:created xsi:type="dcterms:W3CDTF">2016-01-18T13:10:52Z</dcterms:created>
  <dcterms:modified xsi:type="dcterms:W3CDTF">2017-01-16T11:40:24Z</dcterms:modified>
</cp:coreProperties>
</file>