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5" r:id="rId8"/>
    <p:sldId id="266" r:id="rId9"/>
    <p:sldId id="267" r:id="rId10"/>
    <p:sldId id="269" r:id="rId11"/>
    <p:sldId id="271" r:id="rId12"/>
    <p:sldId id="268" r:id="rId13"/>
    <p:sldId id="263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A15-2BEB-F638-DD28-320E7044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85394-7650-8434-5D91-F6A0D2E9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2600-6FC6-52F0-32B7-FFCFB788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D92-DF31-FB94-9A24-9935C52C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6A7E-A25A-0593-7054-F8BFF91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0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D337-8DD4-3F20-2A4F-A3EA9E9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52BE-89AD-43B5-E712-2B17FAAA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2A4A-D88B-DDBE-FBE7-98369A08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479B-D485-F9E3-F9BA-5F9F7155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365B-78A6-8BB0-47F6-9B6179A3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12471-C866-B64A-B28A-F28B695F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F99AE-8811-5F90-FB00-DEFDE627F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AA51-3B0E-C856-B9F8-65053D7E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61CD-F56A-33A7-11DF-2E3F34CE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15DD-9CAD-E6D2-AA89-D3CD2610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A4F0-97C0-1537-9FE4-E6CDD176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9851-7113-DA9D-3A5F-ADDA8761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5ED3-3D35-EBB3-C8E5-59CFB425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26CD-49A4-10BB-066F-435ABEB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0950-5A81-02EC-8063-8606B508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0BF4-2D12-DF28-9595-D3202D09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B731-696F-FA71-76FD-0ED7DE33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287D-1EDD-2A2C-A6F0-CF7922CB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2C4-F15E-38A1-BAE0-5EC8384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685F-EB96-1C1D-82AD-213C6E1E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90E-768A-2489-577D-1A50B820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217F-0319-B803-DE17-3F48A11FE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2E5A-9783-3AF2-6FF5-449D87DA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3B2E-F4D2-27C2-E22F-D650E4C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045B-C2F6-6F27-3AA5-8DA46CEF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1F79-F860-6FE8-F243-365393B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9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6366-DC93-4E18-2B53-DDDC6803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DDD3-9CCF-1C11-5BF8-C9B79D98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34457-2CF3-7092-2A2C-3D77F496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5E639-3BD4-21E9-5676-B4445B58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A9F38-B116-7F70-7127-997A0ACE5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B763E-7BEF-8917-DFDC-11D70EA0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9936B-DD13-E381-3ABA-4686FE76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67D63-C1E3-617B-18C1-1881E0A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6FB-0DB5-841E-D3FF-18A05A6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3D1C0-A342-0543-4A57-4C9E7BB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39FFD-DB6E-F186-B984-496980A2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723BF-9443-9294-0F5F-FEF98C5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25C65-F988-FD11-6C0A-860D59EB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CF4B7-CA43-DB0F-A42B-44CC5B7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C4EB-D200-EE4F-9CF7-F7E22BE8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9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929-0EE0-514E-1D87-8F47A895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E6AF-F87D-D606-2F43-7F5DD54F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F7DC2-A1A7-44EB-B9C8-1CAA4FE3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7EAA-1B93-031A-1927-94BF334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6441-7CA2-F59C-6922-1F4242D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3623-D0E9-F8F7-37CB-F3F1D1A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5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3CF1-DF17-4B06-2054-EFE3F066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E9998-C5A8-DE9E-74D0-4A1F4D33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D8EDB-E457-50C4-BC5E-DFF40E37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F84-ABA6-412E-BDE1-6A72D378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8DC2-D6AD-AB86-8E9D-10F8E658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B488-6C7D-A01B-706E-C752D60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510BC-8E84-1228-24C5-E05307AD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7004-14C9-D473-B54D-7523A412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6795-4CE5-EF66-4393-2CFF9834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99EDF-47F6-41E2-A823-7E276E7318D8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7DFF-CF87-0C6E-4C31-E67097A6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E7F7-49CC-A99F-DEAB-1F550823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19369-7D6B-4F46-953E-5D05F8BB1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6249-2460-DBCA-B34D-17069CD4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584"/>
            <a:ext cx="9144000" cy="106832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BIWO-04 Numerical Methods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7F6767-57AC-8931-5639-A5B7943DF07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5532D9C3-D858-E589-894B-D33EA94DAB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99F884E3-B848-5657-1B68-EA2571BED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46C37F-B25F-D4F0-7691-903364F4977E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BC0A9315-37D1-43B0-8A80-0C0E9D02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7B3DB-5E4C-C50E-5854-DF3D154CB1B8}"/>
              </a:ext>
            </a:extLst>
          </p:cNvPr>
          <p:cNvSpPr txBox="1"/>
          <p:nvPr/>
        </p:nvSpPr>
        <p:spPr>
          <a:xfrm>
            <a:off x="2334941" y="2139679"/>
            <a:ext cx="752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Module Coordinator: Prof. Dr. Uwe Reuter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CB3A-8EFC-9979-4CCE-AA7803543A1B}"/>
              </a:ext>
            </a:extLst>
          </p:cNvPr>
          <p:cNvSpPr txBox="1"/>
          <p:nvPr/>
        </p:nvSpPr>
        <p:spPr>
          <a:xfrm>
            <a:off x="2334941" y="2669733"/>
            <a:ext cx="7522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Group Members: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Andre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Jose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Boril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Ozgur</a:t>
            </a:r>
          </a:p>
        </p:txBody>
      </p:sp>
    </p:spTree>
    <p:extLst>
      <p:ext uri="{BB962C8B-B14F-4D97-AF65-F5344CB8AC3E}">
        <p14:creationId xmlns:p14="http://schemas.microsoft.com/office/powerpoint/2010/main" val="188925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08286-A82F-A7BA-2566-AAF73D59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8056C9-0E1C-BE15-75B4-2E173BBA8546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3D3E0EC9-1DC2-60DE-D56A-7968A27253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5BF229B8-3CEA-6931-7F5B-F4569750E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A198F0-1E46-544E-0984-6DCEC460ED5A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2892555-9873-6FCF-B0E1-620C32F8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B46F5-440C-0921-80F1-32BD45BAF20C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09A6-867C-111B-6533-C4E636E24CB9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Plot of Task 1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CE00E-9626-B854-4729-8FE5517A7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62" y="2938998"/>
            <a:ext cx="3146483" cy="12027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07CD22-BA6F-2E9B-29ED-DE7DB8C69A57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549145" y="3540383"/>
            <a:ext cx="339505" cy="662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79864D-C5B1-F35D-9A2F-36F950AB5F5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549145" y="4202874"/>
            <a:ext cx="339505" cy="1485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FA0CF5-AA37-F657-0532-43FA4B7B3EF8}"/>
              </a:ext>
            </a:extLst>
          </p:cNvPr>
          <p:cNvSpPr txBox="1"/>
          <p:nvPr/>
        </p:nvSpPr>
        <p:spPr>
          <a:xfrm>
            <a:off x="3888650" y="3771987"/>
            <a:ext cx="1481018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data_f_r.txt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data_f_s.txt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B47EBB-A32D-3F36-D5D3-49AAF0BB7F4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369668" y="4202874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E8624F-89F9-2C0B-EC26-D9D4041CE744}"/>
              </a:ext>
            </a:extLst>
          </p:cNvPr>
          <p:cNvSpPr txBox="1"/>
          <p:nvPr/>
        </p:nvSpPr>
        <p:spPr>
          <a:xfrm>
            <a:off x="7791856" y="2556590"/>
            <a:ext cx="10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0C9BB-97DE-A875-F0C9-7A8921BA9257}"/>
              </a:ext>
            </a:extLst>
          </p:cNvPr>
          <p:cNvSpPr txBox="1"/>
          <p:nvPr/>
        </p:nvSpPr>
        <p:spPr>
          <a:xfrm>
            <a:off x="402662" y="2548521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23586F-3A6D-C0C8-88CD-385272488BB8}"/>
              </a:ext>
            </a:extLst>
          </p:cNvPr>
          <p:cNvSpPr txBox="1"/>
          <p:nvPr/>
        </p:nvSpPr>
        <p:spPr>
          <a:xfrm>
            <a:off x="371379" y="4320895"/>
            <a:ext cx="31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Sub_cubic_spline.f90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02532D-73A9-9E4D-6717-C54CA8F91EB0}"/>
              </a:ext>
            </a:extLst>
          </p:cNvPr>
          <p:cNvCxnSpPr>
            <a:cxnSpLocks/>
          </p:cNvCxnSpPr>
          <p:nvPr/>
        </p:nvCxnSpPr>
        <p:spPr>
          <a:xfrm>
            <a:off x="9336092" y="4941837"/>
            <a:ext cx="3707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5ECB3F-585F-D2A2-BC41-BBFC49B39D03}"/>
              </a:ext>
            </a:extLst>
          </p:cNvPr>
          <p:cNvSpPr txBox="1"/>
          <p:nvPr/>
        </p:nvSpPr>
        <p:spPr>
          <a:xfrm>
            <a:off x="9706879" y="4633761"/>
            <a:ext cx="14810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algn="ctr"/>
            <a:r>
              <a:rPr lang="en-GB" sz="1600" dirty="0"/>
              <a:t>plot_01.png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5B87F-CEDF-F803-5146-0AA41041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42" y="1577223"/>
            <a:ext cx="2331922" cy="44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13E19-7FB6-E207-2742-C20E5D92E9B6}"/>
              </a:ext>
            </a:extLst>
          </p:cNvPr>
          <p:cNvSpPr txBox="1"/>
          <p:nvPr/>
        </p:nvSpPr>
        <p:spPr>
          <a:xfrm>
            <a:off x="1405997" y="1178445"/>
            <a:ext cx="10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9EC8B2-490C-798B-9543-DE7F79BFF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82" y="4690227"/>
            <a:ext cx="3155163" cy="1996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93F1C-4FC4-66DC-F68C-1796E08C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52916"/>
          <a:stretch/>
        </p:blipFill>
        <p:spPr>
          <a:xfrm>
            <a:off x="5709173" y="2917853"/>
            <a:ext cx="3713594" cy="33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04F32-8C33-6EEF-297F-06CE6D7A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F75DA0-AC8A-4429-1944-D2F6FB5AF2AB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2A5B46BD-A50B-88FA-6A9B-DBEAC2AFBE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B2E48476-EAE0-9350-8441-B88BB103D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4D48ED-575F-0A3F-6D68-44AA4A365E7E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248A7444-38B8-F9B6-B82B-7FF8B5FA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1828-8038-1F95-62AF-49CEE0D42D0F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Plot_01.png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C1DCBF-DCE1-F7D8-539F-7D1B77383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58" y="1599098"/>
            <a:ext cx="9031483" cy="50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63B26-693D-49EB-2267-15F3E43B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8EE11D-0D09-4973-C23C-81E3106EF728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832B7E53-CEC2-336A-9129-AA3A3922FC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551DE7B1-9E8F-80F0-EA10-D16C5FB87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24FD8E-415B-C278-7C9B-3DA32DDB4F38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C8F4DCF-6424-37CF-4201-5568DDCC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9FC11-6270-0A41-183B-51CEAE2365C8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Monte_carlo.f90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C039F8-FD21-0215-984D-BEECA192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" y="1775915"/>
            <a:ext cx="11694160" cy="4851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998885-43A8-5160-2316-F00D68C35FA7}"/>
              </a:ext>
            </a:extLst>
          </p:cNvPr>
          <p:cNvSpPr txBox="1"/>
          <p:nvPr/>
        </p:nvSpPr>
        <p:spPr>
          <a:xfrm>
            <a:off x="3811918" y="1929472"/>
            <a:ext cx="21926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Domain of Integration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A04E55-053F-2B8F-9AAC-71C2E118B82F}"/>
              </a:ext>
            </a:extLst>
          </p:cNvPr>
          <p:cNvCxnSpPr>
            <a:cxnSpLocks/>
          </p:cNvCxnSpPr>
          <p:nvPr/>
        </p:nvCxnSpPr>
        <p:spPr>
          <a:xfrm>
            <a:off x="2361184" y="2117603"/>
            <a:ext cx="14507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732D13-AE11-3D88-EB55-719A49D221E3}"/>
              </a:ext>
            </a:extLst>
          </p:cNvPr>
          <p:cNvSpPr txBox="1"/>
          <p:nvPr/>
        </p:nvSpPr>
        <p:spPr>
          <a:xfrm>
            <a:off x="2874658" y="3163912"/>
            <a:ext cx="248982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Starting Simulation Points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4496D3-A8E5-AD8A-B17A-E5010DE864C3}"/>
              </a:ext>
            </a:extLst>
          </p:cNvPr>
          <p:cNvCxnSpPr>
            <a:cxnSpLocks/>
          </p:cNvCxnSpPr>
          <p:nvPr/>
        </p:nvCxnSpPr>
        <p:spPr>
          <a:xfrm>
            <a:off x="1423924" y="3352043"/>
            <a:ext cx="14507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3A52FE-327F-F833-EE62-AB85C437F8CB}"/>
              </a:ext>
            </a:extLst>
          </p:cNvPr>
          <p:cNvSpPr txBox="1"/>
          <p:nvPr/>
        </p:nvSpPr>
        <p:spPr>
          <a:xfrm>
            <a:off x="8584889" y="4217840"/>
            <a:ext cx="248982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Calling RN for x and 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085EA0-4455-2E56-73B9-16D2321E87C4}"/>
              </a:ext>
            </a:extLst>
          </p:cNvPr>
          <p:cNvCxnSpPr>
            <a:cxnSpLocks/>
          </p:cNvCxnSpPr>
          <p:nvPr/>
        </p:nvCxnSpPr>
        <p:spPr>
          <a:xfrm>
            <a:off x="3307080" y="4405971"/>
            <a:ext cx="52778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E347AE-D9E6-18E3-29FD-CD8FF3253883}"/>
              </a:ext>
            </a:extLst>
          </p:cNvPr>
          <p:cNvSpPr txBox="1"/>
          <p:nvPr/>
        </p:nvSpPr>
        <p:spPr>
          <a:xfrm>
            <a:off x="4444555" y="4590026"/>
            <a:ext cx="2931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Plotting the RN in the domain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A0E84-F9AE-1B0E-6072-BC333C00B87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719188" y="4759303"/>
            <a:ext cx="725367" cy="10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5AF954-91A1-9B39-B30C-0EA6C588EB7E}"/>
              </a:ext>
            </a:extLst>
          </p:cNvPr>
          <p:cNvSpPr txBox="1"/>
          <p:nvPr/>
        </p:nvSpPr>
        <p:spPr>
          <a:xfrm>
            <a:off x="7523035" y="4928580"/>
            <a:ext cx="19714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Calculating </a:t>
            </a:r>
            <a:r>
              <a:rPr lang="en-GB" sz="1600" dirty="0" err="1"/>
              <a:t>f_r</a:t>
            </a:r>
            <a:r>
              <a:rPr lang="en-GB" sz="1600" dirty="0"/>
              <a:t> * </a:t>
            </a:r>
            <a:r>
              <a:rPr lang="en-GB" sz="1600" dirty="0" err="1"/>
              <a:t>f_s</a:t>
            </a:r>
            <a:endParaRPr lang="en-GB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6E1301-9165-A757-38DA-516F39A4CCB0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19569" y="5097857"/>
            <a:ext cx="3403466" cy="34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C53FD-6994-4B39-03A8-F943BB13711E}"/>
              </a:ext>
            </a:extLst>
          </p:cNvPr>
          <p:cNvCxnSpPr>
            <a:cxnSpLocks/>
          </p:cNvCxnSpPr>
          <p:nvPr/>
        </p:nvCxnSpPr>
        <p:spPr>
          <a:xfrm flipV="1">
            <a:off x="4302827" y="5459585"/>
            <a:ext cx="3403466" cy="34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2037DA-9DD0-6E3F-9916-7EB9ECEDCCD2}"/>
              </a:ext>
            </a:extLst>
          </p:cNvPr>
          <p:cNvSpPr txBox="1"/>
          <p:nvPr/>
        </p:nvSpPr>
        <p:spPr>
          <a:xfrm>
            <a:off x="7706293" y="5325205"/>
            <a:ext cx="22149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Calculating the integral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C0DDD-681C-7E4E-E649-137697D46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528" y="1775915"/>
            <a:ext cx="5563552" cy="14294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D8BE661-3FE3-9688-F90B-4595998FD6FC}"/>
              </a:ext>
            </a:extLst>
          </p:cNvPr>
          <p:cNvSpPr txBox="1"/>
          <p:nvPr/>
        </p:nvSpPr>
        <p:spPr>
          <a:xfrm>
            <a:off x="9686988" y="3198167"/>
            <a:ext cx="21621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Numerical Methods - Lecture Notes_part_1.pdf</a:t>
            </a:r>
            <a:endParaRPr lang="en-GB" sz="12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52C388-6801-9134-EB98-A27CD1188020}"/>
              </a:ext>
            </a:extLst>
          </p:cNvPr>
          <p:cNvCxnSpPr>
            <a:cxnSpLocks/>
          </p:cNvCxnSpPr>
          <p:nvPr/>
        </p:nvCxnSpPr>
        <p:spPr>
          <a:xfrm flipV="1">
            <a:off x="3086551" y="6012027"/>
            <a:ext cx="3403466" cy="34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CD5C02-B0E5-6A56-DE95-C27D8082B8CE}"/>
              </a:ext>
            </a:extLst>
          </p:cNvPr>
          <p:cNvSpPr txBox="1"/>
          <p:nvPr/>
        </p:nvSpPr>
        <p:spPr>
          <a:xfrm>
            <a:off x="6490018" y="5842750"/>
            <a:ext cx="34034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Great Limit to Show Convergence </a:t>
            </a:r>
          </a:p>
        </p:txBody>
      </p:sp>
    </p:spTree>
    <p:extLst>
      <p:ext uri="{BB962C8B-B14F-4D97-AF65-F5344CB8AC3E}">
        <p14:creationId xmlns:p14="http://schemas.microsoft.com/office/powerpoint/2010/main" val="129281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C73E9-F791-6EBD-232D-9AA8B691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37CF52-C76A-E311-6677-5064FD3EE4E8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0E73214-B5B5-D5A9-DC60-D8A2BABBBE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1312B594-9C55-04EF-8801-B481AE8D7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2AE060-DA06-008F-B702-54DAF2BCC081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FA456FD7-048F-7894-D224-90D2DD7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436E7-1A5E-0B72-83AB-15B4785DF810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D295A-6372-B25C-8A0A-D1EAF1C16895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Plot of Task 2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D58FB-6E8A-E1F6-F56E-8C5B04467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43" y="2115807"/>
            <a:ext cx="3810330" cy="47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BB2FEB-2CD7-8286-ED4A-EB5731910A4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3311" b="-8771"/>
          <a:stretch/>
        </p:blipFill>
        <p:spPr>
          <a:xfrm>
            <a:off x="8086354" y="2186243"/>
            <a:ext cx="3810330" cy="472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20632-773B-4E83-4AF5-C5334C159DB1}"/>
              </a:ext>
            </a:extLst>
          </p:cNvPr>
          <p:cNvSpPr txBox="1"/>
          <p:nvPr/>
        </p:nvSpPr>
        <p:spPr>
          <a:xfrm>
            <a:off x="1184021" y="1744190"/>
            <a:ext cx="18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Monte_carlo.f90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0EA63-59EF-B9FA-0644-B8E0F91A8A5A}"/>
              </a:ext>
            </a:extLst>
          </p:cNvPr>
          <p:cNvSpPr txBox="1"/>
          <p:nvPr/>
        </p:nvSpPr>
        <p:spPr>
          <a:xfrm>
            <a:off x="9253231" y="1800338"/>
            <a:ext cx="18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Monte_carlo.f90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12E15-49D8-A9B3-9BEE-B01FF2AD24E6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>
            <a:off x="4001973" y="2352048"/>
            <a:ext cx="2094027" cy="20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667DA9-11EB-28C2-B41E-4985006C0E9A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flipH="1">
            <a:off x="6096000" y="2422484"/>
            <a:ext cx="1990354" cy="137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B1CC7A-17FE-1739-1ADA-999FFCED128D}"/>
              </a:ext>
            </a:extLst>
          </p:cNvPr>
          <p:cNvSpPr txBox="1"/>
          <p:nvPr/>
        </p:nvSpPr>
        <p:spPr>
          <a:xfrm>
            <a:off x="4902134" y="2559836"/>
            <a:ext cx="23877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convergence.txt</a:t>
            </a:r>
          </a:p>
          <a:p>
            <a:pPr marL="285750" indent="-285750" algn="ctr">
              <a:buFontTx/>
              <a:buChar char="-"/>
            </a:pPr>
            <a:r>
              <a:rPr lang="en-GB" sz="1600" dirty="0"/>
              <a:t>reference.txt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F49F7-7FB3-AD21-9901-B5CAFAAEBF7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6000" y="3390833"/>
            <a:ext cx="0" cy="209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48A8E1-CD09-D02F-0CEB-78CF0F4D1DB2}"/>
              </a:ext>
            </a:extLst>
          </p:cNvPr>
          <p:cNvSpPr txBox="1"/>
          <p:nvPr/>
        </p:nvSpPr>
        <p:spPr>
          <a:xfrm>
            <a:off x="8483732" y="3210113"/>
            <a:ext cx="10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Main.f90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A74A0-ED06-8E01-E75D-942E142FE724}"/>
              </a:ext>
            </a:extLst>
          </p:cNvPr>
          <p:cNvSpPr txBox="1"/>
          <p:nvPr/>
        </p:nvSpPr>
        <p:spPr>
          <a:xfrm>
            <a:off x="5435842" y="6141548"/>
            <a:ext cx="14810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  <a:p>
            <a:pPr algn="ctr"/>
            <a:r>
              <a:rPr lang="en-GB" sz="1600" dirty="0"/>
              <a:t>plot_02.png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ADED4-8024-A4A8-2B3D-3104A19BD855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176351" y="5700409"/>
            <a:ext cx="0" cy="441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CF71A1-0B0F-BC5A-5FB2-A82EFFCE3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179" y="3559727"/>
            <a:ext cx="9113642" cy="22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508FC-A51E-CF89-B236-35F3FC8A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AA749E-CD83-1E8F-7554-9CE81F1FF8A4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509D0E5B-4D24-712C-D542-91D169A0BE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B63CD983-79CC-EA27-CEF6-016403706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010610-F78A-BD66-48CA-DDD6389EB7DE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AC461B90-D724-7240-C5F5-E89BFBCA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367271-B786-E859-4571-C6151ABF0669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Plot_02.png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68C07799-5ADF-1F45-FFC9-0E103CD5A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583858"/>
            <a:ext cx="9164320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30071-53CD-3E53-BAAB-E59BAB7B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5B6B5E-4800-E38E-99AA-1CF660021CED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0927FA15-3156-F58E-317A-EA6096663A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589ED9BF-BB59-9833-394F-A9759A2A5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42E4CC-FCFD-0663-C9E7-B751F9AA863C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09BC0A9-05F2-1011-8A40-36234F27E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BE2E5-E220-DEDC-8913-799E845A67E9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Sub_cubic_spline.f90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897A-6BCF-6935-B25A-27A90101D5D9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…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17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10015-AFE1-B588-B093-A5A09E0F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6A92495-CEAA-9DA2-1CB1-F1F42DD94094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03B1FDE-D7CE-448C-908E-B0CEAACDA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80E2F101-03EB-FBFF-8BF4-625507623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4887DB-305D-C765-FEA8-1CF34DB1C9C8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0317F4FB-973A-0CB8-3D0B-C87E3786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A2F4A4-7002-1312-36D3-A2ED66469F58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0BEB-DBA0-7070-DA81-6FAFE804A32A}"/>
              </a:ext>
            </a:extLst>
          </p:cNvPr>
          <p:cNvSpPr txBox="1"/>
          <p:nvPr/>
        </p:nvSpPr>
        <p:spPr>
          <a:xfrm>
            <a:off x="233680" y="2306320"/>
            <a:ext cx="3180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Main Program and Input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module.f90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input_points.txt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F643D-BC1F-FF05-B255-310B20D60CD2}"/>
              </a:ext>
            </a:extLst>
          </p:cNvPr>
          <p:cNvSpPr txBox="1"/>
          <p:nvPr/>
        </p:nvSpPr>
        <p:spPr>
          <a:xfrm>
            <a:off x="4505960" y="2306320"/>
            <a:ext cx="31800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Subroutines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sub_newton_inter.f90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sub_cubic_spline.f90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monte_carlo.f90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00_subroutine_det.f90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00_subroutine_inv.f90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bisection.f90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secant.90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regula_falsi.90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7FF82-3E31-7E20-9010-A7FA6C5B4F70}"/>
              </a:ext>
            </a:extLst>
          </p:cNvPr>
          <p:cNvSpPr txBox="1"/>
          <p:nvPr/>
        </p:nvSpPr>
        <p:spPr>
          <a:xfrm>
            <a:off x="8707120" y="2306319"/>
            <a:ext cx="31800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+mj-lt"/>
              </a:rPr>
              <a:t>Output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data_f_r.txt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data_f_s.txt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plot_01.png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convergence.txt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reference.txt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plot_02.png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01_bisection_roots.txt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02_secant_roots.txt</a:t>
            </a:r>
          </a:p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03_regula_falsi_roots.txt</a:t>
            </a:r>
          </a:p>
          <a:p>
            <a:pPr marL="285750" indent="-285750" algn="ctr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9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47ED1-D1DA-5598-D7AF-40C2DAA9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447BAA-F036-9096-DBFE-56175DCFAE12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AFCEBCFB-3E4B-12AB-3D1C-71A71235C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47C9541D-5F7B-807E-163F-B20FE24BD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0DB422-BCEF-A0A8-86CB-4A14EA687582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2E51B47B-A483-5AD1-BD72-09E8513D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591AEB-B4FD-F4E0-4FA9-966BB6A9A6F9}"/>
              </a:ext>
            </a:extLst>
          </p:cNvPr>
          <p:cNvSpPr txBox="1"/>
          <p:nvPr/>
        </p:nvSpPr>
        <p:spPr>
          <a:xfrm>
            <a:off x="198120" y="829656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Module.f90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B9CE0-4DD3-CFC4-5C9B-3E41BFEF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77" y="1691852"/>
            <a:ext cx="5562345" cy="48091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F6865-4644-3D7E-3B39-92827229966A}"/>
              </a:ext>
            </a:extLst>
          </p:cNvPr>
          <p:cNvCxnSpPr>
            <a:cxnSpLocks/>
          </p:cNvCxnSpPr>
          <p:nvPr/>
        </p:nvCxnSpPr>
        <p:spPr>
          <a:xfrm flipV="1">
            <a:off x="2492025" y="2456233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9FF0AB-FBC9-4B14-3D60-78DF50E78162}"/>
              </a:ext>
            </a:extLst>
          </p:cNvPr>
          <p:cNvSpPr txBox="1"/>
          <p:nvPr/>
        </p:nvSpPr>
        <p:spPr>
          <a:xfrm>
            <a:off x="5031363" y="2225400"/>
            <a:ext cx="26826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# of Plotting Points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194BF-D822-3E5D-CDA3-4E3C3B8C8FF8}"/>
              </a:ext>
            </a:extLst>
          </p:cNvPr>
          <p:cNvCxnSpPr>
            <a:cxnSpLocks/>
          </p:cNvCxnSpPr>
          <p:nvPr/>
        </p:nvCxnSpPr>
        <p:spPr>
          <a:xfrm flipV="1">
            <a:off x="3806343" y="3313368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1B26FA-B2B6-22D6-A955-A9CA412E972F}"/>
              </a:ext>
            </a:extLst>
          </p:cNvPr>
          <p:cNvSpPr txBox="1"/>
          <p:nvPr/>
        </p:nvSpPr>
        <p:spPr>
          <a:xfrm>
            <a:off x="6345681" y="3082535"/>
            <a:ext cx="3023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Glob Variables for </a:t>
            </a:r>
            <a:r>
              <a:rPr lang="en-GB" sz="2400" dirty="0" err="1"/>
              <a:t>f_r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0882D-8C8F-CE65-A527-7B89466F026C}"/>
              </a:ext>
            </a:extLst>
          </p:cNvPr>
          <p:cNvCxnSpPr>
            <a:cxnSpLocks/>
          </p:cNvCxnSpPr>
          <p:nvPr/>
        </p:nvCxnSpPr>
        <p:spPr>
          <a:xfrm flipV="1">
            <a:off x="5940677" y="4398515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032F5-F461-CF59-AE8A-B8BC6D0BBC15}"/>
              </a:ext>
            </a:extLst>
          </p:cNvPr>
          <p:cNvSpPr txBox="1"/>
          <p:nvPr/>
        </p:nvSpPr>
        <p:spPr>
          <a:xfrm>
            <a:off x="8480015" y="4167682"/>
            <a:ext cx="3023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Glob Variables for </a:t>
            </a:r>
            <a:r>
              <a:rPr lang="en-GB" sz="2400" dirty="0" err="1"/>
              <a:t>f_s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5B31C-1433-FD41-00AB-DD4CC51D6861}"/>
              </a:ext>
            </a:extLst>
          </p:cNvPr>
          <p:cNvCxnSpPr>
            <a:cxnSpLocks/>
          </p:cNvCxnSpPr>
          <p:nvPr/>
        </p:nvCxnSpPr>
        <p:spPr>
          <a:xfrm flipV="1">
            <a:off x="1414073" y="4816262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9C7F28-BA1D-FB6A-DA74-136E1974C55F}"/>
              </a:ext>
            </a:extLst>
          </p:cNvPr>
          <p:cNvSpPr txBox="1"/>
          <p:nvPr/>
        </p:nvSpPr>
        <p:spPr>
          <a:xfrm>
            <a:off x="3953411" y="4585429"/>
            <a:ext cx="23656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# of Input Points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17983D-0BEA-A074-8EA2-8F5DCF4664F0}"/>
              </a:ext>
            </a:extLst>
          </p:cNvPr>
          <p:cNvCxnSpPr>
            <a:cxnSpLocks/>
          </p:cNvCxnSpPr>
          <p:nvPr/>
        </p:nvCxnSpPr>
        <p:spPr>
          <a:xfrm flipV="1">
            <a:off x="4453503" y="5440073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4C9173-CC7E-29D4-982F-E7A7790D5B19}"/>
              </a:ext>
            </a:extLst>
          </p:cNvPr>
          <p:cNvSpPr txBox="1"/>
          <p:nvPr/>
        </p:nvSpPr>
        <p:spPr>
          <a:xfrm>
            <a:off x="6992841" y="5209240"/>
            <a:ext cx="259863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Domain for Task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75C4AF-F75A-DDCB-8D3B-6B0591F548FB}"/>
              </a:ext>
            </a:extLst>
          </p:cNvPr>
          <p:cNvCxnSpPr>
            <a:cxnSpLocks/>
          </p:cNvCxnSpPr>
          <p:nvPr/>
        </p:nvCxnSpPr>
        <p:spPr>
          <a:xfrm>
            <a:off x="3504270" y="5670576"/>
            <a:ext cx="3461928" cy="392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21E6F-9E95-7626-0DF6-7C64D6267614}"/>
              </a:ext>
            </a:extLst>
          </p:cNvPr>
          <p:cNvSpPr txBox="1"/>
          <p:nvPr/>
        </p:nvSpPr>
        <p:spPr>
          <a:xfrm>
            <a:off x="6992841" y="5832722"/>
            <a:ext cx="25967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Level of Accuracy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C834F-9B30-AA40-6B4B-DFB53FE5AA5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47481" y="5898588"/>
            <a:ext cx="1079771" cy="475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E6DD3E-07E1-0DC0-D6DA-BDD737D6287E}"/>
              </a:ext>
            </a:extLst>
          </p:cNvPr>
          <p:cNvSpPr txBox="1"/>
          <p:nvPr/>
        </p:nvSpPr>
        <p:spPr>
          <a:xfrm>
            <a:off x="4027252" y="6143600"/>
            <a:ext cx="15661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# of Roots</a:t>
            </a:r>
          </a:p>
        </p:txBody>
      </p:sp>
    </p:spTree>
    <p:extLst>
      <p:ext uri="{BB962C8B-B14F-4D97-AF65-F5344CB8AC3E}">
        <p14:creationId xmlns:p14="http://schemas.microsoft.com/office/powerpoint/2010/main" val="20639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2CD7-BFCD-C785-EF97-A7C1AEFE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D08FBC-B68D-385E-2CA3-5D6904632441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3A0BA475-4210-6B3A-363C-1087E43377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92A6692C-CD1C-173B-AA34-3667A4AC1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49D4A1-8FED-947A-835C-773535FFC204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D25D9C05-C45B-7DD7-53A2-2050F88C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603F9-7CA5-1E87-FFB5-52BDAC1CAA4D}"/>
              </a:ext>
            </a:extLst>
          </p:cNvPr>
          <p:cNvSpPr txBox="1"/>
          <p:nvPr/>
        </p:nvSpPr>
        <p:spPr>
          <a:xfrm>
            <a:off x="198120" y="829655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Input_points.txt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5D928-5A69-0B07-FD7E-898FCBA48C8D}"/>
              </a:ext>
            </a:extLst>
          </p:cNvPr>
          <p:cNvSpPr txBox="1"/>
          <p:nvPr/>
        </p:nvSpPr>
        <p:spPr>
          <a:xfrm>
            <a:off x="8476034" y="5257562"/>
            <a:ext cx="371596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u="sng" dirty="0"/>
              <a:t>Remark:</a:t>
            </a:r>
          </a:p>
          <a:p>
            <a:r>
              <a:rPr lang="en-US" sz="1600" i="1" dirty="0"/>
              <a:t>The input of the points can be in any order or randomised. The main program has a loop for sorting the values from smallest to biggest on the x-axis and y-axis</a:t>
            </a:r>
            <a:endParaRPr lang="en-GB" sz="16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948D81-B104-CDA6-D0D8-F9DBF73EC044}"/>
              </a:ext>
            </a:extLst>
          </p:cNvPr>
          <p:cNvGrpSpPr/>
          <p:nvPr/>
        </p:nvGrpSpPr>
        <p:grpSpPr>
          <a:xfrm>
            <a:off x="462591" y="1719561"/>
            <a:ext cx="7433870" cy="5022601"/>
            <a:chOff x="462591" y="1719561"/>
            <a:chExt cx="7433870" cy="5022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74DF883-7CF2-CB5E-E48B-B9CF7CBC0F07}"/>
                </a:ext>
              </a:extLst>
            </p:cNvPr>
            <p:cNvGrpSpPr/>
            <p:nvPr/>
          </p:nvGrpSpPr>
          <p:grpSpPr>
            <a:xfrm>
              <a:off x="462591" y="1719561"/>
              <a:ext cx="7433870" cy="5022601"/>
              <a:chOff x="2894505" y="1739016"/>
              <a:chExt cx="7433870" cy="5022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16D769-EF83-269F-DDB4-BEF15BD806CE}"/>
                  </a:ext>
                </a:extLst>
              </p:cNvPr>
              <p:cNvGrpSpPr/>
              <p:nvPr/>
            </p:nvGrpSpPr>
            <p:grpSpPr>
              <a:xfrm>
                <a:off x="2894505" y="1739016"/>
                <a:ext cx="7433870" cy="5022601"/>
                <a:chOff x="579322" y="1612172"/>
                <a:chExt cx="7433870" cy="502260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430ADBE-6BEE-2AEC-CD88-02B20029D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322" y="1958805"/>
                  <a:ext cx="1781862" cy="4675968"/>
                </a:xfrm>
                <a:prstGeom prst="rect">
                  <a:avLst/>
                </a:prstGeom>
              </p:spPr>
            </p:pic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654ECA53-3978-0F05-DA67-844F46EA0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1862" y="1843005"/>
                  <a:ext cx="2512695" cy="28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2F775-645B-632D-C013-AA6AE3B4AB74}"/>
                    </a:ext>
                  </a:extLst>
                </p:cNvPr>
                <p:cNvSpPr txBox="1"/>
                <p:nvPr/>
              </p:nvSpPr>
              <p:spPr>
                <a:xfrm>
                  <a:off x="3251200" y="1612172"/>
                  <a:ext cx="298704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Number of Points –  n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0451853-E80E-0674-0287-ACA1A4BF9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960" y="2362865"/>
                  <a:ext cx="1941857" cy="1683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F1E8EF-24B2-CCF4-D879-6D54C57E1B9E}"/>
                    </a:ext>
                  </a:extLst>
                </p:cNvPr>
                <p:cNvSpPr txBox="1"/>
                <p:nvPr/>
              </p:nvSpPr>
              <p:spPr>
                <a:xfrm>
                  <a:off x="3803877" y="2147372"/>
                  <a:ext cx="146304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Headings</a:t>
                  </a:r>
                </a:p>
              </p:txBody>
            </p:sp>
            <p:sp>
              <p:nvSpPr>
                <p:cNvPr id="15" name="Right Brace 14">
                  <a:extLst>
                    <a:ext uri="{FF2B5EF4-FFF2-40B4-BE49-F238E27FC236}">
                      <a16:creationId xmlns:a16="http://schemas.microsoft.com/office/drawing/2014/main" id="{F30C41EF-CA27-B92A-D3F4-B72C0F74585F}"/>
                    </a:ext>
                  </a:extLst>
                </p:cNvPr>
                <p:cNvSpPr/>
                <p:nvPr/>
              </p:nvSpPr>
              <p:spPr>
                <a:xfrm>
                  <a:off x="2052320" y="2509519"/>
                  <a:ext cx="481759" cy="1725683"/>
                </a:xfrm>
                <a:prstGeom prst="rightBrac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56A840C-E56D-A583-EDC3-EFB085ED12F9}"/>
                    </a:ext>
                  </a:extLst>
                </p:cNvPr>
                <p:cNvCxnSpPr>
                  <a:cxnSpLocks/>
                  <a:stCxn id="15" idx="1"/>
                </p:cNvCxnSpPr>
                <p:nvPr/>
              </p:nvCxnSpPr>
              <p:spPr>
                <a:xfrm flipV="1">
                  <a:off x="2534079" y="3372360"/>
                  <a:ext cx="20379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377C79-0121-D2A6-5C49-54734E3C4155}"/>
                    </a:ext>
                  </a:extLst>
                </p:cNvPr>
                <p:cNvSpPr txBox="1"/>
                <p:nvPr/>
              </p:nvSpPr>
              <p:spPr>
                <a:xfrm>
                  <a:off x="4572000" y="3141527"/>
                  <a:ext cx="342900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Input Points – x(n), z_r(n)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06BF94DE-3911-3B1E-2873-52B742C05800}"/>
                    </a:ext>
                  </a:extLst>
                </p:cNvPr>
                <p:cNvSpPr/>
                <p:nvPr/>
              </p:nvSpPr>
              <p:spPr>
                <a:xfrm>
                  <a:off x="2083553" y="4742179"/>
                  <a:ext cx="481759" cy="1725683"/>
                </a:xfrm>
                <a:prstGeom prst="rightBrac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1E57E25-EBEF-1568-15FC-E0BE94417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271" y="5604385"/>
                  <a:ext cx="20379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837D26-7CD0-7DA6-5C5B-4B04CFB27580}"/>
                    </a:ext>
                  </a:extLst>
                </p:cNvPr>
                <p:cNvSpPr txBox="1"/>
                <p:nvPr/>
              </p:nvSpPr>
              <p:spPr>
                <a:xfrm>
                  <a:off x="4584192" y="5373552"/>
                  <a:ext cx="3429000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Input Points – y(n), </a:t>
                  </a:r>
                  <a:r>
                    <a:rPr lang="en-GB" sz="2400" dirty="0" err="1"/>
                    <a:t>z_s</a:t>
                  </a:r>
                  <a:r>
                    <a:rPr lang="en-GB" sz="2400" dirty="0"/>
                    <a:t>(n)</a:t>
                  </a:r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051889D-98FB-15F2-D35E-D8E1FC9CAD4D}"/>
                  </a:ext>
                </a:extLst>
              </p:cNvPr>
              <p:cNvCxnSpPr/>
              <p:nvPr/>
            </p:nvCxnSpPr>
            <p:spPr>
              <a:xfrm>
                <a:off x="3041904" y="1972669"/>
                <a:ext cx="0" cy="1567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9B1793-C0DF-833D-DB08-88ED7C7CFEE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90" y="4505121"/>
              <a:ext cx="30771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D4F424-C6BE-1EED-9540-2ABFA6535553}"/>
                </a:ext>
              </a:extLst>
            </p:cNvPr>
            <p:cNvSpPr txBox="1"/>
            <p:nvPr/>
          </p:nvSpPr>
          <p:spPr>
            <a:xfrm>
              <a:off x="3717450" y="4255954"/>
              <a:ext cx="3636661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Empty Line for Readability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1D26D-09A8-0030-BEA2-B6DDA7CAA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77FE8A-C849-3E93-719B-EB198E5C0FC2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0CCBC3F9-E1D0-42E5-3118-A970027B01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30D26D58-B1C8-7B91-9EA7-9693E6379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D53EFC-3F77-8996-9ECC-0A89398B619F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B038D7D3-0B68-3138-EAD3-34E88508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083DC-B5EE-A970-FD68-EE30BCB1E61B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Main.f90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98E78-772A-A60D-3CBE-FE45909F8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2" y="2123966"/>
            <a:ext cx="7811177" cy="440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9C761-9FBC-F2E2-FF58-28D13DCEF485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Allocation of Size and Assignment of Values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2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11E85-75A1-C106-3D3F-268058FC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AE22A3-DEE4-62FF-42E5-DC2537039C9F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102F9624-0F19-B30A-57F5-F23ED80BB8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0A34A18E-4CA0-3A48-DF21-9264A775D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39007F-BAE7-6C2D-3791-07E4917CF836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51C21DD0-77F6-F3EF-020A-8E3DF676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BBA7A-F836-C474-6A9B-DFCA962ACC9B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2BC48-ADF6-7E4F-C1A7-5AC79A1268EE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Intro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54DB9-2444-69DD-0819-D4260ECB1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" y="3036456"/>
            <a:ext cx="7864522" cy="26138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E81B39-EE0D-EFCF-47C1-9135358D7FD1}"/>
              </a:ext>
            </a:extLst>
          </p:cNvPr>
          <p:cNvCxnSpPr>
            <a:cxnSpLocks/>
          </p:cNvCxnSpPr>
          <p:nvPr/>
        </p:nvCxnSpPr>
        <p:spPr>
          <a:xfrm flipV="1">
            <a:off x="3503701" y="2825883"/>
            <a:ext cx="2512695" cy="2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60729-976E-3BC0-06B7-A7D450CFFFAB}"/>
              </a:ext>
            </a:extLst>
          </p:cNvPr>
          <p:cNvCxnSpPr/>
          <p:nvPr/>
        </p:nvCxnSpPr>
        <p:spPr>
          <a:xfrm>
            <a:off x="3518560" y="2828703"/>
            <a:ext cx="0" cy="156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605E9-241B-B0BE-7E6D-DE13E8AF185A}"/>
              </a:ext>
            </a:extLst>
          </p:cNvPr>
          <p:cNvSpPr txBox="1"/>
          <p:nvPr/>
        </p:nvSpPr>
        <p:spPr>
          <a:xfrm>
            <a:off x="6016395" y="2574791"/>
            <a:ext cx="42754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Taking z_r values from main.f90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3AC6B-79A1-F25B-36F2-59509E981760}"/>
              </a:ext>
            </a:extLst>
          </p:cNvPr>
          <p:cNvCxnSpPr>
            <a:cxnSpLocks/>
          </p:cNvCxnSpPr>
          <p:nvPr/>
        </p:nvCxnSpPr>
        <p:spPr>
          <a:xfrm>
            <a:off x="2262212" y="3984327"/>
            <a:ext cx="3427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6A030-CC6C-0A44-ECC3-4E625EC6D223}"/>
              </a:ext>
            </a:extLst>
          </p:cNvPr>
          <p:cNvCxnSpPr>
            <a:cxnSpLocks/>
          </p:cNvCxnSpPr>
          <p:nvPr/>
        </p:nvCxnSpPr>
        <p:spPr>
          <a:xfrm>
            <a:off x="2277071" y="3984327"/>
            <a:ext cx="0" cy="9865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C517C-FE42-8D78-E922-E52871D7F713}"/>
              </a:ext>
            </a:extLst>
          </p:cNvPr>
          <p:cNvSpPr txBox="1"/>
          <p:nvPr/>
        </p:nvSpPr>
        <p:spPr>
          <a:xfrm>
            <a:off x="5676657" y="3753494"/>
            <a:ext cx="49556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Triangular Matrix for the Coefficients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05BE69-60B9-9C1B-1CEE-9691E51F1209}"/>
              </a:ext>
            </a:extLst>
          </p:cNvPr>
          <p:cNvCxnSpPr>
            <a:cxnSpLocks/>
          </p:cNvCxnSpPr>
          <p:nvPr/>
        </p:nvCxnSpPr>
        <p:spPr>
          <a:xfrm>
            <a:off x="2262212" y="5420778"/>
            <a:ext cx="0" cy="649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A2072-4067-B4C3-02AA-8BBD91421A9C}"/>
              </a:ext>
            </a:extLst>
          </p:cNvPr>
          <p:cNvCxnSpPr>
            <a:cxnSpLocks/>
          </p:cNvCxnSpPr>
          <p:nvPr/>
        </p:nvCxnSpPr>
        <p:spPr>
          <a:xfrm>
            <a:off x="2277071" y="6053076"/>
            <a:ext cx="3427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1E33E8-C6F7-32A9-2080-ECC9191E0954}"/>
              </a:ext>
            </a:extLst>
          </p:cNvPr>
          <p:cNvSpPr txBox="1"/>
          <p:nvPr/>
        </p:nvSpPr>
        <p:spPr>
          <a:xfrm>
            <a:off x="5719183" y="5797510"/>
            <a:ext cx="51952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Coefficients Extracted from the Matrix</a:t>
            </a:r>
          </a:p>
        </p:txBody>
      </p:sp>
    </p:spTree>
    <p:extLst>
      <p:ext uri="{BB962C8B-B14F-4D97-AF65-F5344CB8AC3E}">
        <p14:creationId xmlns:p14="http://schemas.microsoft.com/office/powerpoint/2010/main" val="27641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7346-31B3-2266-8C12-DCD72AA1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3F5F886-4681-1F02-D7D1-1B331DFD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9" y="2050009"/>
            <a:ext cx="7300161" cy="34772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5B4019-D8DC-346D-86B6-7FB1BDAF0C5E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77D8C80B-E593-B460-82C0-E42AD1B05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7D2F1148-F665-A9B5-E31B-05AC06202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CDC710-D6E8-B46A-CD28-7EDA062E1EA1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0499B5D9-144E-E120-966F-FD0E315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1BC7E-0B5E-03DE-7116-FD4638D23DE7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6E7A-24CC-F030-711C-C69B7836025F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Triangular Matrix and Coefficients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8344E8-4950-1EF2-3080-556C0268B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" y="2036579"/>
            <a:ext cx="4327959" cy="2758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9C209-3FF3-2CD6-FCD1-9BFF42600B1D}"/>
              </a:ext>
            </a:extLst>
          </p:cNvPr>
          <p:cNvSpPr txBox="1"/>
          <p:nvPr/>
        </p:nvSpPr>
        <p:spPr>
          <a:xfrm>
            <a:off x="2363904" y="4333592"/>
            <a:ext cx="21621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Numerical_Methods-Exercises.pdf</a:t>
            </a:r>
            <a:endParaRPr lang="en-GB" sz="12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B6E9E8-31F0-1330-B024-4292C088C085}"/>
              </a:ext>
            </a:extLst>
          </p:cNvPr>
          <p:cNvCxnSpPr>
            <a:cxnSpLocks/>
          </p:cNvCxnSpPr>
          <p:nvPr/>
        </p:nvCxnSpPr>
        <p:spPr>
          <a:xfrm>
            <a:off x="5496068" y="4241163"/>
            <a:ext cx="9824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CD41BA-AA42-26B1-B2EC-C428D878E82A}"/>
              </a:ext>
            </a:extLst>
          </p:cNvPr>
          <p:cNvSpPr txBox="1"/>
          <p:nvPr/>
        </p:nvSpPr>
        <p:spPr>
          <a:xfrm>
            <a:off x="6502534" y="4217594"/>
            <a:ext cx="413355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GB" sz="2000" dirty="0"/>
              <a:t>nteger for the Loop to Start From 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2C7693-6F24-4185-C92F-40979B81A354}"/>
              </a:ext>
            </a:extLst>
          </p:cNvPr>
          <p:cNvCxnSpPr>
            <a:cxnSpLocks/>
          </p:cNvCxnSpPr>
          <p:nvPr/>
        </p:nvCxnSpPr>
        <p:spPr>
          <a:xfrm flipV="1">
            <a:off x="7794355" y="3938016"/>
            <a:ext cx="0" cy="279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C99B6F-5B5B-101C-2E7C-670A4DB0FD70}"/>
              </a:ext>
            </a:extLst>
          </p:cNvPr>
          <p:cNvCxnSpPr>
            <a:cxnSpLocks/>
          </p:cNvCxnSpPr>
          <p:nvPr/>
        </p:nvCxnSpPr>
        <p:spPr>
          <a:xfrm>
            <a:off x="5760719" y="5283188"/>
            <a:ext cx="0" cy="651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B2DC0C-259E-3B72-EA2C-AE7644D704BA}"/>
              </a:ext>
            </a:extLst>
          </p:cNvPr>
          <p:cNvSpPr txBox="1"/>
          <p:nvPr/>
        </p:nvSpPr>
        <p:spPr>
          <a:xfrm>
            <a:off x="3752149" y="5933731"/>
            <a:ext cx="400563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Extracting the Diagonal</a:t>
            </a:r>
            <a:endParaRPr lang="en-GB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2939E-A383-12F9-0C38-696E4C90CF14}"/>
              </a:ext>
            </a:extLst>
          </p:cNvPr>
          <p:cNvSpPr/>
          <p:nvPr/>
        </p:nvSpPr>
        <p:spPr>
          <a:xfrm>
            <a:off x="583660" y="2393004"/>
            <a:ext cx="506268" cy="2402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E60551-4F4B-C1CC-7908-F2758D7D57EE}"/>
              </a:ext>
            </a:extLst>
          </p:cNvPr>
          <p:cNvCxnSpPr>
            <a:cxnSpLocks/>
          </p:cNvCxnSpPr>
          <p:nvPr/>
        </p:nvCxnSpPr>
        <p:spPr>
          <a:xfrm flipV="1">
            <a:off x="1089928" y="2597285"/>
            <a:ext cx="3880906" cy="13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ED6287-B885-D324-BCB9-CCDF3F616D96}"/>
              </a:ext>
            </a:extLst>
          </p:cNvPr>
          <p:cNvSpPr txBox="1"/>
          <p:nvPr/>
        </p:nvSpPr>
        <p:spPr>
          <a:xfrm>
            <a:off x="6319527" y="2419793"/>
            <a:ext cx="388090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Column are the values of </a:t>
            </a:r>
            <a:r>
              <a:rPr lang="en-US" sz="2000" dirty="0" err="1"/>
              <a:t>z_r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5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5A286-08FE-2301-DC2D-65645755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37DFB-E725-9E57-0702-349FD91B65C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2E67E04A-0A70-995E-E136-84FF4C81A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3FE8E1A8-48CA-F5D6-5898-BA5739E5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1DC2AD-2AB6-8826-66A6-C2D6510F1715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AECC0D9C-9ADB-5BA3-B96E-3FDA372A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54E613-70ED-F39C-F56A-BA212DB089D6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j-lt"/>
              </a:rPr>
              <a:t>Sub_newton_inter.f90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003DF-2876-8696-AB98-DE2CD1C3AAF0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Function </a:t>
            </a:r>
            <a:r>
              <a:rPr lang="en-US" sz="3200" i="1" dirty="0" err="1">
                <a:solidFill>
                  <a:schemeClr val="bg1"/>
                </a:solidFill>
                <a:latin typeface="+mj-lt"/>
              </a:rPr>
              <a:t>f_r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EB936-6D4A-9991-D74C-B0B248EAD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" y="2036578"/>
            <a:ext cx="10307320" cy="432562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3CED314-9425-43FF-9059-F0E8E57EBE7B}"/>
              </a:ext>
            </a:extLst>
          </p:cNvPr>
          <p:cNvGrpSpPr/>
          <p:nvPr/>
        </p:nvGrpSpPr>
        <p:grpSpPr>
          <a:xfrm>
            <a:off x="1235964" y="2048770"/>
            <a:ext cx="10757916" cy="2363323"/>
            <a:chOff x="1235964" y="2048770"/>
            <a:chExt cx="10757916" cy="236332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69A0FF-1C16-6723-6687-057E626FFB01}"/>
                </a:ext>
              </a:extLst>
            </p:cNvPr>
            <p:cNvGrpSpPr/>
            <p:nvPr/>
          </p:nvGrpSpPr>
          <p:grpSpPr>
            <a:xfrm>
              <a:off x="1235964" y="2048770"/>
              <a:ext cx="10757916" cy="2363323"/>
              <a:chOff x="1235964" y="2036578"/>
              <a:chExt cx="10757916" cy="236332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CB3DE75-79FB-0420-DFE5-6F7BB5C148EC}"/>
                  </a:ext>
                </a:extLst>
              </p:cNvPr>
              <p:cNvGrpSpPr/>
              <p:nvPr/>
            </p:nvGrpSpPr>
            <p:grpSpPr>
              <a:xfrm>
                <a:off x="5689466" y="2036578"/>
                <a:ext cx="6304414" cy="2363323"/>
                <a:chOff x="5689466" y="2036578"/>
                <a:chExt cx="6304414" cy="2363323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D5F2A2E-9CAB-7772-E4AC-3C7272FE0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9466" y="2036578"/>
                  <a:ext cx="6304414" cy="2363323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0BC0A2D-C025-4561-FB2A-191D6263616C}"/>
                    </a:ext>
                  </a:extLst>
                </p:cNvPr>
                <p:cNvSpPr/>
                <p:nvPr/>
              </p:nvSpPr>
              <p:spPr>
                <a:xfrm>
                  <a:off x="6502534" y="2050911"/>
                  <a:ext cx="660266" cy="423147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DA86C3A-4041-53F5-1318-40693376CFC7}"/>
                    </a:ext>
                  </a:extLst>
                </p:cNvPr>
                <p:cNvGrpSpPr/>
                <p:nvPr/>
              </p:nvGrpSpPr>
              <p:grpSpPr>
                <a:xfrm>
                  <a:off x="6455664" y="2779776"/>
                  <a:ext cx="4049776" cy="1322832"/>
                  <a:chOff x="6455664" y="2779776"/>
                  <a:chExt cx="4049776" cy="1322832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43C4EF2D-03ED-C423-BC78-2A26A7E60D01}"/>
                      </a:ext>
                    </a:extLst>
                  </p:cNvPr>
                  <p:cNvCxnSpPr/>
                  <p:nvPr/>
                </p:nvCxnSpPr>
                <p:spPr>
                  <a:xfrm>
                    <a:off x="9830816" y="3429000"/>
                    <a:ext cx="0" cy="35052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7F5A38-1D82-8D40-99B9-97A078158153}"/>
                      </a:ext>
                    </a:extLst>
                  </p:cNvPr>
                  <p:cNvCxnSpPr/>
                  <p:nvPr/>
                </p:nvCxnSpPr>
                <p:spPr>
                  <a:xfrm>
                    <a:off x="7723632" y="2779776"/>
                    <a:ext cx="0" cy="3230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B817A95-6D66-182A-2E16-496C6B8A7CB1}"/>
                      </a:ext>
                    </a:extLst>
                  </p:cNvPr>
                  <p:cNvCxnSpPr/>
                  <p:nvPr/>
                </p:nvCxnSpPr>
                <p:spPr>
                  <a:xfrm>
                    <a:off x="7723632" y="3115056"/>
                    <a:ext cx="102412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9BDEBEF-C9E1-E967-8244-B52A673EB561}"/>
                      </a:ext>
                    </a:extLst>
                  </p:cNvPr>
                  <p:cNvCxnSpPr/>
                  <p:nvPr/>
                </p:nvCxnSpPr>
                <p:spPr>
                  <a:xfrm>
                    <a:off x="8772144" y="3102864"/>
                    <a:ext cx="0" cy="32613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DC988957-41CE-1139-3F00-B4A409A34AB8}"/>
                      </a:ext>
                    </a:extLst>
                  </p:cNvPr>
                  <p:cNvCxnSpPr/>
                  <p:nvPr/>
                </p:nvCxnSpPr>
                <p:spPr>
                  <a:xfrm>
                    <a:off x="8747760" y="3429000"/>
                    <a:ext cx="108305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6A8DD39-92C4-19BD-2968-9A366D8A6FAD}"/>
                      </a:ext>
                    </a:extLst>
                  </p:cNvPr>
                  <p:cNvCxnSpPr/>
                  <p:nvPr/>
                </p:nvCxnSpPr>
                <p:spPr>
                  <a:xfrm>
                    <a:off x="9830816" y="3767328"/>
                    <a:ext cx="67462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4A3DE51-83F0-409D-42D3-FCC5839CF41C}"/>
                      </a:ext>
                    </a:extLst>
                  </p:cNvPr>
                  <p:cNvCxnSpPr/>
                  <p:nvPr/>
                </p:nvCxnSpPr>
                <p:spPr>
                  <a:xfrm>
                    <a:off x="10505440" y="3779520"/>
                    <a:ext cx="0" cy="298704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5CD968B-92DA-20D4-7F45-B9617FC125A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55664" y="4102608"/>
                    <a:ext cx="404977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4FC2F3A-F41E-7248-1ABF-66556BC12A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55664" y="2779776"/>
                    <a:ext cx="0" cy="13228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7FEAD19-19C8-EE8D-C8DC-AC4AC7808F5F}"/>
                    </a:ext>
                  </a:extLst>
                </p:cNvPr>
                <p:cNvSpPr/>
                <p:nvPr/>
              </p:nvSpPr>
              <p:spPr>
                <a:xfrm>
                  <a:off x="6456817" y="2453641"/>
                  <a:ext cx="2292093" cy="32308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09FF550-F8D7-FDC7-7E03-02740414C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4480" y="2286000"/>
                <a:ext cx="4948054" cy="15544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6D2638-9F00-F395-C0F5-24F327A8B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2779776"/>
                <a:ext cx="126796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5086CDA-83C6-558E-F9C5-393F081B6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5964" y="3422152"/>
                <a:ext cx="5172831" cy="606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0DE737-844E-D406-3749-56FD71537548}"/>
                </a:ext>
              </a:extLst>
            </p:cNvPr>
            <p:cNvSpPr txBox="1"/>
            <p:nvPr/>
          </p:nvSpPr>
          <p:spPr>
            <a:xfrm>
              <a:off x="9754486" y="2055035"/>
              <a:ext cx="21621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Numerical_Methods-Exercises.pdf</a:t>
              </a:r>
              <a:endParaRPr lang="en-GB" sz="1200" i="1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DAE494-5C1A-4172-59B4-652FA1FA798B}"/>
              </a:ext>
            </a:extLst>
          </p:cNvPr>
          <p:cNvCxnSpPr>
            <a:stCxn id="41" idx="1"/>
          </p:cNvCxnSpPr>
          <p:nvPr/>
        </p:nvCxnSpPr>
        <p:spPr>
          <a:xfrm flipH="1">
            <a:off x="1449421" y="2627377"/>
            <a:ext cx="5007396" cy="15720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A2BD3-0CC6-8CE4-703D-0F1E1A99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81E5DC-E0D1-29F8-EDAB-A9220340E0DC}"/>
              </a:ext>
            </a:extLst>
          </p:cNvPr>
          <p:cNvGrpSpPr/>
          <p:nvPr/>
        </p:nvGrpSpPr>
        <p:grpSpPr>
          <a:xfrm>
            <a:off x="-6096" y="-4056"/>
            <a:ext cx="12198096" cy="819865"/>
            <a:chOff x="-6096" y="-4056"/>
            <a:chExt cx="12198096" cy="819865"/>
          </a:xfrm>
        </p:grpSpPr>
        <p:pic>
          <p:nvPicPr>
            <p:cNvPr id="1026" name="Picture 2" descr="TU Dresden - Quantum Internet Alliance">
              <a:extLst>
                <a:ext uri="{FF2B5EF4-FFF2-40B4-BE49-F238E27FC236}">
                  <a16:creationId xmlns:a16="http://schemas.microsoft.com/office/drawing/2014/main" id="{B9942A83-3FFC-3895-6B0F-013F4E8883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2" b="21760"/>
            <a:stretch/>
          </p:blipFill>
          <p:spPr bwMode="auto">
            <a:xfrm>
              <a:off x="-6096" y="-4056"/>
              <a:ext cx="2367280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RESDEN-concept - Helmholtz-Zentrum Dresden-Rossendorf, HZDR">
              <a:extLst>
                <a:ext uri="{FF2B5EF4-FFF2-40B4-BE49-F238E27FC236}">
                  <a16:creationId xmlns:a16="http://schemas.microsoft.com/office/drawing/2014/main" id="{058DE6F7-8A4D-F0B5-E629-0EE22BA8A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519" y="-1315"/>
              <a:ext cx="2200481" cy="81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094741-9902-E5BD-7E55-9BB8F4B331E9}"/>
                </a:ext>
              </a:extLst>
            </p:cNvPr>
            <p:cNvSpPr/>
            <p:nvPr/>
          </p:nvSpPr>
          <p:spPr>
            <a:xfrm>
              <a:off x="2361184" y="0"/>
              <a:ext cx="7630335" cy="81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Няма налично описание на снимката.">
            <a:extLst>
              <a:ext uri="{FF2B5EF4-FFF2-40B4-BE49-F238E27FC236}">
                <a16:creationId xmlns:a16="http://schemas.microsoft.com/office/drawing/2014/main" id="{AAC80F52-EA78-12E0-E4CF-0AAB8B26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66" y="-4056"/>
            <a:ext cx="813068" cy="8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3D3B4-329B-8B33-19A2-2196B4B767E6}"/>
              </a:ext>
            </a:extLst>
          </p:cNvPr>
          <p:cNvSpPr txBox="1"/>
          <p:nvPr/>
        </p:nvSpPr>
        <p:spPr>
          <a:xfrm>
            <a:off x="198120" y="829657"/>
            <a:ext cx="1179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Sub_cubic_spline.f90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9AE23-1398-37FF-0827-626E21343FD2}"/>
              </a:ext>
            </a:extLst>
          </p:cNvPr>
          <p:cNvSpPr txBox="1"/>
          <p:nvPr/>
        </p:nvSpPr>
        <p:spPr>
          <a:xfrm>
            <a:off x="198120" y="1451803"/>
            <a:ext cx="1179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+mj-lt"/>
              </a:rPr>
              <a:t>…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97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495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BIWO-04 Numerical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Boril Nestorov</dc:creator>
  <cp:lastModifiedBy>Boril Nestorov</cp:lastModifiedBy>
  <cp:revision>13</cp:revision>
  <dcterms:created xsi:type="dcterms:W3CDTF">2025-01-31T10:31:45Z</dcterms:created>
  <dcterms:modified xsi:type="dcterms:W3CDTF">2025-01-31T13:15:11Z</dcterms:modified>
</cp:coreProperties>
</file>