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/eD4EgkAYeJmjea1qsKSy5ujs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Chand" initials="VC" lastIdx="1" clrIdx="0">
    <p:extLst>
      <p:ext uri="{19B8F6BF-5375-455C-9EA6-DF929625EA0E}">
        <p15:presenceInfo xmlns:p15="http://schemas.microsoft.com/office/powerpoint/2012/main" userId="4e4eece3a32510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78828-A8E8-488E-90B6-11AB83F08918}">
  <a:tblStyle styleId="{39378828-A8E8-488E-90B6-11AB83F08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25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anjilkarki/deepfake-and-real-images" TargetMode="External"/><Relationship Id="rId3" Type="http://schemas.openxmlformats.org/officeDocument/2006/relationships/hyperlink" Target="https://github.com/abhijitjadhav1998/Deepfake_detection_using_deep_learning" TargetMode="External"/><Relationship Id="rId7" Type="http://schemas.openxmlformats.org/officeDocument/2006/relationships/hyperlink" Target="https://ieeexplore.ieee.org/stamp/stamp.jsp?tp=&amp;arnumber=9996362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7.14480" TargetMode="External"/><Relationship Id="rId11" Type="http://schemas.openxmlformats.org/officeDocument/2006/relationships/hyperlink" Target="https://github.com/ondyari/FaceForensics" TargetMode="External"/><Relationship Id="rId5" Type="http://schemas.openxmlformats.org/officeDocument/2006/relationships/hyperlink" Target="https://abhijithjadhav.medium.com/deepfake-video-detection-using-long-short-term-memory-df3674f83ecc" TargetMode="External"/><Relationship Id="rId10" Type="http://schemas.openxmlformats.org/officeDocument/2006/relationships/hyperlink" Target="https://www.kaggle.com/c/deepfake-detection-challenge/data" TargetMode="External"/><Relationship Id="rId4" Type="http://schemas.openxmlformats.org/officeDocument/2006/relationships/hyperlink" Target="https://github.com/talreiss/factor" TargetMode="External"/><Relationship Id="rId9" Type="http://schemas.openxmlformats.org/officeDocument/2006/relationships/hyperlink" Target="https://github.com/yuezunli/celeb-deepfakeforen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79050" y="648625"/>
            <a:ext cx="118881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5150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Territorial Army Cyber Challenge: Innovating for the Future of Defense</a:t>
            </a:r>
            <a:endParaRPr sz="2400" b="1">
              <a:solidFill>
                <a:srgbClr val="25150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20202" y="-437825"/>
            <a:ext cx="86217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500" b="1">
                <a:solidFill>
                  <a:srgbClr val="274E13"/>
                </a:solidFill>
                <a:latin typeface="Garamond"/>
                <a:ea typeface="Garamond"/>
                <a:cs typeface="Garamond"/>
                <a:sym typeface="Garamond"/>
              </a:rPr>
              <a:t>Terrier Cyber Quest 2024  Datathon</a:t>
            </a:r>
            <a:r>
              <a:rPr lang="en-US" sz="1200" b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1">
                <a:solidFill>
                  <a:srgbClr val="274E13"/>
                </a:solidFill>
                <a:latin typeface="Garamond"/>
                <a:ea typeface="Garamond"/>
                <a:cs typeface="Garamond"/>
                <a:sym typeface="Garamond"/>
              </a:rPr>
              <a:t>: Track 3 </a:t>
            </a:r>
            <a:endParaRPr sz="3500" b="1">
              <a:solidFill>
                <a:srgbClr val="274E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925752"/>
            <a:ext cx="12192000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Prototype 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Title-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DEEPFAKE SLAYER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US" sz="28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bornpresident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975" y="19975"/>
            <a:ext cx="3108875" cy="140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"/>
          <p:cNvGraphicFramePr/>
          <p:nvPr>
            <p:extLst>
              <p:ext uri="{D42A27DB-BD31-4B8C-83A1-F6EECF244321}">
                <p14:modId xmlns:p14="http://schemas.microsoft.com/office/powerpoint/2010/main" val="3191684463"/>
              </p:ext>
            </p:extLst>
          </p:nvPr>
        </p:nvGraphicFramePr>
        <p:xfrm>
          <a:off x="1524000" y="4370339"/>
          <a:ext cx="9674350" cy="2057878"/>
        </p:xfrm>
        <a:graphic>
          <a:graphicData uri="http://schemas.openxmlformats.org/drawingml/2006/table">
            <a:tbl>
              <a:tblPr>
                <a:noFill/>
                <a:tableStyleId>{39378828-A8E8-488E-90B6-11AB83F08918}</a:tableStyleId>
              </a:tblPr>
              <a:tblGrid>
                <a:gridCol w="483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7225">
                <a:tc>
                  <a:txBody>
                    <a:bodyPr/>
                    <a:lstStyle/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Team Member  1 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Name: Vishal Chand 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email id: vishalchand20016@gmail.com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Mobile No: +91-7717363942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1333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Team Member Name 2: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Name: Aditya Singh 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email id: adsingh837@gmail.com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Mobile No:+91-9838980461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82998" y="-8619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DEEPFAKE SLAYER</a:t>
            </a:r>
            <a:br>
              <a:rPr lang="en-US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575" y="56050"/>
            <a:ext cx="2617300" cy="1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32BF9E-DF3F-4D58-9CB2-D402E34B1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4" y="981552"/>
            <a:ext cx="11609195" cy="5153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0" y="59275"/>
            <a:ext cx="2428750" cy="12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7DF169-4953-43B0-B9D0-54182D5FE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735" y="0"/>
            <a:ext cx="3556000" cy="1393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A9E005-DB1C-4931-A4AC-6E53EF3C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625" y="1694054"/>
            <a:ext cx="3720219" cy="1704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457D5-4909-4096-A821-7C328F67A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4" y="2167091"/>
            <a:ext cx="3858661" cy="209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84CFA-6034-47D2-BE29-BB862672D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6889" y="4311809"/>
            <a:ext cx="3858661" cy="1990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BC3C1-7718-49A4-AA87-608E6D26FE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341" y="2268855"/>
            <a:ext cx="3844725" cy="19904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0FC232-3C89-4940-9D47-DE99F3F04A1B}"/>
              </a:ext>
            </a:extLst>
          </p:cNvPr>
          <p:cNvCxnSpPr>
            <a:endCxn id="7" idx="3"/>
          </p:cNvCxnSpPr>
          <p:nvPr/>
        </p:nvCxnSpPr>
        <p:spPr>
          <a:xfrm flipH="1">
            <a:off x="3872595" y="2964264"/>
            <a:ext cx="749647" cy="248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1305EE-5A88-44E2-83CD-17F608DD682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244734" y="3398328"/>
            <a:ext cx="1" cy="79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2FB181-456A-4F99-842E-DFF284C351D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95588" y="3213178"/>
            <a:ext cx="937753" cy="50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-3474720" y="-28423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3">
                    <a:lumMod val="50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Innovation &amp; Uniqueness </a:t>
            </a:r>
            <a:endParaRPr sz="2400" u="sng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350" y="59275"/>
            <a:ext cx="3124650" cy="15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88E598-D7B8-4DE3-984D-1854729B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21" y="370592"/>
            <a:ext cx="6060999" cy="308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various file types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feature to Indian law enforcement agencies.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 submission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loop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automated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Informative dashboards for visual analytics. </a:t>
            </a:r>
          </a:p>
        </p:txBody>
      </p:sp>
      <p:sp>
        <p:nvSpPr>
          <p:cNvPr id="9" name="Google Shape;110;p3">
            <a:extLst>
              <a:ext uri="{FF2B5EF4-FFF2-40B4-BE49-F238E27FC236}">
                <a16:creationId xmlns:a16="http://schemas.microsoft.com/office/drawing/2014/main" id="{F21BDEEC-F4A8-4145-A3C8-62C68FB52567}"/>
              </a:ext>
            </a:extLst>
          </p:cNvPr>
          <p:cNvSpPr txBox="1">
            <a:spLocks/>
          </p:cNvSpPr>
          <p:nvPr/>
        </p:nvSpPr>
        <p:spPr>
          <a:xfrm>
            <a:off x="81389" y="4447753"/>
            <a:ext cx="627313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Technologies used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Programming languages: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Python, JavaScript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Machine learning libraires: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PyTorch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TensorFlow, </a:t>
            </a:r>
            <a:r>
              <a:rPr lang="en-IN" sz="2000" dirty="0" err="1">
                <a:solidFill>
                  <a:schemeClr val="tx1"/>
                </a:solidFill>
                <a:latin typeface="+mn-lt"/>
              </a:rPr>
              <a:t>Keras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, scikit-learn, NumPy, pandas, </a:t>
            </a:r>
            <a:r>
              <a:rPr lang="en-IN" sz="2000" dirty="0" err="1">
                <a:solidFill>
                  <a:schemeClr val="tx1"/>
                </a:solidFill>
                <a:latin typeface="+mn-lt"/>
              </a:rPr>
              <a:t>Matplotlib,etc</a:t>
            </a: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+mn-lt"/>
              </a:rPr>
              <a:t>Hardware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: CPU/GPU-enabled systems for model training interference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EAF0A-97FD-426C-9231-41F5AF2D7468}"/>
              </a:ext>
            </a:extLst>
          </p:cNvPr>
          <p:cNvSpPr txBox="1"/>
          <p:nvPr/>
        </p:nvSpPr>
        <p:spPr>
          <a:xfrm>
            <a:off x="6354521" y="1756821"/>
            <a:ext cx="575609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accent2">
                    <a:lumMod val="75000"/>
                  </a:schemeClr>
                </a:solidFill>
              </a:rPr>
              <a:t>AI/ML Algorithm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Audio detection: </a:t>
            </a:r>
            <a:r>
              <a:rPr lang="en-IN" sz="2000" dirty="0"/>
              <a:t>MFCC, SVM, Random Forest, MLP, </a:t>
            </a:r>
            <a:r>
              <a:rPr lang="en-IN" sz="2000" dirty="0" err="1"/>
              <a:t>XGBoost</a:t>
            </a:r>
            <a:r>
              <a:rPr lang="en-IN" sz="2000" dirty="0"/>
              <a:t>.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Image detection: </a:t>
            </a:r>
            <a:r>
              <a:rPr lang="en-US" sz="2000" dirty="0"/>
              <a:t>CNN using TensorFlow and </a:t>
            </a:r>
            <a:r>
              <a:rPr lang="en-US" sz="2000" dirty="0" err="1"/>
              <a:t>Keras</a:t>
            </a:r>
            <a:r>
              <a:rPr lang="en-US" sz="2000" dirty="0"/>
              <a:t>.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Video detection: CNN &amp; RNN</a:t>
            </a:r>
          </a:p>
          <a:p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Feasibility, Challenges, and Strategies</a:t>
            </a:r>
            <a:endParaRPr sz="24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52401" y="666462"/>
            <a:ext cx="6959600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u="sng" dirty="0">
                <a:solidFill>
                  <a:schemeClr val="accent2">
                    <a:lumMod val="75000"/>
                  </a:schemeClr>
                </a:solidFill>
              </a:rPr>
              <a:t>Feasibility:</a:t>
            </a:r>
            <a:endParaRPr lang="en-IN" sz="2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Audio Detection</a:t>
            </a:r>
            <a:r>
              <a:rPr lang="en-IN" sz="1600" dirty="0"/>
              <a:t>: </a:t>
            </a:r>
            <a:r>
              <a:rPr lang="en-US" sz="1600" dirty="0"/>
              <a:t>The project uses MFCC (Mel-frequency cepstral coefficients) features extracted from audio files and a Support Vector Machine (SVM) classifier to differentiate between genuine and deepfake audio.</a:t>
            </a:r>
            <a:endParaRPr lang="en-IN" sz="16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Video Detection</a:t>
            </a:r>
            <a:r>
              <a:rPr lang="en-IN" sz="1600" dirty="0"/>
              <a:t>: </a:t>
            </a:r>
            <a:r>
              <a:rPr lang="en-IN" sz="1600" dirty="0" err="1"/>
              <a:t>ResNext</a:t>
            </a:r>
            <a:r>
              <a:rPr lang="en-IN" sz="1600" dirty="0"/>
              <a:t> &amp; LSTM architectures suited for deepfake video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Image Detection</a:t>
            </a:r>
            <a:r>
              <a:rPr lang="en-IN" sz="1600" dirty="0"/>
              <a:t>: CNN (TensorFlow/</a:t>
            </a:r>
            <a:r>
              <a:rPr lang="en-IN" sz="1600" dirty="0" err="1"/>
              <a:t>Keras</a:t>
            </a:r>
            <a:r>
              <a:rPr lang="en-IN" sz="1600" dirty="0"/>
              <a:t>) ideal for image manipulation detection.</a:t>
            </a:r>
          </a:p>
          <a:p>
            <a:pPr algn="just">
              <a:lnSpc>
                <a:spcPct val="150000"/>
              </a:lnSpc>
            </a:pPr>
            <a:r>
              <a:rPr lang="en-IN" sz="2000" b="1" u="sng" dirty="0">
                <a:solidFill>
                  <a:schemeClr val="tx2">
                    <a:lumMod val="25000"/>
                  </a:schemeClr>
                </a:solidFill>
              </a:rPr>
              <a:t>Challenges &amp; Risks</a:t>
            </a:r>
            <a:r>
              <a:rPr lang="en-IN" sz="1600" b="1" dirty="0">
                <a:solidFill>
                  <a:schemeClr val="tx2">
                    <a:lumMod val="25000"/>
                  </a:schemeClr>
                </a:solidFill>
              </a:rPr>
              <a:t>:</a:t>
            </a:r>
            <a:endParaRPr lang="en-IN" sz="1600" dirty="0">
              <a:solidFill>
                <a:schemeClr val="tx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Data Quality</a:t>
            </a:r>
            <a:r>
              <a:rPr lang="en-IN" sz="1600" dirty="0"/>
              <a:t>: Difficulty in sourcing large, clean, </a:t>
            </a:r>
            <a:r>
              <a:rPr lang="en-IN" sz="1600" dirty="0" err="1"/>
              <a:t>labeled</a:t>
            </a:r>
            <a:r>
              <a:rPr lang="en-IN" sz="1600" dirty="0"/>
              <a:t> deepfake datasets.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Generalization</a:t>
            </a:r>
            <a:r>
              <a:rPr lang="en-IN" sz="1600" dirty="0"/>
              <a:t>: Models might struggle with unseen deepfakes.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Real-time Performance</a:t>
            </a:r>
            <a:r>
              <a:rPr lang="en-IN" sz="1600" dirty="0"/>
              <a:t>: Potential latency for large video files.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Model Complexity</a:t>
            </a:r>
            <a:r>
              <a:rPr lang="en-IN" sz="1600" dirty="0"/>
              <a:t>: High computational requirements for complex models.</a:t>
            </a:r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0" y="59275"/>
            <a:ext cx="2428750" cy="12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62180-C282-4070-B59F-5882E752FF90}"/>
              </a:ext>
            </a:extLst>
          </p:cNvPr>
          <p:cNvSpPr txBox="1"/>
          <p:nvPr/>
        </p:nvSpPr>
        <p:spPr>
          <a:xfrm>
            <a:off x="7609840" y="1273650"/>
            <a:ext cx="44297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u="sng" dirty="0">
                <a:solidFill>
                  <a:schemeClr val="accent2">
                    <a:lumMod val="75000"/>
                  </a:schemeClr>
                </a:solidFill>
              </a:rPr>
              <a:t>Strategies to Overcome:</a:t>
            </a:r>
            <a:endParaRPr lang="en-IN" sz="20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Data Quality</a:t>
            </a:r>
            <a:r>
              <a:rPr lang="en-IN" sz="1600" dirty="0"/>
              <a:t>: Leverage synthetic data generation &amp; data augmentation.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Generalization</a:t>
            </a:r>
            <a:r>
              <a:rPr lang="en-IN" sz="1600" dirty="0"/>
              <a:t>: Use transfer learning to adapt to new datasets.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Real-time Performance</a:t>
            </a:r>
            <a:r>
              <a:rPr lang="en-IN" sz="1600" dirty="0"/>
              <a:t>: Optimize models with lightweight/quantized versions.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Model Complexity</a:t>
            </a:r>
            <a:r>
              <a:rPr lang="en-IN" sz="1600" dirty="0"/>
              <a:t>: Utilize cloud computing &amp; hardware accelerators (GPUs/TPUs).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0" y="59275"/>
            <a:ext cx="2428750" cy="12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3281E9-5CB0-4883-BC48-AC45E7DFD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387" y="1562621"/>
            <a:ext cx="18473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AD2B4-9EB8-46CB-9710-1F6369238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3525"/>
            <a:ext cx="6284654" cy="315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C1ED5-AA5C-4A05-AAE4-BEB712596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929" y="3428999"/>
            <a:ext cx="6827329" cy="2706329"/>
          </a:xfrm>
          <a:prstGeom prst="rect">
            <a:avLst/>
          </a:prstGeom>
        </p:spPr>
      </p:pic>
      <p:sp>
        <p:nvSpPr>
          <p:cNvPr id="8" name="Google Shape;120;p4">
            <a:extLst>
              <a:ext uri="{FF2B5EF4-FFF2-40B4-BE49-F238E27FC236}">
                <a16:creationId xmlns:a16="http://schemas.microsoft.com/office/drawing/2014/main" id="{D70A3BCA-DC0D-4DF1-893D-A71CC04571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0418" y="92158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Impact &amp; Benefits </a:t>
            </a:r>
            <a:endParaRPr sz="40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Times New Roman"/>
                <a:cs typeface="Times New Roman"/>
                <a:sym typeface="Times New Roman"/>
              </a:rPr>
              <a:t>RESEARCH  AND REFERENCES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16309" y="903516"/>
            <a:ext cx="11248103" cy="70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https://github.com/abhijitjadhav1998/Deepfake_detection_using_deep_learning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https://github.com/talreiss/factor</a:t>
            </a:r>
            <a:endParaRPr lang="en-IN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000" dirty="0">
                <a:hlinkClick r:id="rId5"/>
              </a:rPr>
              <a:t>https://abhijithjadhav.medium.com/deepfake-video-detection-using-long-short-term-memory-df3674f83ecc</a:t>
            </a:r>
            <a:endParaRPr lang="en-IN" sz="2000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000" dirty="0">
                <a:hlinkClick r:id="rId6"/>
              </a:rPr>
              <a:t>https://arxiv.org/abs/2107.14480</a:t>
            </a:r>
            <a:endParaRPr lang="en-IN" sz="2000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000" dirty="0">
                <a:hlinkClick r:id="rId7"/>
              </a:rPr>
              <a:t>https://ieeexplore.ieee.org/stamp/stamp.jsp?tp=&amp;arnumber=9996362</a:t>
            </a:r>
            <a:r>
              <a:rPr lang="en-IN" sz="2000" dirty="0"/>
              <a:t>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000" b="1" dirty="0"/>
              <a:t>Data-set references :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IN" sz="2000" dirty="0">
                <a:hlinkClick r:id="rId8"/>
              </a:rPr>
              <a:t>https://www.kaggle.com/datasets/manjilkarki/deepfake-and-real-images</a:t>
            </a:r>
            <a:r>
              <a:rPr lang="en-IN" sz="2000" dirty="0"/>
              <a:t> 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IN" sz="2000" dirty="0">
                <a:hlinkClick r:id="rId9"/>
              </a:rPr>
              <a:t>https://github.com/yuezunli/celeb-deepfakeforensics</a:t>
            </a:r>
            <a:r>
              <a:rPr lang="en-IN" sz="2000" dirty="0"/>
              <a:t> 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IN" sz="2000" dirty="0">
                <a:hlinkClick r:id="rId10"/>
              </a:rPr>
              <a:t>https://www.kaggle.com/c/deepfake-detection-challenge/data</a:t>
            </a:r>
            <a:r>
              <a:rPr lang="en-IN" sz="2000" dirty="0"/>
              <a:t> 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ü"/>
            </a:pPr>
            <a:r>
              <a:rPr lang="en-IN" sz="2000" dirty="0">
                <a:hlinkClick r:id="rId11"/>
              </a:rPr>
              <a:t>https://github.com/ondyari/FaceForensics</a:t>
            </a:r>
            <a:r>
              <a:rPr lang="en-IN" sz="2000" dirty="0"/>
              <a:t>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IN" sz="2000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IN" sz="2000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IN" sz="2000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763250" y="59275"/>
            <a:ext cx="2428750" cy="1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470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Oswald</vt:lpstr>
      <vt:lpstr>Wingdings</vt:lpstr>
      <vt:lpstr>Arial</vt:lpstr>
      <vt:lpstr>Garamond</vt:lpstr>
      <vt:lpstr>Times New Roman</vt:lpstr>
      <vt:lpstr>Office Theme</vt:lpstr>
      <vt:lpstr>Terrier Cyber Quest 2024  Datathon : Track 3 </vt:lpstr>
      <vt:lpstr>          THE DEEPFAKE SLAYER </vt:lpstr>
      <vt:lpstr>PowerPoint Presentation</vt:lpstr>
      <vt:lpstr>Innovation &amp; Uniqueness </vt:lpstr>
      <vt:lpstr>Feasibility, Challenges, and Strategies</vt:lpstr>
      <vt:lpstr>Impact &amp; Benefits 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Terrier Cyber Quest 2024  Datathon : Track 3 </dc:title>
  <dc:creator>Crowdfunder</dc:creator>
  <cp:lastModifiedBy>Vishal Chand</cp:lastModifiedBy>
  <cp:revision>31</cp:revision>
  <dcterms:created xsi:type="dcterms:W3CDTF">2013-12-12T18:46:50Z</dcterms:created>
  <dcterms:modified xsi:type="dcterms:W3CDTF">2024-10-04T13:41:10Z</dcterms:modified>
</cp:coreProperties>
</file>