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4083" autoAdjust="0"/>
  </p:normalViewPr>
  <p:slideViewPr>
    <p:cSldViewPr snapToGrid="0">
      <p:cViewPr varScale="1">
        <p:scale>
          <a:sx n="55" d="100"/>
          <a:sy n="55" d="100"/>
        </p:scale>
        <p:origin x="1742" y="3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79DF0-2DCC-42CC-9C70-7DC8EEEE9DE1}" type="datetimeFigureOut">
              <a:rPr lang="en-US" smtClean="0"/>
              <a:t>8/11/2016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16F8E-2C2C-418C-9228-3D2B131ACDD0}" type="slidenum">
              <a:rPr lang="en-US" smtClean="0"/>
              <a:t>‹#›</a:t>
            </a:fld>
            <a:endParaRPr lang="en-US"/>
          </a:p>
        </p:txBody>
      </p:sp>
    </p:spTree>
    <p:extLst>
      <p:ext uri="{BB962C8B-B14F-4D97-AF65-F5344CB8AC3E}">
        <p14:creationId xmlns:p14="http://schemas.microsoft.com/office/powerpoint/2010/main" val="105511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According to recent psychological research one of the main causes of many psychological problems is the habit of emotional avoidance. This may seem surprising, because the attempt to avoid negative emotions appears to be a reasonable thing. After all, negative emotions don't feel good, and they are often linked in our minds to negative events that we want to avoid or forget. Moreover, we are </a:t>
            </a:r>
            <a:r>
              <a:rPr lang="en-US" sz="1200" b="0" i="0" kern="1200" smtClean="0">
                <a:solidFill>
                  <a:schemeClr val="tx1"/>
                </a:solidFill>
                <a:effectLst/>
                <a:latin typeface="+mn-lt"/>
                <a:ea typeface="+mn-ea"/>
                <a:cs typeface="+mn-cs"/>
              </a:rPr>
              <a:t>all accustomed </a:t>
            </a:r>
            <a:r>
              <a:rPr lang="en-US" sz="1200" b="0" i="0" kern="1200" dirty="0" smtClean="0">
                <a:solidFill>
                  <a:schemeClr val="tx1"/>
                </a:solidFill>
                <a:effectLst/>
                <a:latin typeface="+mn-lt"/>
                <a:ea typeface="+mn-ea"/>
                <a:cs typeface="+mn-cs"/>
              </a:rPr>
              <a:t>with </a:t>
            </a:r>
            <a:r>
              <a:rPr lang="en-US" sz="1200" b="0" i="0" kern="1200" smtClean="0">
                <a:solidFill>
                  <a:schemeClr val="tx1"/>
                </a:solidFill>
                <a:effectLst/>
                <a:latin typeface="+mn-lt"/>
                <a:ea typeface="+mn-ea"/>
                <a:cs typeface="+mn-cs"/>
              </a:rPr>
              <a:t>the fleeting relief, </a:t>
            </a:r>
            <a:r>
              <a:rPr lang="en-US" sz="1200" b="0" i="0" kern="1200" dirty="0" smtClean="0">
                <a:solidFill>
                  <a:schemeClr val="tx1"/>
                </a:solidFill>
                <a:effectLst/>
                <a:latin typeface="+mn-lt"/>
                <a:ea typeface="+mn-ea"/>
                <a:cs typeface="+mn-cs"/>
              </a:rPr>
              <a:t>that avoidance can </a:t>
            </a:r>
            <a:r>
              <a:rPr lang="en-US" sz="1200" b="0" i="0" kern="1200" smtClean="0">
                <a:solidFill>
                  <a:schemeClr val="tx1"/>
                </a:solidFill>
                <a:effectLst/>
                <a:latin typeface="+mn-lt"/>
                <a:ea typeface="+mn-ea"/>
                <a:cs typeface="+mn-cs"/>
              </a:rPr>
              <a:t>provide.  Long term, however, it becomes a bigger problem avoiding and addressing the emotion in the first place.</a:t>
            </a:r>
          </a:p>
          <a:p>
            <a:r>
              <a:rPr lang="en-US" sz="1200" b="0" i="0" kern="1200" smtClean="0">
                <a:solidFill>
                  <a:schemeClr val="tx1"/>
                </a:solidFill>
                <a:effectLst/>
                <a:latin typeface="+mn-lt"/>
                <a:ea typeface="+mn-ea"/>
                <a:cs typeface="+mn-cs"/>
              </a:rPr>
              <a:t>It’s important to recognize your emotional state, and CheerMeApp</a:t>
            </a:r>
            <a:r>
              <a:rPr lang="en-US" sz="1200" b="0" i="0" kern="1200" baseline="0" smtClean="0">
                <a:solidFill>
                  <a:schemeClr val="tx1"/>
                </a:solidFill>
                <a:effectLst/>
                <a:latin typeface="+mn-lt"/>
                <a:ea typeface="+mn-ea"/>
                <a:cs typeface="+mn-cs"/>
              </a:rPr>
              <a:t> does just that.</a:t>
            </a:r>
            <a:endParaRPr lang="en-US"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2516F8E-2C2C-418C-9228-3D2B131ACDD0}" type="slidenum">
              <a:rPr lang="en-US" smtClean="0"/>
              <a:t>1</a:t>
            </a:fld>
            <a:endParaRPr lang="en-US"/>
          </a:p>
        </p:txBody>
      </p:sp>
    </p:spTree>
    <p:extLst>
      <p:ext uri="{BB962C8B-B14F-4D97-AF65-F5344CB8AC3E}">
        <p14:creationId xmlns:p14="http://schemas.microsoft.com/office/powerpoint/2010/main" val="182846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a:t>
            </a:r>
            <a:r>
              <a:rPr lang="en-US" sz="1200" b="0" i="0" kern="1200" baseline="0" dirty="0" smtClean="0">
                <a:solidFill>
                  <a:schemeClr val="tx1"/>
                </a:solidFill>
                <a:effectLst/>
                <a:latin typeface="+mn-lt"/>
                <a:ea typeface="+mn-ea"/>
                <a:cs typeface="+mn-cs"/>
              </a:rPr>
              <a:t>n it comes to music, your</a:t>
            </a:r>
            <a:r>
              <a:rPr lang="en-US" sz="1200" b="0" i="0" kern="1200" dirty="0" smtClean="0">
                <a:solidFill>
                  <a:schemeClr val="tx1"/>
                </a:solidFill>
                <a:effectLst/>
                <a:latin typeface="+mn-lt"/>
                <a:ea typeface="+mn-ea"/>
                <a:cs typeface="+mn-cs"/>
              </a:rPr>
              <a:t> brain imposes structure and order on a sequence of sounds that, in effect, creates an entirely new system of meaning. </a:t>
            </a:r>
            <a:r>
              <a:rPr lang="en-US" sz="1200" b="0" i="0" kern="1200" dirty="0" smtClean="0">
                <a:solidFill>
                  <a:schemeClr val="tx1"/>
                </a:solidFill>
                <a:effectLst/>
                <a:latin typeface="+mn-lt"/>
                <a:ea typeface="+mn-ea"/>
                <a:cs typeface="+mn-cs"/>
              </a:rPr>
              <a:t> It retrains how you think.</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appreciation of music is tied to the ability to process its underlying structure — the ability to predict what will occur next in the song. </a:t>
            </a:r>
            <a:r>
              <a:rPr lang="en-US" sz="1200" b="0" i="0" kern="1200" dirty="0" smtClean="0">
                <a:solidFill>
                  <a:schemeClr val="tx1"/>
                </a:solidFill>
                <a:effectLst/>
                <a:latin typeface="+mn-lt"/>
                <a:ea typeface="+mn-ea"/>
                <a:cs typeface="+mn-cs"/>
              </a:rPr>
              <a:t> What if you could predict</a:t>
            </a:r>
            <a:r>
              <a:rPr lang="en-US" sz="1200" b="0" i="0" kern="1200" baseline="0" dirty="0" smtClean="0">
                <a:solidFill>
                  <a:schemeClr val="tx1"/>
                </a:solidFill>
                <a:effectLst/>
                <a:latin typeface="+mn-lt"/>
                <a:ea typeface="+mn-ea"/>
                <a:cs typeface="+mn-cs"/>
              </a:rPr>
              <a:t> and retrain emotions as they come, through the power of music?  N</a:t>
            </a:r>
            <a:r>
              <a:rPr lang="en-US" sz="1200" b="0" i="0" kern="1200" dirty="0" smtClean="0">
                <a:solidFill>
                  <a:schemeClr val="tx1"/>
                </a:solidFill>
                <a:effectLst/>
                <a:latin typeface="+mn-lt"/>
                <a:ea typeface="+mn-ea"/>
                <a:cs typeface="+mn-cs"/>
              </a:rPr>
              <a:t>ot </a:t>
            </a:r>
            <a:r>
              <a:rPr lang="en-US" sz="1200" b="0" i="0" kern="1200" dirty="0" smtClean="0">
                <a:solidFill>
                  <a:schemeClr val="tx1"/>
                </a:solidFill>
                <a:effectLst/>
                <a:latin typeface="+mn-lt"/>
                <a:ea typeface="+mn-ea"/>
                <a:cs typeface="+mn-cs"/>
              </a:rPr>
              <a:t>only analyz</a:t>
            </a:r>
            <a:r>
              <a:rPr lang="en-US" sz="1200" b="0" i="0" kern="1200" baseline="0" dirty="0" smtClean="0">
                <a:solidFill>
                  <a:schemeClr val="tx1"/>
                </a:solidFill>
                <a:effectLst/>
                <a:latin typeface="+mn-lt"/>
                <a:ea typeface="+mn-ea"/>
                <a:cs typeface="+mn-cs"/>
              </a:rPr>
              <a:t>e emotion, but direct it, and as time comes past- better control it.</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516F8E-2C2C-418C-9228-3D2B131ACDD0}" type="slidenum">
              <a:rPr lang="en-US" smtClean="0"/>
              <a:t>2</a:t>
            </a:fld>
            <a:endParaRPr lang="en-US"/>
          </a:p>
        </p:txBody>
      </p:sp>
    </p:spTree>
    <p:extLst>
      <p:ext uri="{BB962C8B-B14F-4D97-AF65-F5344CB8AC3E}">
        <p14:creationId xmlns:p14="http://schemas.microsoft.com/office/powerpoint/2010/main" val="283555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smtClean="0"/>
              <a:t>www.hdwallpaperspulse.com/wp-content/uploads/2012/10/baby_image.jpg</a:t>
            </a:r>
          </a:p>
          <a:p>
            <a:endParaRPr lang="en-US" dirty="0" smtClean="0"/>
          </a:p>
          <a:p>
            <a:endParaRPr lang="en-US" dirty="0" smtClean="0"/>
          </a:p>
          <a:p>
            <a:r>
              <a:rPr lang="en-US" dirty="0" smtClean="0"/>
              <a:t>https://img.buzzfeed.com/buzzfeed-static/static/2015-01/26/21/enhanced/webdr09/enhanced-1014-1422325554-19.jpg</a:t>
            </a:r>
            <a:endParaRPr lang="en-US" dirty="0"/>
          </a:p>
        </p:txBody>
      </p:sp>
      <p:sp>
        <p:nvSpPr>
          <p:cNvPr id="4" name="Slide Number Placeholder 3"/>
          <p:cNvSpPr>
            <a:spLocks noGrp="1"/>
          </p:cNvSpPr>
          <p:nvPr>
            <p:ph type="sldNum" sz="quarter" idx="10"/>
          </p:nvPr>
        </p:nvSpPr>
        <p:spPr/>
        <p:txBody>
          <a:bodyPr/>
          <a:lstStyle/>
          <a:p>
            <a:fld id="{E2516F8E-2C2C-418C-9228-3D2B131ACDD0}" type="slidenum">
              <a:rPr lang="en-US" smtClean="0"/>
              <a:t>3</a:t>
            </a:fld>
            <a:endParaRPr lang="en-US"/>
          </a:p>
        </p:txBody>
      </p:sp>
    </p:spTree>
    <p:extLst>
      <p:ext uri="{BB962C8B-B14F-4D97-AF65-F5344CB8AC3E}">
        <p14:creationId xmlns:p14="http://schemas.microsoft.com/office/powerpoint/2010/main" val="312927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a:t>
            </a:r>
            <a:r>
              <a:rPr lang="en-US" baseline="0" dirty="0" smtClean="0"/>
              <a:t> faces get a average value</a:t>
            </a:r>
            <a:endParaRPr lang="en-US" dirty="0"/>
          </a:p>
        </p:txBody>
      </p:sp>
      <p:sp>
        <p:nvSpPr>
          <p:cNvPr id="4" name="Slide Number Placeholder 3"/>
          <p:cNvSpPr>
            <a:spLocks noGrp="1"/>
          </p:cNvSpPr>
          <p:nvPr>
            <p:ph type="sldNum" sz="quarter" idx="10"/>
          </p:nvPr>
        </p:nvSpPr>
        <p:spPr/>
        <p:txBody>
          <a:bodyPr/>
          <a:lstStyle/>
          <a:p>
            <a:fld id="{E2516F8E-2C2C-418C-9228-3D2B131ACDD0}" type="slidenum">
              <a:rPr lang="en-US" smtClean="0"/>
              <a:t>4</a:t>
            </a:fld>
            <a:endParaRPr lang="en-US"/>
          </a:p>
        </p:txBody>
      </p:sp>
    </p:spTree>
    <p:extLst>
      <p:ext uri="{BB962C8B-B14F-4D97-AF65-F5344CB8AC3E}">
        <p14:creationId xmlns:p14="http://schemas.microsoft.com/office/powerpoint/2010/main" val="45507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438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9505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15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839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341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191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079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576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289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598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8/11/2016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2085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smtClean="0"/>
              <a:pPr/>
              <a:t>8/11/2016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9333308"/>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psychcentra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psychologytoday.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cheermeapp.herokuapp.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lucidchart.com/documents/view/343d0a22-5a65-45c3-ba9a-849b93ab7448"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CheerMeApp</a:t>
            </a:r>
            <a:endParaRPr lang="en-US" dirty="0"/>
          </a:p>
        </p:txBody>
      </p:sp>
      <p:sp>
        <p:nvSpPr>
          <p:cNvPr id="3" name="Subtitle 2"/>
          <p:cNvSpPr>
            <a:spLocks noGrp="1"/>
          </p:cNvSpPr>
          <p:nvPr>
            <p:ph type="subTitle" idx="1"/>
          </p:nvPr>
        </p:nvSpPr>
        <p:spPr/>
        <p:txBody>
          <a:bodyPr/>
          <a:lstStyle/>
          <a:p>
            <a:r>
              <a:rPr lang="en-US" dirty="0" smtClean="0"/>
              <a:t>The Cheerios – UCF Coding Bootcamp</a:t>
            </a:r>
            <a:endParaRPr lang="en-US" dirty="0"/>
          </a:p>
        </p:txBody>
      </p:sp>
    </p:spTree>
    <p:extLst>
      <p:ext uri="{BB962C8B-B14F-4D97-AF65-F5344CB8AC3E}">
        <p14:creationId xmlns:p14="http://schemas.microsoft.com/office/powerpoint/2010/main" val="2604862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631118" y="589873"/>
            <a:ext cx="8002081" cy="704963"/>
          </a:xfrm>
        </p:spPr>
        <p:txBody>
          <a:bodyPr>
            <a:normAutofit/>
          </a:bodyPr>
          <a:lstStyle/>
          <a:p>
            <a:r>
              <a:rPr lang="en-US" i="1" dirty="0" smtClean="0">
                <a:solidFill>
                  <a:schemeClr val="tx1"/>
                </a:solidFill>
              </a:rPr>
              <a:t>Emotional  Acceptance</a:t>
            </a:r>
            <a:endParaRPr lang="en-US" i="1" dirty="0">
              <a:solidFill>
                <a:schemeClr val="tx1"/>
              </a:solidFill>
            </a:endParaRPr>
          </a:p>
        </p:txBody>
      </p:sp>
      <p:sp>
        <p:nvSpPr>
          <p:cNvPr id="3" name="Content Placeholder 2"/>
          <p:cNvSpPr>
            <a:spLocks noGrp="1"/>
          </p:cNvSpPr>
          <p:nvPr>
            <p:ph idx="1"/>
          </p:nvPr>
        </p:nvSpPr>
        <p:spPr>
          <a:xfrm>
            <a:off x="3828016" y="864108"/>
            <a:ext cx="7315200" cy="5120640"/>
          </a:xfrm>
        </p:spPr>
        <p:txBody>
          <a:bodyPr/>
          <a:lstStyle/>
          <a:p>
            <a:r>
              <a:rPr lang="en-US" b="1" i="1" dirty="0"/>
              <a:t>CheerMeApp</a:t>
            </a:r>
            <a:r>
              <a:rPr lang="en-US" dirty="0"/>
              <a:t> </a:t>
            </a:r>
            <a:r>
              <a:rPr lang="en-US" dirty="0" smtClean="0"/>
              <a:t>is </a:t>
            </a:r>
            <a:r>
              <a:rPr lang="en-US" dirty="0"/>
              <a:t>a face recognition application that determines the </a:t>
            </a:r>
            <a:r>
              <a:rPr lang="en-US"/>
              <a:t>mood </a:t>
            </a:r>
            <a:r>
              <a:rPr lang="en-US" smtClean="0"/>
              <a:t>of an image and gives you songs based </a:t>
            </a:r>
            <a:r>
              <a:rPr lang="en-US" dirty="0"/>
              <a:t>on the their mood.  </a:t>
            </a:r>
            <a:r>
              <a:rPr lang="en-US" dirty="0" smtClean="0"/>
              <a:t>CheerMeApp utilizes 2 API’s….</a:t>
            </a:r>
          </a:p>
          <a:p>
            <a:r>
              <a:rPr lang="en-US" u="sng" smtClean="0"/>
              <a:t>Face++:</a:t>
            </a:r>
            <a:r>
              <a:rPr lang="en-US" smtClean="0"/>
              <a:t>  Real-time </a:t>
            </a:r>
            <a:r>
              <a:rPr lang="en-US" dirty="0"/>
              <a:t>Face Recognition with Leading </a:t>
            </a:r>
            <a:r>
              <a:rPr lang="en-US" dirty="0" smtClean="0"/>
              <a:t>Accuracy</a:t>
            </a:r>
          </a:p>
          <a:p>
            <a:r>
              <a:rPr lang="en-US" u="sng" smtClean="0"/>
              <a:t>Free Music Archive:</a:t>
            </a:r>
            <a:r>
              <a:rPr lang="en-US"/>
              <a:t>  D</a:t>
            </a:r>
            <a:r>
              <a:rPr lang="en-US" smtClean="0"/>
              <a:t>igital </a:t>
            </a:r>
            <a:r>
              <a:rPr lang="en-US"/>
              <a:t>repository for music that wants to be shared, with more than 100,000 free and legal </a:t>
            </a:r>
            <a:r>
              <a:rPr lang="en-US" smtClean="0"/>
              <a:t>tracks</a:t>
            </a:r>
            <a:endParaRPr lang="en-US" dirty="0"/>
          </a:p>
        </p:txBody>
      </p:sp>
      <p:sp>
        <p:nvSpPr>
          <p:cNvPr id="4" name="Rectangle 3"/>
          <p:cNvSpPr/>
          <p:nvPr/>
        </p:nvSpPr>
        <p:spPr>
          <a:xfrm>
            <a:off x="219052" y="1063197"/>
            <a:ext cx="3040615" cy="1477328"/>
          </a:xfrm>
          <a:prstGeom prst="rect">
            <a:avLst/>
          </a:prstGeom>
        </p:spPr>
        <p:txBody>
          <a:bodyPr wrap="square">
            <a:spAutoFit/>
          </a:bodyPr>
          <a:lstStyle/>
          <a:p>
            <a:r>
              <a:rPr lang="en-US" dirty="0" smtClean="0">
                <a:solidFill>
                  <a:schemeClr val="bg1"/>
                </a:solidFill>
              </a:rPr>
              <a:t>Acknowledging your emotional state is a staple of good psychological and physiological well-being</a:t>
            </a:r>
            <a:r>
              <a:rPr lang="en-US" dirty="0">
                <a:solidFill>
                  <a:schemeClr val="bg1"/>
                </a:solidFill>
              </a:rPr>
              <a:t/>
            </a:r>
            <a:br>
              <a:rPr lang="en-US" dirty="0">
                <a:solidFill>
                  <a:schemeClr val="bg1"/>
                </a:solidFill>
              </a:rPr>
            </a:br>
            <a:endParaRPr lang="en-US" dirty="0">
              <a:solidFill>
                <a:schemeClr val="bg1"/>
              </a:solidFill>
            </a:endParaRPr>
          </a:p>
        </p:txBody>
      </p:sp>
      <p:sp>
        <p:nvSpPr>
          <p:cNvPr id="6" name="Rectangle 5"/>
          <p:cNvSpPr/>
          <p:nvPr/>
        </p:nvSpPr>
        <p:spPr>
          <a:xfrm>
            <a:off x="219052" y="2225240"/>
            <a:ext cx="3118981" cy="4247317"/>
          </a:xfrm>
          <a:prstGeom prst="rect">
            <a:avLst/>
          </a:prstGeom>
        </p:spPr>
        <p:txBody>
          <a:bodyPr wrap="square">
            <a:spAutoFit/>
          </a:bodyPr>
          <a:lstStyle/>
          <a:p>
            <a:r>
              <a:rPr lang="en-US" dirty="0" smtClean="0">
                <a:solidFill>
                  <a:schemeClr val="bg1"/>
                </a:solidFill>
              </a:rPr>
              <a:t>As we’re exploring </a:t>
            </a:r>
            <a:r>
              <a:rPr lang="en-US" dirty="0">
                <a:solidFill>
                  <a:schemeClr val="bg1"/>
                </a:solidFill>
              </a:rPr>
              <a:t>new interaction methods between people and </a:t>
            </a:r>
            <a:r>
              <a:rPr lang="en-US" dirty="0" smtClean="0">
                <a:solidFill>
                  <a:schemeClr val="bg1"/>
                </a:solidFill>
              </a:rPr>
              <a:t>computers, we can  explore the interacti0n of mind to brain.</a:t>
            </a:r>
          </a:p>
          <a:p>
            <a:endParaRPr lang="en-US" dirty="0">
              <a:solidFill>
                <a:schemeClr val="bg1"/>
              </a:solidFill>
            </a:endParaRPr>
          </a:p>
          <a:p>
            <a:endParaRPr lang="en-US" dirty="0" smtClean="0">
              <a:solidFill>
                <a:schemeClr val="bg1"/>
              </a:solidFill>
            </a:endParaRPr>
          </a:p>
          <a:p>
            <a:r>
              <a:rPr lang="en-US" dirty="0" smtClean="0">
                <a:solidFill>
                  <a:schemeClr val="bg1"/>
                </a:solidFill>
              </a:rPr>
              <a:t>…or “Emotional </a:t>
            </a:r>
            <a:r>
              <a:rPr lang="en-US" smtClean="0">
                <a:solidFill>
                  <a:schemeClr val="bg1"/>
                </a:solidFill>
              </a:rPr>
              <a:t>Acceptance”</a:t>
            </a:r>
          </a:p>
          <a:p>
            <a:endParaRPr lang="en-US">
              <a:solidFill>
                <a:schemeClr val="bg1"/>
              </a:solidFill>
            </a:endParaRPr>
          </a:p>
          <a:p>
            <a:endParaRPr lang="en-US" smtClean="0">
              <a:solidFill>
                <a:schemeClr val="bg1"/>
              </a:solidFill>
            </a:endParaRPr>
          </a:p>
          <a:p>
            <a:r>
              <a:rPr lang="en-US">
                <a:solidFill>
                  <a:schemeClr val="bg1"/>
                </a:solidFill>
                <a:hlinkClick r:id="rId3"/>
              </a:rPr>
              <a:t>http://psychcentral.com</a:t>
            </a:r>
            <a:r>
              <a:rPr lang="en-US" smtClean="0">
                <a:solidFill>
                  <a:schemeClr val="bg1"/>
                </a:solidFill>
                <a:hlinkClick r:id="rId3"/>
              </a:rPr>
              <a:t>/</a:t>
            </a:r>
            <a:endParaRPr lang="en-US" smtClean="0">
              <a:solidFill>
                <a:schemeClr val="bg1"/>
              </a:solidFill>
            </a:endParaRPr>
          </a:p>
          <a:p>
            <a:endParaRPr lang="en-US" smtClean="0">
              <a:solidFill>
                <a:schemeClr val="bg1"/>
              </a:solidFill>
            </a:endParaRPr>
          </a:p>
          <a:p>
            <a:r>
              <a:rPr lang="en-US">
                <a:solidFill>
                  <a:schemeClr val="bg1"/>
                </a:solidFill>
                <a:hlinkClick r:id="rId4"/>
              </a:rPr>
              <a:t>https://www.psychologytoday.com</a:t>
            </a:r>
            <a:r>
              <a:rPr lang="en-US" smtClean="0">
                <a:solidFill>
                  <a:schemeClr val="bg1"/>
                </a:solidFill>
                <a:hlinkClick r:id="rId4"/>
              </a:rPr>
              <a:t>/</a:t>
            </a:r>
            <a:endParaRPr lang="en-US" smtClean="0">
              <a:solidFill>
                <a:schemeClr val="bg1"/>
              </a:solidFill>
            </a:endParaRPr>
          </a:p>
          <a:p>
            <a:endParaRPr lang="en-US" dirty="0">
              <a:solidFill>
                <a:schemeClr val="bg1"/>
              </a:solidFill>
            </a:endParaRPr>
          </a:p>
        </p:txBody>
      </p:sp>
      <p:pic>
        <p:nvPicPr>
          <p:cNvPr id="10" name="Picture 9"/>
          <p:cNvPicPr>
            <a:picLocks noChangeAspect="1"/>
          </p:cNvPicPr>
          <p:nvPr/>
        </p:nvPicPr>
        <p:blipFill>
          <a:blip r:embed="rId5"/>
          <a:stretch>
            <a:fillRect/>
          </a:stretch>
        </p:blipFill>
        <p:spPr>
          <a:xfrm>
            <a:off x="4836583" y="5060950"/>
            <a:ext cx="1943100" cy="800100"/>
          </a:xfrm>
          <a:prstGeom prst="rect">
            <a:avLst/>
          </a:prstGeom>
        </p:spPr>
      </p:pic>
      <p:pic>
        <p:nvPicPr>
          <p:cNvPr id="1026" name="Picture 2" descr="Free Music Arch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3224" y="5021117"/>
            <a:ext cx="2076450" cy="89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3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par>
                                <p:cTn id="23" presetID="53" presetClass="entr" presetSubtype="16"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down)">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uiExpand="1" build="p"/>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3413" y="2503502"/>
            <a:ext cx="5078028" cy="1748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hlinkClick r:id="rId3"/>
              </a:rPr>
              <a:t>DEMO</a:t>
            </a:r>
            <a:endParaRPr lang="en-US" dirty="0">
              <a:solidFill>
                <a:srgbClr val="FF0000"/>
              </a:solidFill>
            </a:endParaRPr>
          </a:p>
        </p:txBody>
      </p:sp>
    </p:spTree>
    <p:extLst>
      <p:ext uri="{BB962C8B-B14F-4D97-AF65-F5344CB8AC3E}">
        <p14:creationId xmlns:p14="http://schemas.microsoft.com/office/powerpoint/2010/main" val="3776343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3413" y="2503502"/>
            <a:ext cx="5078028" cy="1748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hlinkClick r:id="rId3"/>
              </a:rPr>
              <a:t>Process Flow</a:t>
            </a:r>
            <a:endParaRPr lang="en-US" dirty="0">
              <a:solidFill>
                <a:srgbClr val="FF0000"/>
              </a:solidFill>
            </a:endParaRPr>
          </a:p>
        </p:txBody>
      </p:sp>
    </p:spTree>
    <p:extLst>
      <p:ext uri="{BB962C8B-B14F-4D97-AF65-F5344CB8AC3E}">
        <p14:creationId xmlns:p14="http://schemas.microsoft.com/office/powerpoint/2010/main" val="2181437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CheerMeApp has many enhancement opportunities like…</a:t>
            </a:r>
            <a:endParaRPr lang="en-US" dirty="0"/>
          </a:p>
        </p:txBody>
      </p:sp>
      <p:sp>
        <p:nvSpPr>
          <p:cNvPr id="5" name="Text Placeholder 4"/>
          <p:cNvSpPr>
            <a:spLocks noGrp="1"/>
          </p:cNvSpPr>
          <p:nvPr>
            <p:ph type="body" idx="1"/>
          </p:nvPr>
        </p:nvSpPr>
        <p:spPr/>
        <p:txBody>
          <a:bodyPr/>
          <a:lstStyle/>
          <a:p>
            <a:r>
              <a:rPr lang="en-US" dirty="0" smtClean="0"/>
              <a:t>Software</a:t>
            </a:r>
            <a:endParaRPr lang="en-US" dirty="0"/>
          </a:p>
        </p:txBody>
      </p:sp>
      <p:sp>
        <p:nvSpPr>
          <p:cNvPr id="6" name="Content Placeholder 5"/>
          <p:cNvSpPr>
            <a:spLocks noGrp="1"/>
          </p:cNvSpPr>
          <p:nvPr>
            <p:ph sz="half" idx="2"/>
          </p:nvPr>
        </p:nvSpPr>
        <p:spPr>
          <a:xfrm>
            <a:off x="3867912" y="1023586"/>
            <a:ext cx="3474720" cy="4023360"/>
          </a:xfrm>
        </p:spPr>
        <p:txBody>
          <a:bodyPr/>
          <a:lstStyle/>
          <a:p>
            <a:r>
              <a:rPr lang="en-US" dirty="0" smtClean="0"/>
              <a:t>Users can utilize their favorite Spotify playlists, or log into their own, and assign corresponding moods.</a:t>
            </a:r>
          </a:p>
          <a:p>
            <a:r>
              <a:rPr lang="en-US" dirty="0" smtClean="0"/>
              <a:t>Option to have image obtained from local storage; their device’s camera</a:t>
            </a:r>
          </a:p>
        </p:txBody>
      </p:sp>
      <p:sp>
        <p:nvSpPr>
          <p:cNvPr id="7" name="Text Placeholder 6"/>
          <p:cNvSpPr>
            <a:spLocks noGrp="1"/>
          </p:cNvSpPr>
          <p:nvPr>
            <p:ph type="body" sz="quarter" idx="3"/>
          </p:nvPr>
        </p:nvSpPr>
        <p:spPr/>
        <p:txBody>
          <a:bodyPr/>
          <a:lstStyle/>
          <a:p>
            <a:r>
              <a:rPr lang="en-US" dirty="0" smtClean="0"/>
              <a:t>Hardware</a:t>
            </a:r>
            <a:endParaRPr lang="en-US" dirty="0"/>
          </a:p>
        </p:txBody>
      </p:sp>
      <p:sp>
        <p:nvSpPr>
          <p:cNvPr id="8" name="Content Placeholder 7"/>
          <p:cNvSpPr>
            <a:spLocks noGrp="1"/>
          </p:cNvSpPr>
          <p:nvPr>
            <p:ph sz="quarter" idx="4"/>
          </p:nvPr>
        </p:nvSpPr>
        <p:spPr>
          <a:xfrm>
            <a:off x="7818463" y="1667932"/>
            <a:ext cx="3474720" cy="2178163"/>
          </a:xfrm>
        </p:spPr>
        <p:txBody>
          <a:bodyPr/>
          <a:lstStyle/>
          <a:p>
            <a:r>
              <a:rPr lang="en-US" dirty="0" smtClean="0"/>
              <a:t>Using </a:t>
            </a:r>
            <a:r>
              <a:rPr lang="en-US" dirty="0" err="1" smtClean="0"/>
              <a:t>SmartMirror</a:t>
            </a:r>
            <a:r>
              <a:rPr lang="en-US" dirty="0" smtClean="0"/>
              <a:t> technology with an integrated camera and speaker, users can have a unique experience to their daily prep routines. </a:t>
            </a:r>
            <a:endParaRPr lang="en-US" dirty="0"/>
          </a:p>
        </p:txBody>
      </p:sp>
      <p:pic>
        <p:nvPicPr>
          <p:cNvPr id="9" name="Picture 8"/>
          <p:cNvPicPr>
            <a:picLocks noChangeAspect="1"/>
          </p:cNvPicPr>
          <p:nvPr/>
        </p:nvPicPr>
        <p:blipFill>
          <a:blip r:embed="rId4"/>
          <a:stretch>
            <a:fillRect/>
          </a:stretch>
        </p:blipFill>
        <p:spPr>
          <a:xfrm>
            <a:off x="4225205" y="4405488"/>
            <a:ext cx="2523067" cy="1682045"/>
          </a:xfrm>
          <a:prstGeom prst="rect">
            <a:avLst/>
          </a:prstGeom>
        </p:spPr>
      </p:pic>
      <p:pic>
        <p:nvPicPr>
          <p:cNvPr id="1028" name="Picture 4" descr="http://i.imgur.com/reGCqv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9599" y="4228175"/>
            <a:ext cx="4465041" cy="18593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009318" y="5564313"/>
            <a:ext cx="2130641"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1400" b="1" dirty="0" smtClean="0">
                <a:solidFill>
                  <a:schemeClr val="accent1">
                    <a:lumMod val="40000"/>
                    <a:lumOff val="60000"/>
                  </a:schemeClr>
                </a:solidFill>
              </a:rPr>
              <a:t>Now playing… “Terminator  2 Theme”</a:t>
            </a:r>
            <a:endParaRPr lang="en-US" sz="1400" b="1" dirty="0">
              <a:solidFill>
                <a:schemeClr val="accent1">
                  <a:lumMod val="40000"/>
                  <a:lumOff val="60000"/>
                </a:schemeClr>
              </a:solidFill>
            </a:endParaRPr>
          </a:p>
        </p:txBody>
      </p:sp>
      <p:pic>
        <p:nvPicPr>
          <p:cNvPr id="12" name="The Terminator 2 - Main">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378602" y="5616502"/>
            <a:ext cx="227036" cy="227036"/>
          </a:xfrm>
          <a:prstGeom prst="rect">
            <a:avLst/>
          </a:prstGeom>
        </p:spPr>
      </p:pic>
    </p:spTree>
    <p:extLst>
      <p:ext uri="{BB962C8B-B14F-4D97-AF65-F5344CB8AC3E}">
        <p14:creationId xmlns:p14="http://schemas.microsoft.com/office/powerpoint/2010/main" val="39712809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16218" fill="hold"/>
                                        <p:tgtEl>
                                          <p:spTgt spid="12"/>
                                        </p:tgtEl>
                                      </p:cBhvr>
                                    </p:cmd>
                                  </p:childTnLst>
                                </p:cTn>
                              </p:par>
                            </p:childTnLst>
                          </p:cTn>
                        </p:par>
                      </p:childTnLst>
                    </p:cTn>
                  </p:par>
                </p:childTnLst>
              </p:cTn>
              <p:nextCondLst>
                <p:cond evt="onClick" delay="0">
                  <p:tgtEl>
                    <p:spTgt spid="12"/>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theme/theme1.xml><?xml version="1.0" encoding="utf-8"?>
<a:theme xmlns:a="http://schemas.openxmlformats.org/drawingml/2006/main" name="Fra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4705</TotalTime>
  <Words>387</Words>
  <Application>Microsoft Office PowerPoint</Application>
  <PresentationFormat>Widescreen</PresentationFormat>
  <Paragraphs>38</Paragraphs>
  <Slides>5</Slides>
  <Notes>4</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Corbel</vt:lpstr>
      <vt:lpstr>Wingdings 2</vt:lpstr>
      <vt:lpstr>Frame</vt:lpstr>
      <vt:lpstr>CheerMeApp</vt:lpstr>
      <vt:lpstr>Emotional  Acceptance</vt:lpstr>
      <vt:lpstr>PowerPoint Presentation</vt:lpstr>
      <vt:lpstr>PowerPoint Presentation</vt:lpstr>
      <vt:lpstr>CheerMeApp has many enhancement opportunities like…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CheerMeApp</dc:title>
  <dc:creator>Laptop</dc:creator>
  <cp:lastModifiedBy>Laptop</cp:lastModifiedBy>
  <cp:revision>36</cp:revision>
  <dcterms:created xsi:type="dcterms:W3CDTF">2016-08-06T14:54:03Z</dcterms:created>
  <dcterms:modified xsi:type="dcterms:W3CDTF">2016-08-13T02:24:26Z</dcterms:modified>
</cp:coreProperties>
</file>