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1" d="100"/>
          <a:sy n="121" d="100"/>
        </p:scale>
        <p:origin x="-1280" y="2416"/>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B295C1-178B-2C49-835F-98686E68D9A9}"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99188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295C1-178B-2C49-835F-98686E68D9A9}"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351530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295C1-178B-2C49-835F-98686E68D9A9}"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305932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295C1-178B-2C49-835F-98686E68D9A9}"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178273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295C1-178B-2C49-835F-98686E68D9A9}" type="datetimeFigureOut">
              <a:rPr lang="en-US" smtClean="0"/>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61725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B295C1-178B-2C49-835F-98686E68D9A9}"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26322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B295C1-178B-2C49-835F-98686E68D9A9}" type="datetimeFigureOut">
              <a:rPr lang="en-US" smtClean="0"/>
              <a:t>9/21/15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233076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B295C1-178B-2C49-835F-98686E68D9A9}" type="datetimeFigureOut">
              <a:rPr lang="en-US" smtClean="0"/>
              <a:t>9/21/15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97331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295C1-178B-2C49-835F-98686E68D9A9}" type="datetimeFigureOut">
              <a:rPr lang="en-US" smtClean="0"/>
              <a:t>9/21/15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377239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295C1-178B-2C49-835F-98686E68D9A9}"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244656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295C1-178B-2C49-835F-98686E68D9A9}" type="datetimeFigureOut">
              <a:rPr lang="en-US" smtClean="0"/>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AA6DC-EE4B-7A40-8BE4-897FA398BAB5}" type="slidenum">
              <a:rPr lang="en-US" smtClean="0"/>
              <a:t>‹#›</a:t>
            </a:fld>
            <a:endParaRPr lang="en-US"/>
          </a:p>
        </p:txBody>
      </p:sp>
    </p:spTree>
    <p:extLst>
      <p:ext uri="{BB962C8B-B14F-4D97-AF65-F5344CB8AC3E}">
        <p14:creationId xmlns:p14="http://schemas.microsoft.com/office/powerpoint/2010/main" val="26434908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90B295C1-178B-2C49-835F-98686E68D9A9}" type="datetimeFigureOut">
              <a:rPr lang="en-US" smtClean="0"/>
              <a:t>9/21/15</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E3AA6DC-EE4B-7A40-8BE4-897FA398BAB5}" type="slidenum">
              <a:rPr lang="en-US" smtClean="0"/>
              <a:t>‹#›</a:t>
            </a:fld>
            <a:endParaRPr lang="en-US"/>
          </a:p>
        </p:txBody>
      </p:sp>
    </p:spTree>
    <p:extLst>
      <p:ext uri="{BB962C8B-B14F-4D97-AF65-F5344CB8AC3E}">
        <p14:creationId xmlns:p14="http://schemas.microsoft.com/office/powerpoint/2010/main" val="304658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S</a:t>
            </a:r>
            <a:r>
              <a:rPr lang="en-US" dirty="0" smtClean="0"/>
              <a:t>upplementary </a:t>
            </a:r>
            <a:r>
              <a:rPr lang="en-US" dirty="0" smtClean="0"/>
              <a:t> Material</a:t>
            </a:r>
            <a:endParaRPr lang="en-US" dirty="0"/>
          </a:p>
        </p:txBody>
      </p:sp>
      <p:sp>
        <p:nvSpPr>
          <p:cNvPr id="3" name="Subtitle 2"/>
          <p:cNvSpPr>
            <a:spLocks noGrp="1"/>
          </p:cNvSpPr>
          <p:nvPr>
            <p:ph type="subTitle" idx="1"/>
          </p:nvPr>
        </p:nvSpPr>
        <p:spPr/>
        <p:txBody>
          <a:bodyPr/>
          <a:lstStyle/>
          <a:p>
            <a:r>
              <a:rPr lang="en-US" altLang="zh-CN" dirty="0" smtClean="0"/>
              <a:t>Rongzhong</a:t>
            </a:r>
            <a:endParaRPr lang="en-US" dirty="0"/>
          </a:p>
        </p:txBody>
      </p:sp>
    </p:spTree>
    <p:extLst>
      <p:ext uri="{BB962C8B-B14F-4D97-AF65-F5344CB8AC3E}">
        <p14:creationId xmlns:p14="http://schemas.microsoft.com/office/powerpoint/2010/main" val="325443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program reads in the experimental image and converts every pixel’s brightness to gray scale ranging from 0 to 255 (black to white). After applying certain threshold, only the bright pixels for fibers will remain in the image. We specify one fiber by clicking at its starting and ending point. The program will find the central points along the fiber automatically. The raw sequence of central points are fitted by polynomials of a + b x^-1 + c x^-0.5 + d x + e x^2 + f x^3 + g x^4. Note that unlike general fitting purpose, we don’t need to predict the curve outside the sample points’ range. As long as we connect the sample points with a smooth curve, we can calculate its length using the fitting function.</a:t>
            </a:r>
            <a:r>
              <a:rPr lang="en-US" dirty="0" smtClean="0">
                <a:effectLst/>
              </a:rPr>
              <a:t> </a:t>
            </a:r>
            <a:endParaRPr lang="en-US" dirty="0" smtClean="0"/>
          </a:p>
          <a:p>
            <a:endParaRPr lang="en-US" dirty="0"/>
          </a:p>
        </p:txBody>
      </p:sp>
    </p:spTree>
    <p:extLst>
      <p:ext uri="{BB962C8B-B14F-4D97-AF65-F5344CB8AC3E}">
        <p14:creationId xmlns:p14="http://schemas.microsoft.com/office/powerpoint/2010/main" val="16404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04" y="396699"/>
            <a:ext cx="6172200" cy="1651000"/>
          </a:xfrm>
        </p:spPr>
        <p:txBody>
          <a:bodyPr>
            <a:normAutofit/>
          </a:bodyPr>
          <a:lstStyle/>
          <a:p>
            <a:pPr marL="0" indent="0"/>
            <a:r>
              <a:rPr lang="en-US" dirty="0" smtClean="0"/>
              <a:t>Figure. Algorithm for measuring fiber length.</a:t>
            </a:r>
            <a:endParaRPr lang="en-US" dirty="0"/>
          </a:p>
        </p:txBody>
      </p:sp>
      <p:sp>
        <p:nvSpPr>
          <p:cNvPr id="4" name="Content Placeholder 2"/>
          <p:cNvSpPr txBox="1">
            <a:spLocks/>
          </p:cNvSpPr>
          <p:nvPr/>
        </p:nvSpPr>
        <p:spPr>
          <a:xfrm>
            <a:off x="190500" y="2143064"/>
            <a:ext cx="4838700" cy="5426135"/>
          </a:xfrm>
          <a:prstGeom prst="rect">
            <a:avLst/>
          </a:prstGeom>
        </p:spPr>
        <p:txBody>
          <a:bodyPr vert="horz" lIns="91440" tIns="45720" rIns="91440" bIns="45720" rtlCol="0">
            <a:normAutofit/>
          </a:bodyPr>
          <a:lstStyle/>
          <a:p>
            <a:pPr marL="0" indent="0">
              <a:buFont typeface="Arial"/>
              <a:buNone/>
            </a:pPr>
            <a:r>
              <a:rPr lang="en-US" kern="1200" dirty="0" smtClean="0"/>
              <a:t>A					</a:t>
            </a:r>
            <a:r>
              <a:rPr lang="en-US" dirty="0"/>
              <a:t>	</a:t>
            </a:r>
            <a:r>
              <a:rPr lang="en-US" dirty="0" smtClean="0"/>
              <a:t>	</a:t>
            </a:r>
            <a:r>
              <a:rPr lang="en-US" kern="1200" dirty="0" smtClean="0"/>
              <a:t>B</a:t>
            </a:r>
          </a:p>
          <a:p>
            <a:pPr marL="0" indent="0">
              <a:buFont typeface="Arial"/>
              <a:buNone/>
            </a:pPr>
            <a:endParaRPr lang="en-US" dirty="0"/>
          </a:p>
          <a:p>
            <a:pPr marL="0" indent="0">
              <a:buFont typeface="Arial"/>
              <a:buNone/>
            </a:pPr>
            <a:endParaRPr lang="en-US" dirty="0"/>
          </a:p>
          <a:p>
            <a:pPr marL="0" indent="0">
              <a:buFont typeface="Arial"/>
              <a:buNone/>
            </a:pPr>
            <a:endParaRPr lang="en-US" kern="1200" dirty="0" smtClean="0"/>
          </a:p>
          <a:p>
            <a:pPr marL="0" indent="0">
              <a:buFont typeface="Arial"/>
              <a:buNone/>
            </a:pPr>
            <a:endParaRPr lang="en-US" dirty="0"/>
          </a:p>
          <a:p>
            <a:pPr marL="0" indent="0">
              <a:buFont typeface="Arial"/>
              <a:buNone/>
            </a:pPr>
            <a:endParaRPr lang="en-US" kern="1200" dirty="0" smtClean="0"/>
          </a:p>
          <a:p>
            <a:pPr marL="0" indent="0">
              <a:buFont typeface="Arial"/>
              <a:buNone/>
            </a:pPr>
            <a:endParaRPr lang="en-US" dirty="0"/>
          </a:p>
          <a:p>
            <a:pPr marL="0" indent="0">
              <a:buFont typeface="Arial"/>
              <a:buNone/>
            </a:pPr>
            <a:endParaRPr lang="en-US" kern="1200" dirty="0" smtClean="0"/>
          </a:p>
          <a:p>
            <a:pPr marL="0" indent="0">
              <a:buFont typeface="Arial"/>
              <a:buNone/>
            </a:pPr>
            <a:endParaRPr lang="en-US" dirty="0"/>
          </a:p>
          <a:p>
            <a:pPr marL="0" indent="0">
              <a:buFont typeface="Arial"/>
              <a:buNone/>
            </a:pPr>
            <a:endParaRPr lang="en-US" kern="1200" dirty="0" smtClean="0"/>
          </a:p>
          <a:p>
            <a:pPr marL="0" indent="0">
              <a:buFont typeface="Arial"/>
              <a:buNone/>
            </a:pPr>
            <a:endParaRPr lang="en-US" dirty="0"/>
          </a:p>
          <a:p>
            <a:pPr marL="0" indent="0">
              <a:buFont typeface="Arial"/>
              <a:buNone/>
            </a:pPr>
            <a:endParaRPr lang="en-US" kern="1200" dirty="0" smtClean="0"/>
          </a:p>
          <a:p>
            <a:pPr marL="0" indent="0">
              <a:buFont typeface="Arial"/>
              <a:buNone/>
            </a:pPr>
            <a:endParaRPr lang="en-US" dirty="0"/>
          </a:p>
          <a:p>
            <a:pPr marL="0" indent="0">
              <a:buFont typeface="Arial"/>
              <a:buNone/>
            </a:pPr>
            <a:r>
              <a:rPr lang="en-US" kern="1200" dirty="0" smtClean="0"/>
              <a:t> C							D</a:t>
            </a:r>
            <a:endParaRPr lang="en-US" kern="1200" dirty="0"/>
          </a:p>
        </p:txBody>
      </p:sp>
      <p:pic>
        <p:nvPicPr>
          <p:cNvPr id="5" name="Picture 4" descr="Screen Shot 2015-09-21 at 1.49.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2561537"/>
            <a:ext cx="2903809" cy="3278493"/>
          </a:xfrm>
          <a:prstGeom prst="rect">
            <a:avLst/>
          </a:prstGeom>
        </p:spPr>
      </p:pic>
      <p:pic>
        <p:nvPicPr>
          <p:cNvPr id="7" name="Picture 6" descr="Screen Shot 2015-09-21 at 2.10.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95" y="2562363"/>
            <a:ext cx="2903809" cy="3277667"/>
          </a:xfrm>
          <a:prstGeom prst="rect">
            <a:avLst/>
          </a:prstGeom>
        </p:spPr>
      </p:pic>
      <p:pic>
        <p:nvPicPr>
          <p:cNvPr id="8" name="Picture 7" descr="Screen Shot 2015-09-21 at 2.22.13 PM.png"/>
          <p:cNvPicPr>
            <a:picLocks noChangeAspect="1"/>
          </p:cNvPicPr>
          <p:nvPr/>
        </p:nvPicPr>
        <p:blipFill rotWithShape="1">
          <a:blip r:embed="rId4">
            <a:extLst>
              <a:ext uri="{28A0092B-C50C-407E-A947-70E740481C1C}">
                <a14:useLocalDpi xmlns:a14="http://schemas.microsoft.com/office/drawing/2010/main" val="0"/>
              </a:ext>
            </a:extLst>
          </a:blip>
          <a:srcRect l="20442" t="27832" r="18553" b="26627"/>
          <a:stretch/>
        </p:blipFill>
        <p:spPr>
          <a:xfrm>
            <a:off x="3678895" y="6427734"/>
            <a:ext cx="2907792" cy="3271897"/>
          </a:xfrm>
          <a:prstGeom prst="rect">
            <a:avLst/>
          </a:prstGeom>
        </p:spPr>
      </p:pic>
      <p:pic>
        <p:nvPicPr>
          <p:cNvPr id="10" name="Picture 9" descr="Screen Shot 2015-09-21 at 2.22.5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504" y="6427734"/>
            <a:ext cx="2903809" cy="3271897"/>
          </a:xfrm>
          <a:prstGeom prst="rect">
            <a:avLst/>
          </a:prstGeom>
        </p:spPr>
      </p:pic>
      <p:sp>
        <p:nvSpPr>
          <p:cNvPr id="11" name="Rectangle 10"/>
          <p:cNvSpPr/>
          <p:nvPr/>
        </p:nvSpPr>
        <p:spPr>
          <a:xfrm>
            <a:off x="1553447" y="8911464"/>
            <a:ext cx="264857" cy="293900"/>
          </a:xfrm>
          <a:prstGeom prst="rect">
            <a:avLst/>
          </a:prstGeom>
          <a:solidFill>
            <a:srgbClr val="FFFF00">
              <a:alpha val="18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74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Caption A</a:t>
            </a:r>
            <a:endParaRPr lang="en-US" dirty="0"/>
          </a:p>
        </p:txBody>
      </p:sp>
      <p:sp>
        <p:nvSpPr>
          <p:cNvPr id="3" name="Content Placeholder 2"/>
          <p:cNvSpPr>
            <a:spLocks noGrp="1"/>
          </p:cNvSpPr>
          <p:nvPr>
            <p:ph idx="1"/>
          </p:nvPr>
        </p:nvSpPr>
        <p:spPr/>
        <p:txBody>
          <a:bodyPr/>
          <a:lstStyle/>
          <a:p>
            <a:r>
              <a:rPr lang="en-US" dirty="0" smtClean="0"/>
              <a:t>The control panel of the measuring tool. It provides the functionality to straighten, magnify, threshold and measuring the graphical elements. The </a:t>
            </a:r>
            <a:r>
              <a:rPr lang="en-US" altLang="zh-CN" dirty="0" smtClean="0"/>
              <a:t>current</a:t>
            </a:r>
            <a:r>
              <a:rPr lang="zh-CN" altLang="en-US" dirty="0" smtClean="0"/>
              <a:t> </a:t>
            </a:r>
            <a:r>
              <a:rPr lang="en-US" altLang="zh-CN" dirty="0" smtClean="0"/>
              <a:t>configuration</a:t>
            </a:r>
            <a:r>
              <a:rPr lang="zh-CN" altLang="en-US" dirty="0" smtClean="0"/>
              <a:t> </a:t>
            </a:r>
            <a:r>
              <a:rPr lang="en-US" altLang="zh-CN" dirty="0" smtClean="0"/>
              <a:t>shows</a:t>
            </a:r>
            <a:r>
              <a:rPr lang="zh-CN" altLang="en-US" dirty="0" smtClean="0"/>
              <a:t> </a:t>
            </a:r>
            <a:r>
              <a:rPr lang="en-US" altLang="zh-CN" dirty="0" smtClean="0"/>
              <a:t>one</a:t>
            </a:r>
            <a:r>
              <a:rPr lang="zh-CN" altLang="en-US" dirty="0" smtClean="0"/>
              <a:t> </a:t>
            </a:r>
            <a:r>
              <a:rPr lang="en-US" altLang="zh-CN" dirty="0" smtClean="0"/>
              <a:t>of</a:t>
            </a:r>
            <a:r>
              <a:rPr lang="zh-CN" altLang="en-US" dirty="0" smtClean="0"/>
              <a:t> </a:t>
            </a:r>
            <a:r>
              <a:rPr lang="en-US" dirty="0" smtClean="0"/>
              <a:t>our raw experimental image. </a:t>
            </a:r>
            <a:endParaRPr lang="en-US" dirty="0"/>
          </a:p>
        </p:txBody>
      </p:sp>
    </p:spTree>
    <p:extLst>
      <p:ext uri="{BB962C8B-B14F-4D97-AF65-F5344CB8AC3E}">
        <p14:creationId xmlns:p14="http://schemas.microsoft.com/office/powerpoint/2010/main" val="15494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Caption B</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image is first straightened in horizontal direction. Then a brightness threshold is applied to </a:t>
            </a:r>
            <a:r>
              <a:rPr lang="en-US" altLang="zh-CN" dirty="0" smtClean="0"/>
              <a:t>remove</a:t>
            </a:r>
            <a:r>
              <a:rPr lang="zh-CN" altLang="en-US" dirty="0" smtClean="0"/>
              <a:t> </a:t>
            </a:r>
            <a:r>
              <a:rPr lang="en-US" altLang="zh-CN" dirty="0" smtClean="0"/>
              <a:t>noise</a:t>
            </a:r>
            <a:r>
              <a:rPr lang="zh-CN" altLang="en-US" dirty="0" smtClean="0"/>
              <a:t> </a:t>
            </a:r>
            <a:r>
              <a:rPr lang="en-US" altLang="zh-CN" dirty="0" smtClean="0"/>
              <a:t>and</a:t>
            </a:r>
            <a:r>
              <a:rPr lang="zh-CN" altLang="en-US" dirty="0" smtClean="0"/>
              <a:t> </a:t>
            </a:r>
            <a:r>
              <a:rPr lang="en-US" dirty="0" smtClean="0"/>
              <a:t>only show the bright pixels of fibers and the</a:t>
            </a:r>
            <a:r>
              <a:rPr lang="en-US" altLang="zh-CN" dirty="0" smtClean="0"/>
              <a:t>ir</a:t>
            </a:r>
            <a:r>
              <a:rPr lang="en-US" dirty="0" smtClean="0"/>
              <a:t> supporting grids. </a:t>
            </a:r>
            <a:endParaRPr lang="en-US" dirty="0"/>
          </a:p>
        </p:txBody>
      </p:sp>
    </p:spTree>
    <p:extLst>
      <p:ext uri="{BB962C8B-B14F-4D97-AF65-F5344CB8AC3E}">
        <p14:creationId xmlns:p14="http://schemas.microsoft.com/office/powerpoint/2010/main" val="297292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Caption C</a:t>
            </a:r>
            <a:endParaRPr lang="en-US" dirty="0"/>
          </a:p>
        </p:txBody>
      </p:sp>
      <p:sp>
        <p:nvSpPr>
          <p:cNvPr id="3" name="Content Placeholder 2"/>
          <p:cNvSpPr>
            <a:spLocks noGrp="1"/>
          </p:cNvSpPr>
          <p:nvPr>
            <p:ph idx="1"/>
          </p:nvPr>
        </p:nvSpPr>
        <p:spPr/>
        <p:txBody>
          <a:bodyPr/>
          <a:lstStyle/>
          <a:p>
            <a:r>
              <a:rPr lang="en-US" dirty="0" smtClean="0"/>
              <a:t>The fiber is selected by clicking the diagonal points of its smallest  rectangular cover. The </a:t>
            </a:r>
            <a:r>
              <a:rPr lang="en-US" dirty="0" smtClean="0"/>
              <a:t>path</a:t>
            </a:r>
            <a:r>
              <a:rPr lang="en-US" dirty="0" smtClean="0"/>
              <a:t> of the fiber is automatically detected and calculated using our algorithm. The history of selection and lengths are saved in the program’s database.  </a:t>
            </a:r>
            <a:endParaRPr lang="en-US" dirty="0"/>
          </a:p>
        </p:txBody>
      </p:sp>
    </p:spTree>
    <p:extLst>
      <p:ext uri="{BB962C8B-B14F-4D97-AF65-F5344CB8AC3E}">
        <p14:creationId xmlns:p14="http://schemas.microsoft.com/office/powerpoint/2010/main" val="94497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Caption D</a:t>
            </a:r>
            <a:endParaRPr lang="en-US" dirty="0"/>
          </a:p>
        </p:txBody>
      </p:sp>
      <p:sp>
        <p:nvSpPr>
          <p:cNvPr id="3" name="Content Placeholder 2"/>
          <p:cNvSpPr>
            <a:spLocks noGrp="1"/>
          </p:cNvSpPr>
          <p:nvPr>
            <p:ph idx="1"/>
          </p:nvPr>
        </p:nvSpPr>
        <p:spPr/>
        <p:txBody>
          <a:bodyPr/>
          <a:lstStyle/>
          <a:p>
            <a:r>
              <a:rPr lang="en-US" dirty="0" smtClean="0"/>
              <a:t>The magnified yellow region of Figure C. The blue dots shows the middle points of each row of current selection region. The red curve is their polynomial fitting. The length along the curve is first calculated in pixels, then converted to </a:t>
            </a:r>
            <a:r>
              <a:rPr lang="en-US" altLang="zh-CN" dirty="0" smtClean="0"/>
              <a:t>a</a:t>
            </a:r>
            <a:r>
              <a:rPr lang="zh-CN" altLang="en-US" dirty="0" smtClean="0"/>
              <a:t> </a:t>
            </a:r>
            <a:r>
              <a:rPr lang="en-US" dirty="0" smtClean="0"/>
              <a:t>real length unit.</a:t>
            </a:r>
            <a:endParaRPr lang="en-US" dirty="0"/>
          </a:p>
        </p:txBody>
      </p:sp>
    </p:spTree>
    <p:extLst>
      <p:ext uri="{BB962C8B-B14F-4D97-AF65-F5344CB8AC3E}">
        <p14:creationId xmlns:p14="http://schemas.microsoft.com/office/powerpoint/2010/main" val="35459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TotalTime>
  <Words>333</Words>
  <Application>Microsoft Macintosh PowerPoint</Application>
  <PresentationFormat>A4 Paper (210x297 mm)</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Supplementary  Material</vt:lpstr>
      <vt:lpstr>PowerPoint Presentation</vt:lpstr>
      <vt:lpstr>Figure. Algorithm for measuring fiber length.</vt:lpstr>
      <vt:lpstr>Caption A</vt:lpstr>
      <vt:lpstr>Caption B</vt:lpstr>
      <vt:lpstr>Caption C</vt:lpstr>
      <vt:lpstr>Caption 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Rz Li</dc:creator>
  <cp:lastModifiedBy>Rz Li</cp:lastModifiedBy>
  <cp:revision>5</cp:revision>
  <dcterms:created xsi:type="dcterms:W3CDTF">2015-09-21T18:53:16Z</dcterms:created>
  <dcterms:modified xsi:type="dcterms:W3CDTF">2015-09-21T19:33:53Z</dcterms:modified>
</cp:coreProperties>
</file>