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000f11da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000f11da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00f11da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000f11da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000f11da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000f11da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collected from the </a:t>
            </a:r>
            <a:r>
              <a:rPr lang="en"/>
              <a:t>usability</a:t>
            </a:r>
            <a:r>
              <a:rPr lang="en"/>
              <a:t> test falls in line with the data we received from out user interviews and surveys. After conducting the usability tests we used an affinity diagram to map out and categorize areas in which users experienced pain points. We then used a prioritization matrix with custom dimensions (user value gained, and feature complexity) and agreed on the areas in which the most feasible and worthwhile changes could be made. User data showed that a lot of people use the search bar, and one of the biggest issues is the lack of feature optimization for this tool. It uses a boolean retrieval algorithm that can produce false negatives when searching for a product and the wrong keyword is used.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00f11da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00f11da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cc0e1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1cc0e1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000f11da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000f11da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549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shopBLT Discussion Presentation</a:t>
            </a:r>
            <a:endParaRPr>
              <a:solidFill>
                <a:srgbClr val="000000"/>
              </a:solidFill>
            </a:endParaRPr>
          </a:p>
        </p:txBody>
      </p:sp>
      <p:sp>
        <p:nvSpPr>
          <p:cNvPr id="129" name="Google Shape;129;p13"/>
          <p:cNvSpPr txBox="1"/>
          <p:nvPr>
            <p:ph idx="1" type="subTitle"/>
          </p:nvPr>
        </p:nvSpPr>
        <p:spPr>
          <a:xfrm>
            <a:off x="1054175" y="3134200"/>
            <a:ext cx="6869700" cy="8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000000"/>
                </a:solidFill>
                <a:latin typeface="Roboto"/>
                <a:ea typeface="Roboto"/>
                <a:cs typeface="Roboto"/>
                <a:sym typeface="Roboto"/>
              </a:rPr>
              <a:t>Phillip Nguyen</a:t>
            </a:r>
            <a:endParaRPr sz="1800">
              <a:solidFill>
                <a:srgbClr val="000000"/>
              </a:solidFill>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rPr lang="en" sz="1800">
                <a:solidFill>
                  <a:srgbClr val="000000"/>
                </a:solidFill>
                <a:latin typeface="Roboto"/>
                <a:ea typeface="Roboto"/>
                <a:cs typeface="Roboto"/>
                <a:sym typeface="Roboto"/>
              </a:rPr>
              <a:t>Matthew Morales</a:t>
            </a:r>
            <a:endParaRPr sz="1800">
              <a:solidFill>
                <a:srgbClr val="000000"/>
              </a:solidFill>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rPr lang="en" sz="1800">
                <a:solidFill>
                  <a:srgbClr val="000000"/>
                </a:solidFill>
                <a:latin typeface="Roboto"/>
                <a:ea typeface="Roboto"/>
                <a:cs typeface="Roboto"/>
                <a:sym typeface="Roboto"/>
              </a:rPr>
              <a:t>Jason Tam</a:t>
            </a:r>
            <a:endParaRPr sz="1800">
              <a:solidFill>
                <a:srgbClr val="000000"/>
              </a:solidFill>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rPr lang="en" sz="1800">
                <a:solidFill>
                  <a:srgbClr val="000000"/>
                </a:solidFill>
                <a:latin typeface="Roboto"/>
                <a:ea typeface="Roboto"/>
                <a:cs typeface="Roboto"/>
                <a:sym typeface="Roboto"/>
              </a:rPr>
              <a:t>Juwan Michael De Jesus</a:t>
            </a:r>
            <a:endParaRPr sz="1800">
              <a:solidFill>
                <a:srgbClr val="000000"/>
              </a:solidFill>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rPr lang="en" sz="1800">
                <a:solidFill>
                  <a:srgbClr val="000000"/>
                </a:solidFill>
                <a:latin typeface="Roboto"/>
                <a:ea typeface="Roboto"/>
                <a:cs typeface="Roboto"/>
                <a:sym typeface="Roboto"/>
              </a:rPr>
              <a:t>Alonso De La Torre Vega</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shopBLT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Founded 1991</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Evolved from systems design and consulting firm (now e-commerce)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Providing over 300,00 items relating to:</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Software, licensing, and electronics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Niche marketplace (high domain knowledge)</a:t>
            </a:r>
            <a:endParaRPr>
              <a:latin typeface="Times New Roman"/>
              <a:ea typeface="Times New Roman"/>
              <a:cs typeface="Times New Roman"/>
              <a:sym typeface="Times New Roman"/>
            </a:endParaRPr>
          </a:p>
        </p:txBody>
      </p:sp>
      <p:pic>
        <p:nvPicPr>
          <p:cNvPr id="136" name="Google Shape;136;p14"/>
          <p:cNvPicPr preferRelativeResize="0"/>
          <p:nvPr/>
        </p:nvPicPr>
        <p:blipFill rotWithShape="1">
          <a:blip r:embed="rId3">
            <a:alphaModFix/>
          </a:blip>
          <a:srcRect b="39864" l="0" r="40159" t="0"/>
          <a:stretch/>
        </p:blipFill>
        <p:spPr>
          <a:xfrm>
            <a:off x="3766150" y="845600"/>
            <a:ext cx="5062103" cy="57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Testing</a:t>
            </a:r>
            <a:endParaRPr/>
          </a:p>
        </p:txBody>
      </p:sp>
      <p:sp>
        <p:nvSpPr>
          <p:cNvPr id="142" name="Google Shape;142;p15"/>
          <p:cNvSpPr txBox="1"/>
          <p:nvPr>
            <p:ph idx="1" type="body"/>
          </p:nvPr>
        </p:nvSpPr>
        <p:spPr>
          <a:xfrm>
            <a:off x="819150" y="1990725"/>
            <a:ext cx="76530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600">
                <a:solidFill>
                  <a:srgbClr val="000000"/>
                </a:solidFill>
                <a:latin typeface="Times New Roman"/>
                <a:ea typeface="Times New Roman"/>
                <a:cs typeface="Times New Roman"/>
                <a:sym typeface="Times New Roman"/>
              </a:rPr>
              <a:t>Participants:</a:t>
            </a:r>
            <a:br>
              <a:rPr lang="en" sz="1600">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 Sample Size: 5</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 Recruited via: Social media, direct outreach, online connections</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Tasks:</a:t>
            </a:r>
            <a:br>
              <a:rPr lang="en" sz="1600">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1) Load the product page for any “monitor”, without using the search bar.</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2) Reach the user information page with all fields completed and a monitor in the shopping cart.</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3) Get customer service help for information on exchanging a product.</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4) Find the dimensions of a (specific graphics card), using any method to navigate to the product page.</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5) Find a “black mouse pad with a gel wrist rest” of any size, priced between $25-$35.</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143" name="Google Shape;143;p15"/>
          <p:cNvPicPr preferRelativeResize="0"/>
          <p:nvPr/>
        </p:nvPicPr>
        <p:blipFill>
          <a:blip r:embed="rId3">
            <a:alphaModFix/>
          </a:blip>
          <a:stretch>
            <a:fillRect/>
          </a:stretch>
        </p:blipFill>
        <p:spPr>
          <a:xfrm>
            <a:off x="4572000" y="268000"/>
            <a:ext cx="2882200" cy="21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49" name="Google Shape;149;p16"/>
          <p:cNvSpPr txBox="1"/>
          <p:nvPr>
            <p:ph idx="1" type="body"/>
          </p:nvPr>
        </p:nvSpPr>
        <p:spPr>
          <a:xfrm>
            <a:off x="819150" y="1566225"/>
            <a:ext cx="7505700" cy="32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The Data Suggests:</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lang="en" sz="1400">
                <a:latin typeface="Times New Roman"/>
                <a:ea typeface="Times New Roman"/>
                <a:cs typeface="Times New Roman"/>
                <a:sym typeface="Times New Roman"/>
              </a:rPr>
              <a:t>Product Discovery:</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Poor usability with Search Bar</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Product Visibility:</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No product image</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Confusing and misleading product listing info</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Feature Optimization: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Advanced Search Functions</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Category Navigation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Misc.</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Bad checkout process (i.e. outdated information)</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No “logical” order in product search results</a:t>
            </a:r>
            <a:endParaRPr sz="1400">
              <a:latin typeface="Times New Roman"/>
              <a:ea typeface="Times New Roman"/>
              <a:cs typeface="Times New Roman"/>
              <a:sym typeface="Times New Roman"/>
            </a:endParaRPr>
          </a:p>
          <a:p>
            <a:pPr indent="0" lvl="0" marL="457200" rtl="0" algn="l">
              <a:spcBef>
                <a:spcPts val="1600"/>
              </a:spcBef>
              <a:spcAft>
                <a:spcPts val="1600"/>
              </a:spcAft>
              <a:buNone/>
            </a:pPr>
            <a:r>
              <a:t/>
            </a:r>
            <a:endParaRPr>
              <a:latin typeface="Times New Roman"/>
              <a:ea typeface="Times New Roman"/>
              <a:cs typeface="Times New Roman"/>
              <a:sym typeface="Times New Roman"/>
            </a:endParaRPr>
          </a:p>
        </p:txBody>
      </p:sp>
      <p:pic>
        <p:nvPicPr>
          <p:cNvPr id="150" name="Google Shape;150;p16" title="Chart"/>
          <p:cNvPicPr preferRelativeResize="0"/>
          <p:nvPr/>
        </p:nvPicPr>
        <p:blipFill>
          <a:blip r:embed="rId3">
            <a:alphaModFix/>
          </a:blip>
          <a:stretch>
            <a:fillRect/>
          </a:stretch>
        </p:blipFill>
        <p:spPr>
          <a:xfrm>
            <a:off x="5110325" y="352413"/>
            <a:ext cx="3590925"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Processes</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use SMS to communicate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Plan things out for assignments and distribute work</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Get started on it early on to make sure we finish on time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meet up in the ICS 2 - Kay lab for group work</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stay in constant communication to make sure everything is in order</a:t>
            </a:r>
            <a:endParaRPr sz="1400">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Make a checklist of missing sections to complete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are effective as a team and have completed all of our assignments with plenty of breathing room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Strengths and Improvements</a:t>
            </a:r>
            <a:endParaRPr/>
          </a:p>
        </p:txBody>
      </p:sp>
      <p:sp>
        <p:nvSpPr>
          <p:cNvPr id="162" name="Google Shape;162;p18"/>
          <p:cNvSpPr txBox="1"/>
          <p:nvPr>
            <p:ph idx="1" type="body"/>
          </p:nvPr>
        </p:nvSpPr>
        <p:spPr>
          <a:xfrm>
            <a:off x="819150" y="1990725"/>
            <a:ext cx="56439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Overall, we all work well with each other as a group</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Meetups and deadlines are well established between one another</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all still feel the same way about the grade we are all trying to achieve</a:t>
            </a:r>
            <a:endParaRPr sz="1400">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could improve in our timing (ability to meet up, planning)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This could be improved by using scheduling tools or comparing our schedules thoroughly</a:t>
            </a:r>
            <a:endParaRPr sz="1400">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pic>
        <p:nvPicPr>
          <p:cNvPr id="163" name="Google Shape;163;p18"/>
          <p:cNvPicPr preferRelativeResize="0"/>
          <p:nvPr/>
        </p:nvPicPr>
        <p:blipFill>
          <a:blip r:embed="rId3">
            <a:alphaModFix/>
          </a:blip>
          <a:stretch>
            <a:fillRect/>
          </a:stretch>
        </p:blipFill>
        <p:spPr>
          <a:xfrm>
            <a:off x="6533575" y="2072132"/>
            <a:ext cx="1887726" cy="1887718"/>
          </a:xfrm>
          <a:prstGeom prst="rect">
            <a:avLst/>
          </a:prstGeom>
          <a:noFill/>
          <a:ln>
            <a:noFill/>
          </a:ln>
        </p:spPr>
      </p:pic>
      <p:pic>
        <p:nvPicPr>
          <p:cNvPr id="164" name="Google Shape;164;p18"/>
          <p:cNvPicPr preferRelativeResize="0"/>
          <p:nvPr/>
        </p:nvPicPr>
        <p:blipFill>
          <a:blip r:embed="rId4">
            <a:alphaModFix/>
          </a:blip>
          <a:stretch>
            <a:fillRect/>
          </a:stretch>
        </p:blipFill>
        <p:spPr>
          <a:xfrm rot="1468515">
            <a:off x="7051632" y="1889090"/>
            <a:ext cx="403914" cy="6322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lt1"/>
                </a:solidFill>
                <a:latin typeface="Nunito"/>
                <a:ea typeface="Nunito"/>
                <a:cs typeface="Nunito"/>
                <a:sym typeface="Nunito"/>
              </a:rPr>
              <a:t>Any Questions?</a:t>
            </a:r>
            <a:endParaRPr sz="30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