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83" r:id="rId20"/>
    <p:sldId id="282" r:id="rId21"/>
  </p:sldIdLst>
  <p:sldSz cx="4610100" cy="3460750"/>
  <p:notesSz cx="4610100" cy="346075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0"/>
    <p:restoredTop sz="82836" autoAdjust="0"/>
  </p:normalViewPr>
  <p:slideViewPr>
    <p:cSldViewPr>
      <p:cViewPr varScale="1">
        <p:scale>
          <a:sx n="400" d="100"/>
          <a:sy n="400" d="100"/>
        </p:scale>
        <p:origin x="20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A35E2-4790-6A4B-B095-A8BD1DCD32AF}" type="datetimeFigureOut">
              <a:rPr lang="es-ES" smtClean="0"/>
              <a:t>16/11/20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2E7-94B1-0741-939F-ABF269728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4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294" y="647382"/>
            <a:ext cx="1083945" cy="226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9994" y="366978"/>
            <a:ext cx="3887981" cy="918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290830"/>
          </a:xfrm>
          <a:custGeom>
            <a:avLst/>
            <a:gdLst/>
            <a:ahLst/>
            <a:cxnLst/>
            <a:rect l="l" t="t" r="r" b="b"/>
            <a:pathLst>
              <a:path w="4608195" h="290830">
                <a:moveTo>
                  <a:pt x="0" y="290233"/>
                </a:moveTo>
                <a:lnTo>
                  <a:pt x="4608004" y="290233"/>
                </a:lnTo>
                <a:lnTo>
                  <a:pt x="4608004" y="0"/>
                </a:lnTo>
                <a:lnTo>
                  <a:pt x="0" y="0"/>
                </a:lnTo>
                <a:lnTo>
                  <a:pt x="0" y="290233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8547"/>
            <a:ext cx="4419498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25919"/>
            <a:ext cx="3915511" cy="97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>
                <a:latin typeface="Geneva"/>
                <a:cs typeface="Geneva"/>
              </a:rPr>
              <a:t>Variant</a:t>
            </a:r>
            <a:r>
              <a:rPr dirty="0">
                <a:latin typeface="Geneva"/>
                <a:cs typeface="Geneva"/>
              </a:rPr>
              <a:t> </a:t>
            </a:r>
            <a:r>
              <a:rPr spc="-55" dirty="0">
                <a:latin typeface="Geneva"/>
                <a:cs typeface="Geneva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11175"/>
            <a:ext cx="2795956" cy="181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Geneva"/>
                <a:cs typeface="Geneva"/>
              </a:rPr>
              <a:t>SNPs/SNVs   </a:t>
            </a:r>
            <a:r>
              <a:rPr sz="700" i="1" spc="40" dirty="0">
                <a:latin typeface="Geneva"/>
                <a:cs typeface="Geneva"/>
              </a:rPr>
              <a:t>. . . </a:t>
            </a:r>
            <a:r>
              <a:rPr sz="700" spc="-20" dirty="0">
                <a:latin typeface="Geneva"/>
                <a:cs typeface="Geneva"/>
              </a:rPr>
              <a:t>Single </a:t>
            </a:r>
            <a:r>
              <a:rPr sz="700" spc="-5" dirty="0">
                <a:latin typeface="Geneva"/>
                <a:cs typeface="Geneva"/>
              </a:rPr>
              <a:t>Nucleotide</a:t>
            </a:r>
            <a:r>
              <a:rPr sz="700" spc="35" dirty="0">
                <a:latin typeface="Geneva"/>
                <a:cs typeface="Geneva"/>
              </a:rPr>
              <a:t> </a:t>
            </a:r>
            <a:r>
              <a:rPr sz="700" dirty="0">
                <a:latin typeface="Geneva"/>
                <a:cs typeface="Geneva"/>
              </a:rPr>
              <a:t>Polymorphism/Variation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600" dirty="0">
              <a:latin typeface="Geneva"/>
              <a:cs typeface="Geneva"/>
            </a:endParaRPr>
          </a:p>
          <a:p>
            <a:pPr marL="440690" marR="1161415" algn="ctr">
              <a:lnSpc>
                <a:spcPts val="990"/>
              </a:lnSpc>
            </a:pPr>
            <a:r>
              <a:rPr sz="1100" spc="-25" dirty="0">
                <a:latin typeface="Courier"/>
                <a:cs typeface="Courier"/>
              </a:rPr>
              <a:t>AC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TTT</a:t>
            </a:r>
            <a:r>
              <a:rPr sz="1100" spc="-25" dirty="0">
                <a:latin typeface="Courier"/>
                <a:cs typeface="Courier"/>
              </a:rPr>
              <a:t>A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-25" dirty="0">
                <a:latin typeface="Courier"/>
                <a:cs typeface="Courier"/>
              </a:rPr>
              <a:t>CA</a:t>
            </a:r>
            <a:r>
              <a:rPr sz="1100" spc="10" dirty="0">
                <a:latin typeface="Courier"/>
                <a:cs typeface="Courier"/>
              </a:rPr>
              <a:t>T </a:t>
            </a:r>
            <a:r>
              <a:rPr sz="1100" spc="5" dirty="0">
                <a:latin typeface="Courier"/>
                <a:cs typeface="Courier"/>
              </a:rPr>
              <a:t> </a:t>
            </a:r>
            <a:r>
              <a:rPr sz="1100" spc="-25" dirty="0">
                <a:latin typeface="Courier"/>
                <a:cs typeface="Courier"/>
              </a:rPr>
              <a:t>AC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TT</a:t>
            </a:r>
            <a:r>
              <a:rPr sz="1100" spc="-25" dirty="0">
                <a:solidFill>
                  <a:srgbClr val="DDA300"/>
                </a:solidFill>
                <a:latin typeface="Courier"/>
                <a:cs typeface="Courier"/>
              </a:rPr>
              <a:t>C</a:t>
            </a:r>
            <a:r>
              <a:rPr sz="1100" spc="-25" dirty="0">
                <a:latin typeface="Courier"/>
                <a:cs typeface="Courier"/>
              </a:rPr>
              <a:t>A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-25" dirty="0">
                <a:latin typeface="Courier"/>
                <a:cs typeface="Courier"/>
              </a:rPr>
              <a:t>CA</a:t>
            </a:r>
            <a:r>
              <a:rPr sz="1100" spc="15" dirty="0">
                <a:latin typeface="Courier"/>
                <a:cs typeface="Courier"/>
              </a:rPr>
              <a:t>T</a:t>
            </a:r>
            <a:endParaRPr sz="11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800" spc="5" dirty="0">
                <a:latin typeface="Geneva"/>
                <a:cs typeface="Geneva"/>
              </a:rPr>
              <a:t>MNPs   </a:t>
            </a:r>
            <a:r>
              <a:rPr sz="700" i="1" spc="40" dirty="0">
                <a:latin typeface="Geneva"/>
                <a:cs typeface="Geneva"/>
              </a:rPr>
              <a:t>. . .</a:t>
            </a:r>
            <a:r>
              <a:rPr sz="700" i="1" spc="-95" dirty="0">
                <a:latin typeface="Geneva"/>
                <a:cs typeface="Geneva"/>
              </a:rPr>
              <a:t> </a:t>
            </a:r>
            <a:r>
              <a:rPr sz="700" spc="5" dirty="0">
                <a:latin typeface="Geneva"/>
                <a:cs typeface="Geneva"/>
              </a:rPr>
              <a:t>Multi-Nucleotide </a:t>
            </a:r>
            <a:r>
              <a:rPr sz="700" spc="-10" dirty="0">
                <a:latin typeface="Geneva"/>
                <a:cs typeface="Geneva"/>
              </a:rPr>
              <a:t>Polymorphism</a:t>
            </a:r>
            <a:endParaRPr sz="700" dirty="0">
              <a:latin typeface="Geneva"/>
              <a:cs typeface="Geneva"/>
            </a:endParaRPr>
          </a:p>
          <a:p>
            <a:pPr marL="440690" marR="1161415" algn="ctr">
              <a:lnSpc>
                <a:spcPts val="990"/>
              </a:lnSpc>
              <a:spcBef>
                <a:spcPts val="655"/>
              </a:spcBef>
            </a:pPr>
            <a:r>
              <a:rPr sz="1100" spc="-25" dirty="0">
                <a:latin typeface="Courier"/>
                <a:cs typeface="Courier"/>
              </a:rPr>
              <a:t>AC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</a:t>
            </a:r>
            <a:r>
              <a:rPr sz="1100" spc="-25" dirty="0">
                <a:latin typeface="Courier"/>
                <a:cs typeface="Courier"/>
              </a:rPr>
              <a:t>CCA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-25" dirty="0">
                <a:latin typeface="Courier"/>
                <a:cs typeface="Courier"/>
              </a:rPr>
              <a:t>CA</a:t>
            </a:r>
            <a:r>
              <a:rPr sz="1100" spc="10" dirty="0">
                <a:latin typeface="Courier"/>
                <a:cs typeface="Courier"/>
              </a:rPr>
              <a:t>T </a:t>
            </a:r>
            <a:r>
              <a:rPr sz="1100" spc="5" dirty="0">
                <a:latin typeface="Courier"/>
                <a:cs typeface="Courier"/>
              </a:rPr>
              <a:t> </a:t>
            </a:r>
            <a:r>
              <a:rPr sz="1100" spc="-25" dirty="0">
                <a:latin typeface="Courier"/>
                <a:cs typeface="Courier"/>
              </a:rPr>
              <a:t>AC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</a:t>
            </a:r>
            <a:r>
              <a:rPr sz="1100" spc="75" dirty="0">
                <a:solidFill>
                  <a:srgbClr val="DDA300"/>
                </a:solidFill>
                <a:latin typeface="Courier"/>
                <a:cs typeface="Courier"/>
              </a:rPr>
              <a:t>TT</a:t>
            </a:r>
            <a:r>
              <a:rPr sz="1100" spc="-25" dirty="0">
                <a:latin typeface="Courier"/>
                <a:cs typeface="Courier"/>
              </a:rPr>
              <a:t>A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-25" dirty="0">
                <a:latin typeface="Courier"/>
                <a:cs typeface="Courier"/>
              </a:rPr>
              <a:t>CA</a:t>
            </a:r>
            <a:r>
              <a:rPr sz="1100" spc="15" dirty="0">
                <a:latin typeface="Courier"/>
                <a:cs typeface="Courier"/>
              </a:rPr>
              <a:t>T</a:t>
            </a:r>
            <a:endParaRPr sz="11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800" spc="-25" dirty="0">
                <a:latin typeface="Geneva"/>
                <a:cs typeface="Geneva"/>
              </a:rPr>
              <a:t>Indels    </a:t>
            </a:r>
            <a:r>
              <a:rPr sz="700" i="1" spc="40" dirty="0">
                <a:latin typeface="Geneva"/>
                <a:cs typeface="Geneva"/>
              </a:rPr>
              <a:t>. . . </a:t>
            </a:r>
            <a:r>
              <a:rPr sz="700" spc="-10" dirty="0">
                <a:latin typeface="Geneva"/>
                <a:cs typeface="Geneva"/>
              </a:rPr>
              <a:t>short </a:t>
            </a:r>
            <a:r>
              <a:rPr sz="700" spc="-15" dirty="0">
                <a:latin typeface="Geneva"/>
                <a:cs typeface="Geneva"/>
              </a:rPr>
              <a:t>insertions </a:t>
            </a:r>
            <a:r>
              <a:rPr sz="700" spc="-20" dirty="0">
                <a:latin typeface="Geneva"/>
                <a:cs typeface="Geneva"/>
              </a:rPr>
              <a:t>and </a:t>
            </a:r>
            <a:r>
              <a:rPr sz="700" spc="-25" dirty="0">
                <a:latin typeface="Geneva"/>
                <a:cs typeface="Geneva"/>
              </a:rPr>
              <a:t>deletions</a:t>
            </a:r>
            <a:endParaRPr sz="700" dirty="0">
              <a:latin typeface="Geneva"/>
              <a:cs typeface="Geneva"/>
            </a:endParaRPr>
          </a:p>
          <a:p>
            <a:pPr marL="440690" marR="1001394">
              <a:lnSpc>
                <a:spcPts val="990"/>
              </a:lnSpc>
              <a:spcBef>
                <a:spcPts val="520"/>
              </a:spcBef>
            </a:pPr>
            <a:r>
              <a:rPr sz="1100" spc="-25" dirty="0">
                <a:latin typeface="Courier"/>
                <a:cs typeface="Courier"/>
              </a:rPr>
              <a:t>AC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TTT</a:t>
            </a:r>
            <a:r>
              <a:rPr sz="1100" spc="-25" dirty="0">
                <a:latin typeface="Courier"/>
                <a:cs typeface="Courier"/>
              </a:rPr>
              <a:t>A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-25" dirty="0">
                <a:latin typeface="Courier"/>
                <a:cs typeface="Courier"/>
              </a:rPr>
              <a:t>CA</a:t>
            </a:r>
            <a:r>
              <a:rPr sz="1100" spc="325" dirty="0">
                <a:latin typeface="Courier"/>
                <a:cs typeface="Courier"/>
              </a:rPr>
              <a:t>-</a:t>
            </a:r>
            <a:r>
              <a:rPr sz="1100" spc="75" dirty="0">
                <a:latin typeface="Courier"/>
                <a:cs typeface="Courier"/>
              </a:rPr>
              <a:t>T</a:t>
            </a:r>
            <a:r>
              <a:rPr sz="1100" spc="10" dirty="0">
                <a:latin typeface="Courier"/>
                <a:cs typeface="Courier"/>
              </a:rPr>
              <a:t>T </a:t>
            </a:r>
            <a:r>
              <a:rPr sz="1100" spc="5" dirty="0">
                <a:latin typeface="Courier"/>
                <a:cs typeface="Courier"/>
              </a:rPr>
              <a:t> </a:t>
            </a:r>
            <a:r>
              <a:rPr sz="1100" spc="-25" dirty="0">
                <a:latin typeface="Courier"/>
                <a:cs typeface="Courier"/>
              </a:rPr>
              <a:t>AC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TT</a:t>
            </a:r>
            <a:r>
              <a:rPr sz="1100" spc="325" dirty="0">
                <a:solidFill>
                  <a:srgbClr val="DDA300"/>
                </a:solidFill>
                <a:latin typeface="Courier"/>
                <a:cs typeface="Courier"/>
              </a:rPr>
              <a:t>-</a:t>
            </a:r>
            <a:r>
              <a:rPr sz="1100" spc="-25" dirty="0">
                <a:latin typeface="Courier"/>
                <a:cs typeface="Courier"/>
              </a:rPr>
              <a:t>A</a:t>
            </a:r>
            <a:r>
              <a:rPr sz="1100" spc="-75" dirty="0">
                <a:latin typeface="Courier"/>
                <a:cs typeface="Courier"/>
              </a:rPr>
              <a:t>G</a:t>
            </a:r>
            <a:r>
              <a:rPr sz="1100" spc="-25" dirty="0">
                <a:latin typeface="Courier"/>
                <a:cs typeface="Courier"/>
              </a:rPr>
              <a:t>CA</a:t>
            </a:r>
            <a:r>
              <a:rPr sz="1100" spc="-75" dirty="0">
                <a:solidFill>
                  <a:srgbClr val="DDA300"/>
                </a:solidFill>
                <a:latin typeface="Courier"/>
                <a:cs typeface="Courier"/>
              </a:rPr>
              <a:t>G</a:t>
            </a:r>
            <a:r>
              <a:rPr sz="1100" spc="75" dirty="0">
                <a:latin typeface="Courier"/>
                <a:cs typeface="Courier"/>
              </a:rPr>
              <a:t>T</a:t>
            </a:r>
            <a:r>
              <a:rPr sz="1100" spc="15" dirty="0">
                <a:latin typeface="Courier"/>
                <a:cs typeface="Courier"/>
              </a:rPr>
              <a:t>T</a:t>
            </a:r>
            <a:endParaRPr sz="11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800" spc="-50" dirty="0">
                <a:latin typeface="Geneva"/>
                <a:cs typeface="Geneva"/>
              </a:rPr>
              <a:t>SVs    </a:t>
            </a:r>
            <a:r>
              <a:rPr sz="700" i="1" spc="40" dirty="0">
                <a:latin typeface="Geneva"/>
                <a:cs typeface="Geneva"/>
              </a:rPr>
              <a:t>. . .</a:t>
            </a:r>
            <a:r>
              <a:rPr sz="700" i="1" spc="-114" dirty="0">
                <a:latin typeface="Geneva"/>
                <a:cs typeface="Geneva"/>
              </a:rPr>
              <a:t> </a:t>
            </a:r>
            <a:r>
              <a:rPr sz="700" spc="5" dirty="0">
                <a:latin typeface="Geneva"/>
                <a:cs typeface="Geneva"/>
              </a:rPr>
              <a:t>Structural </a:t>
            </a:r>
            <a:r>
              <a:rPr sz="700" dirty="0">
                <a:latin typeface="Geneva"/>
                <a:cs typeface="Geneva"/>
              </a:rPr>
              <a:t>Variation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93236" y="237768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12" y="92817"/>
                </a:lnTo>
                <a:lnTo>
                  <a:pt x="311867" y="47823"/>
                </a:lnTo>
                <a:lnTo>
                  <a:pt x="257158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092" y="237768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25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08"/>
                </a:lnTo>
                <a:lnTo>
                  <a:pt x="311863" y="47823"/>
                </a:lnTo>
                <a:lnTo>
                  <a:pt x="256125" y="92817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6092" y="237768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25" y="92817"/>
                </a:lnTo>
                <a:lnTo>
                  <a:pt x="311863" y="47823"/>
                </a:lnTo>
                <a:lnTo>
                  <a:pt x="257154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8959" y="237768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08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08"/>
                </a:lnTo>
                <a:lnTo>
                  <a:pt x="311863" y="47823"/>
                </a:lnTo>
                <a:lnTo>
                  <a:pt x="256108" y="9281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8959" y="237768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08" y="92817"/>
                </a:lnTo>
                <a:lnTo>
                  <a:pt x="311863" y="47823"/>
                </a:lnTo>
                <a:lnTo>
                  <a:pt x="257154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9299" y="2379314"/>
            <a:ext cx="838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20" dirty="0">
                <a:latin typeface="Geneva"/>
                <a:cs typeface="Geneva"/>
              </a:rPr>
              <a:t>C</a:t>
            </a:r>
            <a:endParaRPr sz="600">
              <a:latin typeface="Geneva"/>
              <a:cs typeface="Genev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3236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12" y="92817"/>
                </a:lnTo>
                <a:lnTo>
                  <a:pt x="311867" y="47839"/>
                </a:lnTo>
                <a:lnTo>
                  <a:pt x="257158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092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25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20"/>
                </a:lnTo>
                <a:lnTo>
                  <a:pt x="311863" y="47839"/>
                </a:lnTo>
                <a:lnTo>
                  <a:pt x="256125" y="92817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6092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25" y="92817"/>
                </a:lnTo>
                <a:lnTo>
                  <a:pt x="311863" y="47839"/>
                </a:lnTo>
                <a:lnTo>
                  <a:pt x="257154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8959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08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20"/>
                </a:lnTo>
                <a:lnTo>
                  <a:pt x="311863" y="47839"/>
                </a:lnTo>
                <a:lnTo>
                  <a:pt x="256108" y="92817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8959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08" y="92817"/>
                </a:lnTo>
                <a:lnTo>
                  <a:pt x="311863" y="47839"/>
                </a:lnTo>
                <a:lnTo>
                  <a:pt x="257154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236" y="2799378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12" y="92817"/>
                </a:lnTo>
                <a:lnTo>
                  <a:pt x="311867" y="47839"/>
                </a:lnTo>
                <a:lnTo>
                  <a:pt x="257158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6092" y="2801034"/>
            <a:ext cx="305435" cy="93345"/>
          </a:xfrm>
          <a:custGeom>
            <a:avLst/>
            <a:gdLst/>
            <a:ahLst/>
            <a:cxnLst/>
            <a:rect l="l" t="t" r="r" b="b"/>
            <a:pathLst>
              <a:path w="305434" h="93344">
                <a:moveTo>
                  <a:pt x="305044" y="92801"/>
                </a:moveTo>
                <a:lnTo>
                  <a:pt x="53518" y="92093"/>
                </a:lnTo>
                <a:lnTo>
                  <a:pt x="0" y="44977"/>
                </a:lnTo>
                <a:lnTo>
                  <a:pt x="54531" y="0"/>
                </a:lnTo>
                <a:lnTo>
                  <a:pt x="305044" y="0"/>
                </a:lnTo>
                <a:lnTo>
                  <a:pt x="305044" y="92801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6092" y="2801034"/>
            <a:ext cx="305435" cy="93345"/>
          </a:xfrm>
          <a:custGeom>
            <a:avLst/>
            <a:gdLst/>
            <a:ahLst/>
            <a:cxnLst/>
            <a:rect l="l" t="t" r="r" b="b"/>
            <a:pathLst>
              <a:path w="305434" h="93344">
                <a:moveTo>
                  <a:pt x="305044" y="92801"/>
                </a:moveTo>
                <a:lnTo>
                  <a:pt x="305044" y="0"/>
                </a:lnTo>
                <a:lnTo>
                  <a:pt x="54531" y="0"/>
                </a:lnTo>
                <a:lnTo>
                  <a:pt x="0" y="44977"/>
                </a:lnTo>
                <a:lnTo>
                  <a:pt x="53518" y="92093"/>
                </a:lnTo>
                <a:lnTo>
                  <a:pt x="305044" y="92801"/>
                </a:lnTo>
                <a:close/>
              </a:path>
            </a:pathLst>
          </a:custGeom>
          <a:ln w="6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18" name="object 18"/>
          <p:cNvSpPr txBox="1"/>
          <p:nvPr/>
        </p:nvSpPr>
        <p:spPr>
          <a:xfrm rot="10800000">
            <a:off x="1235861" y="2801033"/>
            <a:ext cx="99697" cy="8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5"/>
              </a:lnSpc>
            </a:pPr>
            <a:r>
              <a:rPr sz="600" b="1" spc="40" dirty="0">
                <a:latin typeface="Geneva"/>
                <a:cs typeface="Geneva"/>
              </a:rPr>
              <a:t>B</a:t>
            </a:r>
            <a:endParaRPr sz="600">
              <a:latin typeface="Geneva"/>
              <a:cs typeface="Genev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8959" y="2799378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08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20"/>
                </a:lnTo>
                <a:lnTo>
                  <a:pt x="311863" y="47839"/>
                </a:lnTo>
                <a:lnTo>
                  <a:pt x="256108" y="9281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38959" y="2799378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08" y="92817"/>
                </a:lnTo>
                <a:lnTo>
                  <a:pt x="311863" y="47839"/>
                </a:lnTo>
                <a:lnTo>
                  <a:pt x="257154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8407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08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20"/>
                </a:lnTo>
                <a:lnTo>
                  <a:pt x="311863" y="47839"/>
                </a:lnTo>
                <a:lnTo>
                  <a:pt x="256108" y="9281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68407" y="2667599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08" y="92817"/>
                </a:lnTo>
                <a:lnTo>
                  <a:pt x="311863" y="47839"/>
                </a:lnTo>
                <a:lnTo>
                  <a:pt x="257154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8747" y="2669229"/>
            <a:ext cx="838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20" dirty="0">
                <a:latin typeface="Geneva"/>
                <a:cs typeface="Geneva"/>
              </a:rPr>
              <a:t>C</a:t>
            </a:r>
            <a:endParaRPr sz="600">
              <a:latin typeface="Geneva"/>
              <a:cs typeface="Genev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3236" y="2522642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12" y="92817"/>
                </a:lnTo>
                <a:lnTo>
                  <a:pt x="311867" y="47844"/>
                </a:lnTo>
                <a:lnTo>
                  <a:pt x="257158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16092" y="2522642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25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08"/>
                </a:lnTo>
                <a:lnTo>
                  <a:pt x="311863" y="47844"/>
                </a:lnTo>
                <a:lnTo>
                  <a:pt x="256125" y="9281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6092" y="2522642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25" y="92817"/>
                </a:lnTo>
                <a:lnTo>
                  <a:pt x="311863" y="47844"/>
                </a:lnTo>
                <a:lnTo>
                  <a:pt x="257154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6440" y="2339975"/>
            <a:ext cx="85725" cy="43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8500"/>
              </a:lnSpc>
            </a:pPr>
            <a:r>
              <a:rPr sz="600" b="1" spc="20" dirty="0">
                <a:latin typeface="Geneva"/>
                <a:cs typeface="Geneva"/>
              </a:rPr>
              <a:t>B  </a:t>
            </a:r>
            <a:r>
              <a:rPr sz="600" b="1" spc="15" dirty="0">
                <a:latin typeface="Geneva"/>
                <a:cs typeface="Geneva"/>
              </a:rPr>
              <a:t>C </a:t>
            </a:r>
            <a:r>
              <a:rPr sz="600" b="1" spc="5" dirty="0">
                <a:latin typeface="Geneva"/>
                <a:cs typeface="Geneva"/>
              </a:rPr>
              <a:t> </a:t>
            </a:r>
            <a:r>
              <a:rPr sz="600" b="1" spc="40" dirty="0">
                <a:latin typeface="Geneva"/>
                <a:cs typeface="Geneva"/>
              </a:rPr>
              <a:t>B</a:t>
            </a:r>
            <a:endParaRPr sz="600" dirty="0">
              <a:latin typeface="Geneva"/>
              <a:cs typeface="Genev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3236" y="2931157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12" y="92817"/>
                </a:lnTo>
                <a:lnTo>
                  <a:pt x="311867" y="47839"/>
                </a:lnTo>
                <a:lnTo>
                  <a:pt x="257158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16092" y="2931157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25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20"/>
                </a:lnTo>
                <a:lnTo>
                  <a:pt x="311863" y="47839"/>
                </a:lnTo>
                <a:lnTo>
                  <a:pt x="256125" y="9281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6092" y="2931157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25" y="92817"/>
                </a:lnTo>
                <a:lnTo>
                  <a:pt x="311863" y="47839"/>
                </a:lnTo>
                <a:lnTo>
                  <a:pt x="257154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45540" y="2931157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25" y="92817"/>
                </a:moveTo>
                <a:lnTo>
                  <a:pt x="0" y="92817"/>
                </a:lnTo>
                <a:lnTo>
                  <a:pt x="0" y="0"/>
                </a:lnTo>
                <a:lnTo>
                  <a:pt x="257154" y="720"/>
                </a:lnTo>
                <a:lnTo>
                  <a:pt x="311863" y="47839"/>
                </a:lnTo>
                <a:lnTo>
                  <a:pt x="256125" y="92817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45540" y="2931157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17"/>
                </a:lnTo>
                <a:lnTo>
                  <a:pt x="256125" y="92817"/>
                </a:lnTo>
                <a:lnTo>
                  <a:pt x="311863" y="47839"/>
                </a:lnTo>
                <a:lnTo>
                  <a:pt x="257154" y="720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3236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01"/>
                </a:lnTo>
                <a:lnTo>
                  <a:pt x="256112" y="92801"/>
                </a:lnTo>
                <a:lnTo>
                  <a:pt x="311867" y="47823"/>
                </a:lnTo>
                <a:lnTo>
                  <a:pt x="257158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3581" y="2330211"/>
            <a:ext cx="86995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3700"/>
              </a:lnSpc>
            </a:pPr>
            <a:r>
              <a:rPr sz="600" b="1" spc="30" dirty="0">
                <a:latin typeface="Geneva"/>
                <a:cs typeface="Geneva"/>
              </a:rPr>
              <a:t>A  A  A  A</a:t>
            </a:r>
            <a:endParaRPr sz="600">
              <a:latin typeface="Geneva"/>
              <a:cs typeface="Geneva"/>
            </a:endParaRPr>
          </a:p>
          <a:p>
            <a:pPr marL="12700" marR="5080" algn="just">
              <a:lnSpc>
                <a:spcPct val="136900"/>
              </a:lnSpc>
              <a:spcBef>
                <a:spcPts val="50"/>
              </a:spcBef>
            </a:pPr>
            <a:r>
              <a:rPr sz="600" b="1" spc="30" dirty="0">
                <a:latin typeface="Geneva"/>
                <a:cs typeface="Geneva"/>
              </a:rPr>
              <a:t>A  A</a:t>
            </a:r>
            <a:endParaRPr sz="600">
              <a:latin typeface="Geneva"/>
              <a:cs typeface="Genev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16092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25" y="92801"/>
                </a:moveTo>
                <a:lnTo>
                  <a:pt x="0" y="92801"/>
                </a:lnTo>
                <a:lnTo>
                  <a:pt x="0" y="0"/>
                </a:lnTo>
                <a:lnTo>
                  <a:pt x="257154" y="708"/>
                </a:lnTo>
                <a:lnTo>
                  <a:pt x="311863" y="47823"/>
                </a:lnTo>
                <a:lnTo>
                  <a:pt x="256125" y="92801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16092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01"/>
                </a:lnTo>
                <a:lnTo>
                  <a:pt x="256125" y="92801"/>
                </a:lnTo>
                <a:lnTo>
                  <a:pt x="311863" y="47823"/>
                </a:lnTo>
                <a:lnTo>
                  <a:pt x="257154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6440" y="2899046"/>
            <a:ext cx="85725" cy="24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900"/>
              </a:lnSpc>
            </a:pPr>
            <a:r>
              <a:rPr sz="600" b="1" spc="10" dirty="0">
                <a:latin typeface="Geneva"/>
                <a:cs typeface="Geneva"/>
              </a:rPr>
              <a:t>C  </a:t>
            </a:r>
            <a:r>
              <a:rPr sz="600" b="1" spc="40" dirty="0">
                <a:latin typeface="Geneva"/>
                <a:cs typeface="Geneva"/>
              </a:rPr>
              <a:t>B</a:t>
            </a:r>
            <a:endParaRPr sz="600">
              <a:latin typeface="Geneva"/>
              <a:cs typeface="Genev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38959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08" y="92801"/>
                </a:moveTo>
                <a:lnTo>
                  <a:pt x="0" y="92801"/>
                </a:lnTo>
                <a:lnTo>
                  <a:pt x="0" y="0"/>
                </a:lnTo>
                <a:lnTo>
                  <a:pt x="257154" y="708"/>
                </a:lnTo>
                <a:lnTo>
                  <a:pt x="311863" y="47823"/>
                </a:lnTo>
                <a:lnTo>
                  <a:pt x="256108" y="92801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38959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01"/>
                </a:lnTo>
                <a:lnTo>
                  <a:pt x="256108" y="92801"/>
                </a:lnTo>
                <a:lnTo>
                  <a:pt x="311863" y="47823"/>
                </a:lnTo>
                <a:lnTo>
                  <a:pt x="257154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39299" y="2631098"/>
            <a:ext cx="9271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1700"/>
              </a:lnSpc>
            </a:pPr>
            <a:r>
              <a:rPr sz="600" b="1" spc="45" dirty="0">
                <a:solidFill>
                  <a:srgbClr val="FFFFFF"/>
                </a:solidFill>
                <a:latin typeface="Geneva"/>
                <a:cs typeface="Geneva"/>
              </a:rPr>
              <a:t>D  </a:t>
            </a:r>
            <a:r>
              <a:rPr sz="600" b="1" spc="15" dirty="0">
                <a:latin typeface="Geneva"/>
                <a:cs typeface="Geneva"/>
              </a:rPr>
              <a:t>C </a:t>
            </a:r>
            <a:r>
              <a:rPr sz="600" b="1" spc="5" dirty="0">
                <a:latin typeface="Geneva"/>
                <a:cs typeface="Geneva"/>
              </a:rPr>
              <a:t> </a:t>
            </a:r>
            <a:r>
              <a:rPr sz="600" b="1" spc="25" dirty="0">
                <a:latin typeface="Geneva"/>
                <a:cs typeface="Geneva"/>
              </a:rPr>
              <a:t>B </a:t>
            </a:r>
            <a:r>
              <a:rPr sz="600" b="1" spc="15" dirty="0">
                <a:latin typeface="Geneva"/>
                <a:cs typeface="Geneva"/>
              </a:rPr>
              <a:t> </a:t>
            </a:r>
            <a:r>
              <a:rPr sz="600" b="1" spc="20" dirty="0">
                <a:latin typeface="Geneva"/>
                <a:cs typeface="Geneva"/>
              </a:rPr>
              <a:t>C</a:t>
            </a:r>
            <a:endParaRPr sz="600">
              <a:latin typeface="Geneva"/>
              <a:cs typeface="Genev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407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256108" y="92801"/>
                </a:moveTo>
                <a:lnTo>
                  <a:pt x="0" y="92801"/>
                </a:lnTo>
                <a:lnTo>
                  <a:pt x="0" y="0"/>
                </a:lnTo>
                <a:lnTo>
                  <a:pt x="257154" y="708"/>
                </a:lnTo>
                <a:lnTo>
                  <a:pt x="311863" y="47823"/>
                </a:lnTo>
                <a:lnTo>
                  <a:pt x="256108" y="92801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407" y="3056356"/>
            <a:ext cx="312420" cy="93345"/>
          </a:xfrm>
          <a:custGeom>
            <a:avLst/>
            <a:gdLst/>
            <a:ahLst/>
            <a:cxnLst/>
            <a:rect l="l" t="t" r="r" b="b"/>
            <a:pathLst>
              <a:path w="312419" h="93344">
                <a:moveTo>
                  <a:pt x="0" y="0"/>
                </a:moveTo>
                <a:lnTo>
                  <a:pt x="0" y="92801"/>
                </a:lnTo>
                <a:lnTo>
                  <a:pt x="256108" y="92801"/>
                </a:lnTo>
                <a:lnTo>
                  <a:pt x="311863" y="47823"/>
                </a:lnTo>
                <a:lnTo>
                  <a:pt x="257154" y="708"/>
                </a:lnTo>
                <a:lnTo>
                  <a:pt x="0" y="0"/>
                </a:lnTo>
                <a:close/>
              </a:path>
            </a:pathLst>
          </a:custGeom>
          <a:ln w="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Geneva"/>
              <a:cs typeface="Genev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68747" y="3057977"/>
            <a:ext cx="857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40" dirty="0">
                <a:latin typeface="Geneva"/>
                <a:cs typeface="Geneva"/>
              </a:rPr>
              <a:t>B</a:t>
            </a:r>
            <a:endParaRPr sz="600">
              <a:latin typeface="Geneva"/>
              <a:cs typeface="Genev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latin typeface="Euphemia UCAS"/>
                <a:cs typeface="Euphemia UCAS"/>
              </a:rPr>
              <a:t>Factors </a:t>
            </a:r>
            <a:r>
              <a:rPr spc="10" dirty="0">
                <a:latin typeface="Euphemia UCAS"/>
                <a:cs typeface="Euphemia UCAS"/>
              </a:rPr>
              <a:t>to </a:t>
            </a:r>
            <a:r>
              <a:rPr spc="-60" dirty="0">
                <a:latin typeface="Euphemia UCAS"/>
                <a:cs typeface="Euphemia UCAS"/>
              </a:rPr>
              <a:t>consider </a:t>
            </a:r>
            <a:r>
              <a:rPr spc="-25" dirty="0">
                <a:latin typeface="Euphemia UCAS"/>
                <a:cs typeface="Euphemia UCAS"/>
              </a:rPr>
              <a:t>in</a:t>
            </a:r>
            <a:r>
              <a:rPr spc="35" dirty="0">
                <a:latin typeface="Euphemia UCAS"/>
                <a:cs typeface="Euphemia UCAS"/>
              </a:rPr>
              <a:t> </a:t>
            </a:r>
            <a:r>
              <a:rPr spc="-35" dirty="0">
                <a:latin typeface="Euphemia UCAS"/>
                <a:cs typeface="Euphemia UCAS"/>
              </a:rPr>
              <a:t>calling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60984"/>
            <a:ext cx="3100756" cy="1968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Euphemia UCAS"/>
                <a:cs typeface="Euphemia UCAS"/>
              </a:rPr>
              <a:t>Many </a:t>
            </a:r>
            <a:r>
              <a:rPr sz="800" spc="-20" dirty="0">
                <a:latin typeface="Euphemia UCAS"/>
                <a:cs typeface="Euphemia UCAS"/>
              </a:rPr>
              <a:t>calls </a:t>
            </a:r>
            <a:r>
              <a:rPr sz="800" spc="-40" dirty="0">
                <a:latin typeface="Euphemia UCAS"/>
                <a:cs typeface="Euphemia UCAS"/>
              </a:rPr>
              <a:t>are </a:t>
            </a:r>
            <a:r>
              <a:rPr sz="800" spc="15" dirty="0">
                <a:latin typeface="Euphemia UCAS"/>
                <a:cs typeface="Euphemia UCAS"/>
              </a:rPr>
              <a:t>not </a:t>
            </a:r>
            <a:r>
              <a:rPr sz="800" spc="-10" dirty="0">
                <a:latin typeface="Euphemia UCAS"/>
                <a:cs typeface="Euphemia UCAS"/>
              </a:rPr>
              <a:t>real,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10" dirty="0">
                <a:latin typeface="Euphemia UCAS"/>
                <a:cs typeface="Euphemia UCAS"/>
              </a:rPr>
              <a:t>filtering </a:t>
            </a:r>
            <a:r>
              <a:rPr sz="800" spc="-20" dirty="0">
                <a:latin typeface="Euphemia UCAS"/>
                <a:cs typeface="Euphemia UCAS"/>
              </a:rPr>
              <a:t>step </a:t>
            </a:r>
            <a:r>
              <a:rPr sz="800" spc="-30" dirty="0">
                <a:latin typeface="Euphemia UCAS"/>
                <a:cs typeface="Euphemia UCAS"/>
              </a:rPr>
              <a:t>is</a:t>
            </a:r>
            <a:r>
              <a:rPr sz="800" spc="105" dirty="0">
                <a:latin typeface="Euphemia UCAS"/>
                <a:cs typeface="Euphemia UCAS"/>
              </a:rPr>
              <a:t> </a:t>
            </a:r>
            <a:r>
              <a:rPr sz="800" spc="-50" dirty="0">
                <a:latin typeface="Euphemia UCAS"/>
                <a:cs typeface="Euphemia UCAS"/>
              </a:rPr>
              <a:t>necessary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7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40" dirty="0">
                <a:latin typeface="Euphemia UCAS"/>
                <a:cs typeface="Euphemia UCAS"/>
              </a:rPr>
              <a:t>False </a:t>
            </a:r>
            <a:r>
              <a:rPr sz="800" spc="-20" dirty="0">
                <a:latin typeface="Euphemia UCAS"/>
                <a:cs typeface="Euphemia UCAS"/>
              </a:rPr>
              <a:t>calls </a:t>
            </a:r>
            <a:r>
              <a:rPr sz="800" spc="-25" dirty="0">
                <a:latin typeface="Euphemia UCAS"/>
                <a:cs typeface="Euphemia UCAS"/>
              </a:rPr>
              <a:t>can </a:t>
            </a:r>
            <a:r>
              <a:rPr sz="800" spc="-40" dirty="0">
                <a:latin typeface="Euphemia UCAS"/>
                <a:cs typeface="Euphemia UCAS"/>
              </a:rPr>
              <a:t>have </a:t>
            </a:r>
            <a:r>
              <a:rPr sz="800" spc="-20" dirty="0">
                <a:latin typeface="Euphemia UCAS"/>
                <a:cs typeface="Euphemia UCAS"/>
              </a:rPr>
              <a:t>many</a:t>
            </a:r>
            <a:r>
              <a:rPr sz="800" spc="30" dirty="0">
                <a:latin typeface="Euphemia UCAS"/>
                <a:cs typeface="Euphemia UCAS"/>
              </a:rPr>
              <a:t> </a:t>
            </a:r>
            <a:r>
              <a:rPr sz="800" spc="-50" dirty="0">
                <a:latin typeface="Euphemia UCAS"/>
                <a:cs typeface="Euphemia UCAS"/>
              </a:rPr>
              <a:t>causes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dirty="0">
                <a:latin typeface="Euphemia UCAS"/>
                <a:cs typeface="Euphemia UCAS"/>
              </a:rPr>
              <a:t>contamination</a:t>
            </a:r>
          </a:p>
          <a:p>
            <a:pPr marL="227329" indent="-100330">
              <a:lnSpc>
                <a:spcPct val="100000"/>
              </a:lnSpc>
              <a:spcBef>
                <a:spcPts val="2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30" dirty="0">
                <a:latin typeface="Euphemia UCAS"/>
                <a:cs typeface="Euphemia UCAS"/>
              </a:rPr>
              <a:t>PCR</a:t>
            </a:r>
            <a:r>
              <a:rPr sz="800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errors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2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30" dirty="0">
                <a:latin typeface="Euphemia UCAS"/>
                <a:cs typeface="Euphemia UCAS"/>
              </a:rPr>
              <a:t>sequencing</a:t>
            </a:r>
            <a:r>
              <a:rPr sz="800" spc="1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errors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ct val="100000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10" dirty="0">
                <a:latin typeface="Euphemia UCAS"/>
                <a:cs typeface="Euphemia UCAS"/>
              </a:rPr>
              <a:t>homopolymer</a:t>
            </a:r>
            <a:r>
              <a:rPr sz="800" spc="-25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runs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mapping</a:t>
            </a:r>
            <a:r>
              <a:rPr sz="800" spc="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errors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dirty="0">
                <a:latin typeface="Euphemia UCAS"/>
                <a:cs typeface="Euphemia UCAS"/>
              </a:rPr>
              <a:t>repetitive</a:t>
            </a:r>
            <a:r>
              <a:rPr sz="800" spc="20" dirty="0">
                <a:latin typeface="Euphemia UCAS"/>
                <a:cs typeface="Euphemia UCAS"/>
              </a:rPr>
              <a:t> </a:t>
            </a:r>
            <a:r>
              <a:rPr sz="800" spc="-45" dirty="0">
                <a:latin typeface="Euphemia UCAS"/>
                <a:cs typeface="Euphemia UCAS"/>
              </a:rPr>
              <a:t>sequence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5" dirty="0">
                <a:latin typeface="Euphemia UCAS"/>
                <a:cs typeface="Euphemia UCAS"/>
              </a:rPr>
              <a:t>structural</a:t>
            </a:r>
            <a:r>
              <a:rPr sz="800" spc="40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variation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3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alignment</a:t>
            </a:r>
            <a:r>
              <a:rPr sz="800" spc="1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errors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35" dirty="0">
                <a:latin typeface="Euphemia UCAS"/>
                <a:cs typeface="Euphemia UCAS"/>
              </a:rPr>
              <a:t>false </a:t>
            </a:r>
            <a:r>
              <a:rPr sz="800" spc="-30" dirty="0">
                <a:latin typeface="Euphemia UCAS"/>
                <a:cs typeface="Euphemia UCAS"/>
              </a:rPr>
              <a:t>SNPs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dirty="0">
                <a:latin typeface="Euphemia UCAS"/>
                <a:cs typeface="Euphemia UCAS"/>
              </a:rPr>
              <a:t>proximity </a:t>
            </a:r>
            <a:r>
              <a:rPr sz="800" spc="5" dirty="0">
                <a:latin typeface="Euphemia UCAS"/>
                <a:cs typeface="Euphemia UCAS"/>
              </a:rPr>
              <a:t>of </a:t>
            </a:r>
            <a:r>
              <a:rPr sz="800" spc="-20" dirty="0">
                <a:latin typeface="Euphemia UCAS"/>
                <a:cs typeface="Euphemia UCAS"/>
              </a:rPr>
              <a:t>indels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20" dirty="0">
                <a:latin typeface="Euphemia UCAS"/>
                <a:cs typeface="Euphemia UCAS"/>
              </a:rPr>
              <a:t>ambiguous </a:t>
            </a:r>
            <a:r>
              <a:rPr sz="800" spc="-10" dirty="0">
                <a:latin typeface="Euphemia UCAS"/>
                <a:cs typeface="Euphemia UCAS"/>
              </a:rPr>
              <a:t>indel</a:t>
            </a:r>
            <a:r>
              <a:rPr sz="800" spc="110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alignment</a:t>
            </a:r>
            <a:endParaRPr sz="80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>
                <a:latin typeface="Euphemia UCAS"/>
                <a:cs typeface="Euphemia UCAS"/>
              </a:rPr>
              <a:t>Mapping</a:t>
            </a:r>
            <a:r>
              <a:rPr spc="-5" dirty="0">
                <a:latin typeface="Euphemia UCAS"/>
                <a:cs typeface="Euphemia UCAS"/>
              </a:rPr>
              <a:t> </a:t>
            </a:r>
            <a:r>
              <a:rPr spc="-65" dirty="0">
                <a:latin typeface="Euphemia UCAS"/>
                <a:cs typeface="Euphemia UCAS"/>
              </a:rPr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569642"/>
            <a:ext cx="3888037" cy="176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678176"/>
            <a:ext cx="382587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Q: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RNA-seq </a:t>
            </a:r>
            <a:r>
              <a:rPr sz="800" spc="30" dirty="0">
                <a:solidFill>
                  <a:srgbClr val="D43F39"/>
                </a:solidFill>
                <a:latin typeface="Euphemia UCAS"/>
                <a:cs typeface="Euphemia UCAS"/>
              </a:rPr>
              <a:t>(top) </a:t>
            </a:r>
            <a:r>
              <a:rPr sz="800" spc="-20" dirty="0">
                <a:solidFill>
                  <a:srgbClr val="D43F39"/>
                </a:solidFill>
                <a:latin typeface="Euphemia UCAS"/>
                <a:cs typeface="Euphemia UCAS"/>
              </a:rPr>
              <a:t>and </a:t>
            </a:r>
            <a:r>
              <a:rPr sz="800" spc="25" dirty="0">
                <a:solidFill>
                  <a:srgbClr val="D43F39"/>
                </a:solidFill>
                <a:latin typeface="Euphemia UCAS"/>
                <a:cs typeface="Euphemia UCAS"/>
              </a:rPr>
              <a:t>DNA </a:t>
            </a:r>
            <a:r>
              <a:rPr sz="800" spc="-5" dirty="0">
                <a:solidFill>
                  <a:srgbClr val="D43F39"/>
                </a:solidFill>
                <a:latin typeface="Euphemia UCAS"/>
                <a:cs typeface="Euphemia UCAS"/>
              </a:rPr>
              <a:t>data </a:t>
            </a:r>
            <a:r>
              <a:rPr sz="800" spc="30" dirty="0">
                <a:solidFill>
                  <a:srgbClr val="D43F39"/>
                </a:solidFill>
                <a:latin typeface="Euphemia UCAS"/>
                <a:cs typeface="Euphemia UCAS"/>
              </a:rPr>
              <a:t>(bottom) </a:t>
            </a: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from </a:t>
            </a:r>
            <a:r>
              <a:rPr sz="800" spc="-5" dirty="0">
                <a:solidFill>
                  <a:srgbClr val="D43F39"/>
                </a:solidFill>
                <a:latin typeface="Euphemia UCAS"/>
                <a:cs typeface="Euphemia UCAS"/>
              </a:rPr>
              <a:t>the </a:t>
            </a:r>
            <a:r>
              <a:rPr sz="800" spc="-45" dirty="0">
                <a:solidFill>
                  <a:srgbClr val="D43F39"/>
                </a:solidFill>
                <a:latin typeface="Euphemia UCAS"/>
                <a:cs typeface="Euphemia UCAS"/>
              </a:rPr>
              <a:t>same </a:t>
            </a:r>
            <a:r>
              <a:rPr sz="800" spc="-30" dirty="0">
                <a:solidFill>
                  <a:srgbClr val="D43F39"/>
                </a:solidFill>
                <a:latin typeface="Euphemia UCAS"/>
                <a:cs typeface="Euphemia UCAS"/>
              </a:rPr>
              <a:t>sample </a:t>
            </a:r>
            <a:r>
              <a:rPr sz="800" spc="-50" dirty="0">
                <a:solidFill>
                  <a:srgbClr val="D43F39"/>
                </a:solidFill>
                <a:latin typeface="Euphemia UCAS"/>
                <a:cs typeface="Euphemia UCAS"/>
              </a:rPr>
              <a:t>has </a:t>
            </a:r>
            <a:r>
              <a:rPr sz="800" spc="-35" dirty="0">
                <a:solidFill>
                  <a:srgbClr val="D43F39"/>
                </a:solidFill>
                <a:latin typeface="Euphemia UCAS"/>
                <a:cs typeface="Euphemia UCAS"/>
              </a:rPr>
              <a:t>been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mapped </a:t>
            </a: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onto </a:t>
            </a:r>
            <a:r>
              <a:rPr sz="800" spc="-5" dirty="0">
                <a:solidFill>
                  <a:srgbClr val="D43F39"/>
                </a:solidFill>
                <a:latin typeface="Euphemia UCAS"/>
                <a:cs typeface="Euphemia UCAS"/>
              </a:rPr>
              <a:t>the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reference genome. </a:t>
            </a:r>
            <a:r>
              <a:rPr sz="800" spc="-35" dirty="0">
                <a:solidFill>
                  <a:srgbClr val="D43F39"/>
                </a:solidFill>
                <a:latin typeface="Euphemia UCAS"/>
                <a:cs typeface="Euphemia UCAS"/>
              </a:rPr>
              <a:t>Can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you </a:t>
            </a:r>
            <a:r>
              <a:rPr sz="800" spc="-15" dirty="0">
                <a:solidFill>
                  <a:srgbClr val="D43F39"/>
                </a:solidFill>
                <a:latin typeface="Euphemia UCAS"/>
                <a:cs typeface="Euphemia UCAS"/>
              </a:rPr>
              <a:t>explain </a:t>
            </a:r>
            <a:r>
              <a:rPr sz="800" spc="-5" dirty="0">
                <a:solidFill>
                  <a:srgbClr val="D43F39"/>
                </a:solidFill>
                <a:latin typeface="Euphemia UCAS"/>
                <a:cs typeface="Euphemia UCAS"/>
              </a:rPr>
              <a:t>the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novel</a:t>
            </a:r>
            <a:r>
              <a:rPr sz="800" spc="-5" dirty="0">
                <a:solidFill>
                  <a:srgbClr val="D43F39"/>
                </a:solidFill>
                <a:latin typeface="Euphemia UCAS"/>
                <a:cs typeface="Euphemia UCAS"/>
              </a:rPr>
              <a:t> </a:t>
            </a:r>
            <a:r>
              <a:rPr sz="800" spc="-35" dirty="0">
                <a:solidFill>
                  <a:srgbClr val="D43F39"/>
                </a:solidFill>
                <a:latin typeface="Euphemia UCAS"/>
                <a:cs typeface="Euphemia UCAS"/>
              </a:rPr>
              <a:t>SNVs?</a:t>
            </a:r>
            <a:endParaRPr sz="80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Euphemia UCAS"/>
                <a:cs typeface="Euphemia UCAS"/>
              </a:rPr>
              <a:t>Strand</a:t>
            </a:r>
            <a:r>
              <a:rPr spc="10" dirty="0">
                <a:latin typeface="Euphemia UCAS"/>
                <a:cs typeface="Euphemia UCAS"/>
              </a:rPr>
              <a:t> </a:t>
            </a:r>
            <a:r>
              <a:rPr spc="-75" dirty="0">
                <a:latin typeface="Euphemia UCAS"/>
                <a:cs typeface="Euphemia UCAS"/>
              </a:rPr>
              <a:t>bias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18737"/>
            <a:ext cx="3887731" cy="126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426474"/>
            <a:ext cx="150055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Q: </a:t>
            </a:r>
            <a:r>
              <a:rPr sz="800" spc="-35" dirty="0">
                <a:solidFill>
                  <a:srgbClr val="D43F39"/>
                </a:solidFill>
                <a:latin typeface="Euphemia UCAS"/>
                <a:cs typeface="Euphemia UCAS"/>
              </a:rPr>
              <a:t>Is </a:t>
            </a:r>
            <a:r>
              <a:rPr sz="800" dirty="0">
                <a:solidFill>
                  <a:srgbClr val="D43F39"/>
                </a:solidFill>
                <a:latin typeface="Euphemia UCAS"/>
                <a:cs typeface="Euphemia UCAS"/>
              </a:rPr>
              <a:t>this </a:t>
            </a:r>
            <a:r>
              <a:rPr sz="800" spc="-40" dirty="0">
                <a:solidFill>
                  <a:srgbClr val="D43F39"/>
                </a:solidFill>
                <a:latin typeface="Euphemia UCAS"/>
                <a:cs typeface="Euphemia UCAS"/>
              </a:rPr>
              <a:t>a </a:t>
            </a:r>
            <a:r>
              <a:rPr sz="800" spc="-10" dirty="0">
                <a:solidFill>
                  <a:srgbClr val="D43F39"/>
                </a:solidFill>
                <a:latin typeface="Euphemia UCAS"/>
                <a:cs typeface="Euphemia UCAS"/>
              </a:rPr>
              <a:t>valid</a:t>
            </a:r>
            <a:r>
              <a:rPr sz="800" spc="145" dirty="0">
                <a:solidFill>
                  <a:srgbClr val="D43F39"/>
                </a:solidFill>
                <a:latin typeface="Euphemia UCAS"/>
                <a:cs typeface="Euphemia UCAS"/>
              </a:rPr>
              <a:t> </a:t>
            </a:r>
            <a:r>
              <a:rPr sz="800" spc="-15" dirty="0">
                <a:solidFill>
                  <a:srgbClr val="D43F39"/>
                </a:solidFill>
                <a:latin typeface="Euphemia UCAS"/>
                <a:cs typeface="Euphemia UCAS"/>
              </a:rPr>
              <a:t>call?</a:t>
            </a:r>
            <a:endParaRPr sz="80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>
                <a:latin typeface="Euphemia UCAS"/>
                <a:cs typeface="Euphemia UCAS"/>
              </a:rPr>
              <a:t>Variant </a:t>
            </a:r>
            <a:r>
              <a:rPr spc="-60" dirty="0">
                <a:latin typeface="Euphemia UCAS"/>
                <a:cs typeface="Euphemia UCAS"/>
              </a:rPr>
              <a:t>distance</a:t>
            </a:r>
            <a:r>
              <a:rPr spc="160" dirty="0">
                <a:latin typeface="Euphemia UCAS"/>
                <a:cs typeface="Euphemia UCAS"/>
              </a:rPr>
              <a:t> </a:t>
            </a:r>
            <a:r>
              <a:rPr spc="-75" dirty="0">
                <a:latin typeface="Euphemia UCAS"/>
                <a:cs typeface="Euphemia UCAS"/>
              </a:rPr>
              <a:t>bias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40395"/>
            <a:ext cx="3887977" cy="232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4474" y="2997936"/>
            <a:ext cx="23121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Q: </a:t>
            </a:r>
            <a:r>
              <a:rPr sz="800" spc="-35" dirty="0">
                <a:solidFill>
                  <a:srgbClr val="D43F39"/>
                </a:solidFill>
                <a:latin typeface="Euphemia UCAS"/>
                <a:cs typeface="Euphemia UCAS"/>
              </a:rPr>
              <a:t>Can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you </a:t>
            </a:r>
            <a:r>
              <a:rPr sz="800" spc="-15" dirty="0">
                <a:solidFill>
                  <a:srgbClr val="D43F39"/>
                </a:solidFill>
                <a:latin typeface="Euphemia UCAS"/>
                <a:cs typeface="Euphemia UCAS"/>
              </a:rPr>
              <a:t>explain </a:t>
            </a: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what </a:t>
            </a:r>
            <a:r>
              <a:rPr sz="800" spc="-30" dirty="0">
                <a:solidFill>
                  <a:srgbClr val="D43F39"/>
                </a:solidFill>
                <a:latin typeface="Euphemia UCAS"/>
                <a:cs typeface="Euphemia UCAS"/>
              </a:rPr>
              <a:t>happened </a:t>
            </a:r>
            <a:r>
              <a:rPr sz="800" spc="-45" dirty="0">
                <a:solidFill>
                  <a:srgbClr val="D43F39"/>
                </a:solidFill>
                <a:latin typeface="Euphemia UCAS"/>
                <a:cs typeface="Euphemia UCAS"/>
              </a:rPr>
              <a:t>here?</a:t>
            </a:r>
            <a:endParaRPr sz="80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9994" y="440395"/>
            <a:ext cx="3887977" cy="232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7897" y="3131799"/>
            <a:ext cx="2544953" cy="122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55"/>
              </a:lnSpc>
            </a:pPr>
            <a:r>
              <a:rPr sz="800" spc="20" dirty="0">
                <a:solidFill>
                  <a:srgbClr val="4CAD4C"/>
                </a:solidFill>
                <a:latin typeface="Euphemia UCAS"/>
                <a:cs typeface="Euphemia UCAS"/>
              </a:rPr>
              <a:t>A: </a:t>
            </a:r>
            <a:r>
              <a:rPr sz="800" spc="-35" dirty="0">
                <a:solidFill>
                  <a:srgbClr val="4CAD4C"/>
                </a:solidFill>
                <a:latin typeface="Euphemia UCAS"/>
                <a:cs typeface="Euphemia UCAS"/>
              </a:rPr>
              <a:t>Processed </a:t>
            </a:r>
            <a:r>
              <a:rPr sz="800" dirty="0">
                <a:solidFill>
                  <a:srgbClr val="4CAD4C"/>
                </a:solidFill>
                <a:latin typeface="Euphemia UCAS"/>
                <a:cs typeface="Euphemia UCAS"/>
              </a:rPr>
              <a:t>transcript </a:t>
            </a:r>
            <a:r>
              <a:rPr sz="800" spc="20" dirty="0">
                <a:solidFill>
                  <a:srgbClr val="4CAD4C"/>
                </a:solidFill>
                <a:latin typeface="Euphemia UCAS"/>
                <a:cs typeface="Euphemia UCAS"/>
              </a:rPr>
              <a:t>with </a:t>
            </a:r>
            <a:r>
              <a:rPr sz="800" dirty="0">
                <a:solidFill>
                  <a:srgbClr val="4CAD4C"/>
                </a:solidFill>
                <a:latin typeface="Euphemia UCAS"/>
                <a:cs typeface="Euphemia UCAS"/>
              </a:rPr>
              <a:t>introns </a:t>
            </a:r>
            <a:r>
              <a:rPr sz="800" spc="-20" dirty="0">
                <a:solidFill>
                  <a:srgbClr val="4CAD4C"/>
                </a:solidFill>
                <a:latin typeface="Euphemia UCAS"/>
                <a:cs typeface="Euphemia UCAS"/>
              </a:rPr>
              <a:t>spliced </a:t>
            </a:r>
            <a:r>
              <a:rPr sz="800" spc="15" dirty="0">
                <a:solidFill>
                  <a:srgbClr val="4CAD4C"/>
                </a:solidFill>
                <a:latin typeface="Euphemia UCAS"/>
                <a:cs typeface="Euphemia UCAS"/>
              </a:rPr>
              <a:t>out.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364474" y="2997936"/>
            <a:ext cx="23121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Q: </a:t>
            </a:r>
            <a:r>
              <a:rPr sz="800" spc="-35" dirty="0">
                <a:solidFill>
                  <a:srgbClr val="D43F39"/>
                </a:solidFill>
                <a:latin typeface="Euphemia UCAS"/>
                <a:cs typeface="Euphemia UCAS"/>
              </a:rPr>
              <a:t>Can </a:t>
            </a:r>
            <a:r>
              <a:rPr sz="800" spc="-25" dirty="0">
                <a:solidFill>
                  <a:srgbClr val="D43F39"/>
                </a:solidFill>
                <a:latin typeface="Euphemia UCAS"/>
                <a:cs typeface="Euphemia UCAS"/>
              </a:rPr>
              <a:t>you </a:t>
            </a:r>
            <a:r>
              <a:rPr sz="800" spc="-15" dirty="0">
                <a:solidFill>
                  <a:srgbClr val="D43F39"/>
                </a:solidFill>
                <a:latin typeface="Euphemia UCAS"/>
                <a:cs typeface="Euphemia UCAS"/>
              </a:rPr>
              <a:t>explain </a:t>
            </a:r>
            <a:r>
              <a:rPr sz="800" spc="5" dirty="0">
                <a:solidFill>
                  <a:srgbClr val="D43F39"/>
                </a:solidFill>
                <a:latin typeface="Euphemia UCAS"/>
                <a:cs typeface="Euphemia UCAS"/>
              </a:rPr>
              <a:t>what </a:t>
            </a:r>
            <a:r>
              <a:rPr sz="800" spc="-30" dirty="0">
                <a:solidFill>
                  <a:srgbClr val="D43F39"/>
                </a:solidFill>
                <a:latin typeface="Euphemia UCAS"/>
                <a:cs typeface="Euphemia UCAS"/>
              </a:rPr>
              <a:t>happened </a:t>
            </a:r>
            <a:r>
              <a:rPr sz="800" spc="-45" dirty="0">
                <a:solidFill>
                  <a:srgbClr val="D43F39"/>
                </a:solidFill>
                <a:latin typeface="Euphemia UCAS"/>
                <a:cs typeface="Euphemia UCAS"/>
              </a:rPr>
              <a:t>here?</a:t>
            </a:r>
            <a:endParaRPr sz="80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>
                <a:latin typeface="Euphemia UCAS"/>
                <a:cs typeface="Euphemia UCAS"/>
              </a:rPr>
              <a:t>False SNPs </a:t>
            </a:r>
            <a:r>
              <a:rPr spc="-85" dirty="0">
                <a:latin typeface="Euphemia UCAS"/>
                <a:cs typeface="Euphemia UCAS"/>
              </a:rPr>
              <a:t>caused </a:t>
            </a:r>
            <a:r>
              <a:rPr spc="-70" dirty="0">
                <a:latin typeface="Euphemia UCAS"/>
                <a:cs typeface="Euphemia UCAS"/>
              </a:rPr>
              <a:t>by </a:t>
            </a:r>
            <a:r>
              <a:rPr spc="-45" dirty="0">
                <a:latin typeface="Euphemia UCAS"/>
                <a:cs typeface="Euphemia UCAS"/>
              </a:rPr>
              <a:t>incorrect</a:t>
            </a:r>
            <a:r>
              <a:rPr spc="-175" dirty="0">
                <a:latin typeface="Euphemia UCAS"/>
                <a:cs typeface="Euphemia UCAS"/>
              </a:rPr>
              <a:t> </a:t>
            </a:r>
            <a:r>
              <a:rPr spc="-45" dirty="0">
                <a:latin typeface="Euphemia UCAS"/>
                <a:cs typeface="Euphemia UCAS"/>
              </a:rPr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10222"/>
            <a:ext cx="4015156" cy="46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20" dirty="0">
                <a:latin typeface="Euphemia UCAS"/>
                <a:cs typeface="Euphemia UCAS"/>
              </a:rPr>
              <a:t>Pairwise </a:t>
            </a:r>
            <a:r>
              <a:rPr sz="800" spc="-5" dirty="0">
                <a:latin typeface="Euphemia UCAS"/>
                <a:cs typeface="Euphemia UCAS"/>
              </a:rPr>
              <a:t>alignemnt </a:t>
            </a:r>
            <a:r>
              <a:rPr sz="800" spc="-10" dirty="0">
                <a:latin typeface="Euphemia UCAS"/>
                <a:cs typeface="Euphemia UCAS"/>
              </a:rPr>
              <a:t>artefacts </a:t>
            </a:r>
            <a:r>
              <a:rPr sz="800" spc="-25" dirty="0">
                <a:latin typeface="Euphemia UCAS"/>
                <a:cs typeface="Euphemia UCAS"/>
              </a:rPr>
              <a:t>can lead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35" dirty="0">
                <a:latin typeface="Euphemia UCAS"/>
                <a:cs typeface="Euphemia UCAS"/>
              </a:rPr>
              <a:t>false</a:t>
            </a:r>
            <a:r>
              <a:rPr sz="800" spc="-25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SNPs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5" dirty="0">
                <a:latin typeface="Euphemia UCAS"/>
                <a:cs typeface="Euphemia UCAS"/>
              </a:rPr>
              <a:t>multiple </a:t>
            </a:r>
            <a:r>
              <a:rPr sz="800" spc="-45" dirty="0">
                <a:latin typeface="Euphemia UCAS"/>
                <a:cs typeface="Euphemia UCAS"/>
              </a:rPr>
              <a:t>sequence </a:t>
            </a:r>
            <a:r>
              <a:rPr sz="800" spc="-5" dirty="0">
                <a:latin typeface="Euphemia UCAS"/>
                <a:cs typeface="Euphemia UCAS"/>
              </a:rPr>
              <a:t>alignment </a:t>
            </a:r>
            <a:r>
              <a:rPr sz="800" spc="-30" dirty="0">
                <a:latin typeface="Euphemia UCAS"/>
                <a:cs typeface="Euphemia UCAS"/>
              </a:rPr>
              <a:t>is </a:t>
            </a:r>
            <a:r>
              <a:rPr sz="800" spc="10" dirty="0">
                <a:latin typeface="Euphemia UCAS"/>
                <a:cs typeface="Euphemia UCAS"/>
              </a:rPr>
              <a:t>better, </a:t>
            </a:r>
            <a:r>
              <a:rPr sz="800" spc="15" dirty="0">
                <a:latin typeface="Euphemia UCAS"/>
                <a:cs typeface="Euphemia UCAS"/>
              </a:rPr>
              <a:t>but </a:t>
            </a:r>
            <a:r>
              <a:rPr sz="800" spc="-25" dirty="0">
                <a:latin typeface="Euphemia UCAS"/>
                <a:cs typeface="Euphemia UCAS"/>
              </a:rPr>
              <a:t>very</a:t>
            </a:r>
            <a:r>
              <a:rPr sz="800" spc="135" dirty="0">
                <a:latin typeface="Euphemia UCAS"/>
                <a:cs typeface="Euphemia UCAS"/>
              </a:rPr>
              <a:t> </a:t>
            </a:r>
            <a:r>
              <a:rPr sz="800" spc="-35" dirty="0">
                <a:latin typeface="Euphemia UCAS"/>
                <a:cs typeface="Euphemia UCAS"/>
              </a:rPr>
              <a:t>expensive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2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instead: </a:t>
            </a:r>
            <a:r>
              <a:rPr sz="800" spc="-55" dirty="0">
                <a:latin typeface="Euphemia UCAS"/>
                <a:cs typeface="Euphemia UCAS"/>
              </a:rPr>
              <a:t>base </a:t>
            </a:r>
            <a:r>
              <a:rPr sz="800" spc="-5" dirty="0">
                <a:latin typeface="Euphemia UCAS"/>
                <a:cs typeface="Euphemia UCAS"/>
              </a:rPr>
              <a:t>alignment </a:t>
            </a:r>
            <a:r>
              <a:rPr sz="800" dirty="0">
                <a:latin typeface="Euphemia UCAS"/>
                <a:cs typeface="Euphemia UCAS"/>
              </a:rPr>
              <a:t>quality </a:t>
            </a:r>
            <a:r>
              <a:rPr sz="800" spc="30" dirty="0">
                <a:latin typeface="Euphemia UCAS"/>
                <a:cs typeface="Euphemia UCAS"/>
              </a:rPr>
              <a:t>(BAQ)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lower </a:t>
            </a:r>
            <a:r>
              <a:rPr sz="800" dirty="0">
                <a:latin typeface="Euphemia UCAS"/>
                <a:cs typeface="Euphemia UCAS"/>
              </a:rPr>
              <a:t>quality </a:t>
            </a:r>
            <a:r>
              <a:rPr sz="800" spc="5" dirty="0">
                <a:latin typeface="Euphemia UCAS"/>
                <a:cs typeface="Euphemia UCAS"/>
              </a:rPr>
              <a:t>of </a:t>
            </a:r>
            <a:r>
              <a:rPr sz="800" spc="-25" dirty="0">
                <a:latin typeface="Euphemia UCAS"/>
                <a:cs typeface="Euphemia UCAS"/>
              </a:rPr>
              <a:t>misaligned </a:t>
            </a:r>
            <a:r>
              <a:rPr sz="800" spc="-65" dirty="0">
                <a:latin typeface="Euphemia UCAS"/>
                <a:cs typeface="Euphemia UCAS"/>
              </a:rPr>
              <a:t>bases</a:t>
            </a:r>
            <a:endParaRPr sz="800" dirty="0">
              <a:latin typeface="Euphemia UCAS"/>
              <a:cs typeface="Euphemia UCAS"/>
            </a:endParaRPr>
          </a:p>
        </p:txBody>
      </p:sp>
      <p:pic>
        <p:nvPicPr>
          <p:cNvPr id="27" name="Imagen 26" descr="Captura de pantalla 2018-11-26 a las 16.20.3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6" y="1196975"/>
            <a:ext cx="3804324" cy="1981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latin typeface="Euphemia UCAS"/>
                <a:cs typeface="Euphemia UCAS"/>
              </a:rPr>
              <a:t>How </a:t>
            </a:r>
            <a:r>
              <a:rPr spc="10" dirty="0">
                <a:latin typeface="Euphemia UCAS"/>
                <a:cs typeface="Euphemia UCAS"/>
              </a:rPr>
              <a:t>to </a:t>
            </a:r>
            <a:r>
              <a:rPr spc="-45" dirty="0">
                <a:latin typeface="Euphemia UCAS"/>
                <a:cs typeface="Euphemia UCAS"/>
              </a:rPr>
              <a:t>estimate </a:t>
            </a:r>
            <a:r>
              <a:rPr spc="-30" dirty="0">
                <a:latin typeface="Euphemia UCAS"/>
                <a:cs typeface="Euphemia UCAS"/>
              </a:rPr>
              <a:t>the quality </a:t>
            </a:r>
            <a:r>
              <a:rPr spc="-20" dirty="0">
                <a:latin typeface="Euphemia UCAS"/>
                <a:cs typeface="Euphemia UCAS"/>
              </a:rPr>
              <a:t>of </a:t>
            </a:r>
            <a:r>
              <a:rPr spc="-50" dirty="0">
                <a:latin typeface="Euphemia UCAS"/>
                <a:cs typeface="Euphemia UCAS"/>
              </a:rPr>
              <a:t>called </a:t>
            </a:r>
            <a:r>
              <a:rPr spc="-95" dirty="0">
                <a:latin typeface="Euphemia UCAS"/>
                <a:cs typeface="Euphemia UCAS"/>
              </a:rPr>
              <a:t>SNPs?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3176956" cy="30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Transitions </a:t>
            </a:r>
            <a:r>
              <a:rPr sz="800" spc="-50" dirty="0">
                <a:latin typeface="Euphemia UCAS"/>
                <a:cs typeface="Euphemia UCAS"/>
              </a:rPr>
              <a:t>vs </a:t>
            </a:r>
            <a:r>
              <a:rPr sz="800" spc="-30" dirty="0">
                <a:latin typeface="Euphemia UCAS"/>
                <a:cs typeface="Euphemia UCAS"/>
              </a:rPr>
              <a:t>transversions </a:t>
            </a:r>
            <a:r>
              <a:rPr sz="800" spc="10" dirty="0">
                <a:latin typeface="Euphemia UCAS"/>
                <a:cs typeface="Euphemia UCAS"/>
              </a:rPr>
              <a:t>ratio, </a:t>
            </a:r>
            <a:r>
              <a:rPr sz="800" spc="-15" dirty="0">
                <a:latin typeface="Euphemia UCAS"/>
                <a:cs typeface="Euphemia UCAS"/>
              </a:rPr>
              <a:t>known </a:t>
            </a:r>
            <a:r>
              <a:rPr sz="800" spc="-60" dirty="0">
                <a:latin typeface="Euphemia UCAS"/>
                <a:cs typeface="Euphemia UCAS"/>
              </a:rPr>
              <a:t>as </a:t>
            </a:r>
            <a:r>
              <a:rPr sz="800" spc="50" dirty="0">
                <a:latin typeface="Euphemia UCAS"/>
                <a:cs typeface="Euphemia UCAS"/>
              </a:rPr>
              <a:t>ts/tv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transitions </a:t>
            </a:r>
            <a:r>
              <a:rPr sz="800" spc="-40" dirty="0">
                <a:latin typeface="Euphemia UCAS"/>
                <a:cs typeface="Euphemia UCAS"/>
              </a:rPr>
              <a:t>are </a:t>
            </a:r>
            <a:r>
              <a:rPr sz="800" spc="-10" dirty="0">
                <a:latin typeface="Euphemia UCAS"/>
                <a:cs typeface="Euphemia UCAS"/>
              </a:rPr>
              <a:t>2-3</a:t>
            </a:r>
            <a:r>
              <a:rPr sz="800" i="1" spc="-10" dirty="0">
                <a:latin typeface="Euphemia UCAS"/>
                <a:cs typeface="Euphemia UCAS"/>
              </a:rPr>
              <a:t>× </a:t>
            </a:r>
            <a:r>
              <a:rPr sz="800" spc="-25" dirty="0">
                <a:latin typeface="Euphemia UCAS"/>
                <a:cs typeface="Euphemia UCAS"/>
              </a:rPr>
              <a:t>more </a:t>
            </a:r>
            <a:r>
              <a:rPr sz="800" spc="-5" dirty="0">
                <a:latin typeface="Euphemia UCAS"/>
                <a:cs typeface="Euphemia UCAS"/>
              </a:rPr>
              <a:t>likely </a:t>
            </a:r>
            <a:r>
              <a:rPr sz="800" dirty="0">
                <a:latin typeface="Euphemia UCAS"/>
                <a:cs typeface="Euphemia UCAS"/>
              </a:rPr>
              <a:t>than</a:t>
            </a:r>
            <a:r>
              <a:rPr sz="800" spc="95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transversions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0350" y="2806626"/>
            <a:ext cx="300355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55" dirty="0">
                <a:latin typeface="Arial"/>
                <a:cs typeface="Arial"/>
              </a:rPr>
              <a:t>thymine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5" y="2804469"/>
            <a:ext cx="30480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cytosine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147" y="1492186"/>
            <a:ext cx="29337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adenine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040" y="1482071"/>
            <a:ext cx="29464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guani</a:t>
            </a:r>
            <a:r>
              <a:rPr sz="500" spc="55" dirty="0">
                <a:latin typeface="Arial"/>
                <a:cs typeface="Arial"/>
              </a:rPr>
              <a:t>n</a:t>
            </a:r>
            <a:r>
              <a:rPr sz="500" spc="4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9108" y="2488846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30" h="46355">
                <a:moveTo>
                  <a:pt x="6263" y="0"/>
                </a:moveTo>
                <a:lnTo>
                  <a:pt x="0" y="0"/>
                </a:lnTo>
                <a:lnTo>
                  <a:pt x="0" y="46021"/>
                </a:lnTo>
                <a:lnTo>
                  <a:pt x="5856" y="46021"/>
                </a:lnTo>
                <a:lnTo>
                  <a:pt x="5856" y="9905"/>
                </a:lnTo>
                <a:lnTo>
                  <a:pt x="12877" y="9905"/>
                </a:lnTo>
                <a:lnTo>
                  <a:pt x="6263" y="0"/>
                </a:lnTo>
                <a:close/>
              </a:path>
              <a:path w="36830" h="46355">
                <a:moveTo>
                  <a:pt x="12877" y="9905"/>
                </a:moveTo>
                <a:lnTo>
                  <a:pt x="5856" y="9905"/>
                </a:lnTo>
                <a:lnTo>
                  <a:pt x="29970" y="46021"/>
                </a:lnTo>
                <a:lnTo>
                  <a:pt x="36234" y="46021"/>
                </a:lnTo>
                <a:lnTo>
                  <a:pt x="36234" y="36116"/>
                </a:lnTo>
                <a:lnTo>
                  <a:pt x="30378" y="36116"/>
                </a:lnTo>
                <a:lnTo>
                  <a:pt x="12877" y="9905"/>
                </a:lnTo>
                <a:close/>
              </a:path>
              <a:path w="36830" h="46355">
                <a:moveTo>
                  <a:pt x="36234" y="0"/>
                </a:moveTo>
                <a:lnTo>
                  <a:pt x="30378" y="0"/>
                </a:lnTo>
                <a:lnTo>
                  <a:pt x="30378" y="36116"/>
                </a:lnTo>
                <a:lnTo>
                  <a:pt x="36234" y="36116"/>
                </a:lnTo>
                <a:lnTo>
                  <a:pt x="3623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115" y="2648444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5">
                <a:moveTo>
                  <a:pt x="6263" y="0"/>
                </a:moveTo>
                <a:lnTo>
                  <a:pt x="0" y="0"/>
                </a:lnTo>
                <a:lnTo>
                  <a:pt x="0" y="46033"/>
                </a:lnTo>
                <a:lnTo>
                  <a:pt x="5856" y="46033"/>
                </a:lnTo>
                <a:lnTo>
                  <a:pt x="5856" y="9907"/>
                </a:lnTo>
                <a:lnTo>
                  <a:pt x="12876" y="9907"/>
                </a:lnTo>
                <a:lnTo>
                  <a:pt x="6263" y="0"/>
                </a:lnTo>
                <a:close/>
              </a:path>
              <a:path w="36829" h="46355">
                <a:moveTo>
                  <a:pt x="12876" y="9907"/>
                </a:moveTo>
                <a:lnTo>
                  <a:pt x="5856" y="9907"/>
                </a:lnTo>
                <a:lnTo>
                  <a:pt x="29970" y="46033"/>
                </a:lnTo>
                <a:lnTo>
                  <a:pt x="36234" y="46033"/>
                </a:lnTo>
                <a:lnTo>
                  <a:pt x="36234" y="36127"/>
                </a:lnTo>
                <a:lnTo>
                  <a:pt x="30378" y="36127"/>
                </a:lnTo>
                <a:lnTo>
                  <a:pt x="12876" y="9907"/>
                </a:lnTo>
                <a:close/>
              </a:path>
              <a:path w="36829" h="46355">
                <a:moveTo>
                  <a:pt x="36234" y="0"/>
                </a:moveTo>
                <a:lnTo>
                  <a:pt x="30378" y="0"/>
                </a:lnTo>
                <a:lnTo>
                  <a:pt x="30378" y="36127"/>
                </a:lnTo>
                <a:lnTo>
                  <a:pt x="36234" y="36127"/>
                </a:lnTo>
                <a:lnTo>
                  <a:pt x="3623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7404" y="2701870"/>
            <a:ext cx="36195" cy="46355"/>
          </a:xfrm>
          <a:custGeom>
            <a:avLst/>
            <a:gdLst/>
            <a:ahLst/>
            <a:cxnLst/>
            <a:rect l="l" t="t" r="r" b="b"/>
            <a:pathLst>
              <a:path w="36195" h="46355">
                <a:moveTo>
                  <a:pt x="6110" y="0"/>
                </a:moveTo>
                <a:lnTo>
                  <a:pt x="0" y="0"/>
                </a:lnTo>
                <a:lnTo>
                  <a:pt x="0" y="46033"/>
                </a:lnTo>
                <a:lnTo>
                  <a:pt x="6110" y="46033"/>
                </a:lnTo>
                <a:lnTo>
                  <a:pt x="6110" y="24359"/>
                </a:lnTo>
                <a:lnTo>
                  <a:pt x="36026" y="24359"/>
                </a:lnTo>
                <a:lnTo>
                  <a:pt x="36026" y="18917"/>
                </a:lnTo>
                <a:lnTo>
                  <a:pt x="6110" y="18917"/>
                </a:lnTo>
                <a:lnTo>
                  <a:pt x="6110" y="0"/>
                </a:lnTo>
                <a:close/>
              </a:path>
              <a:path w="36195" h="46355">
                <a:moveTo>
                  <a:pt x="36026" y="24359"/>
                </a:moveTo>
                <a:lnTo>
                  <a:pt x="29917" y="24359"/>
                </a:lnTo>
                <a:lnTo>
                  <a:pt x="29917" y="46033"/>
                </a:lnTo>
                <a:lnTo>
                  <a:pt x="36026" y="46033"/>
                </a:lnTo>
                <a:lnTo>
                  <a:pt x="36026" y="24359"/>
                </a:lnTo>
                <a:close/>
              </a:path>
              <a:path w="36195" h="46355">
                <a:moveTo>
                  <a:pt x="36026" y="0"/>
                </a:moveTo>
                <a:lnTo>
                  <a:pt x="29917" y="0"/>
                </a:lnTo>
                <a:lnTo>
                  <a:pt x="29917" y="18917"/>
                </a:lnTo>
                <a:lnTo>
                  <a:pt x="36026" y="18917"/>
                </a:lnTo>
                <a:lnTo>
                  <a:pt x="3602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239" y="254103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048"/>
                </a:lnTo>
              </a:path>
            </a:pathLst>
          </a:custGeom>
          <a:ln w="455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1628" y="2614542"/>
            <a:ext cx="67945" cy="41275"/>
          </a:xfrm>
          <a:custGeom>
            <a:avLst/>
            <a:gdLst/>
            <a:ahLst/>
            <a:cxnLst/>
            <a:rect l="l" t="t" r="r" b="b"/>
            <a:pathLst>
              <a:path w="67944" h="41275">
                <a:moveTo>
                  <a:pt x="63333" y="0"/>
                </a:moveTo>
                <a:lnTo>
                  <a:pt x="0" y="36687"/>
                </a:lnTo>
                <a:lnTo>
                  <a:pt x="2279" y="40699"/>
                </a:lnTo>
                <a:lnTo>
                  <a:pt x="67887" y="2540"/>
                </a:lnTo>
                <a:lnTo>
                  <a:pt x="6333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0849" y="2614542"/>
            <a:ext cx="68580" cy="40640"/>
          </a:xfrm>
          <a:custGeom>
            <a:avLst/>
            <a:gdLst/>
            <a:ahLst/>
            <a:cxnLst/>
            <a:rect l="l" t="t" r="r" b="b"/>
            <a:pathLst>
              <a:path w="68579" h="40639">
                <a:moveTo>
                  <a:pt x="4555" y="0"/>
                </a:moveTo>
                <a:lnTo>
                  <a:pt x="0" y="2540"/>
                </a:lnTo>
                <a:lnTo>
                  <a:pt x="65744" y="40563"/>
                </a:lnTo>
                <a:lnTo>
                  <a:pt x="68023" y="36551"/>
                </a:lnTo>
                <a:lnTo>
                  <a:pt x="455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127" y="2508358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723"/>
                </a:lnTo>
              </a:path>
            </a:pathLst>
          </a:custGeom>
          <a:ln w="45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063" y="2518798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843"/>
                </a:lnTo>
              </a:path>
            </a:pathLst>
          </a:custGeom>
          <a:ln w="45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849" y="2455205"/>
            <a:ext cx="94615" cy="55880"/>
          </a:xfrm>
          <a:custGeom>
            <a:avLst/>
            <a:gdLst/>
            <a:ahLst/>
            <a:cxnLst/>
            <a:rect l="l" t="t" r="r" b="b"/>
            <a:pathLst>
              <a:path w="94615" h="55880">
                <a:moveTo>
                  <a:pt x="92254" y="0"/>
                </a:moveTo>
                <a:lnTo>
                  <a:pt x="0" y="53152"/>
                </a:lnTo>
                <a:lnTo>
                  <a:pt x="4555" y="55702"/>
                </a:lnTo>
                <a:lnTo>
                  <a:pt x="94533" y="4012"/>
                </a:lnTo>
                <a:lnTo>
                  <a:pt x="94533" y="1337"/>
                </a:lnTo>
                <a:lnTo>
                  <a:pt x="922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383" y="2455205"/>
            <a:ext cx="65405" cy="40640"/>
          </a:xfrm>
          <a:custGeom>
            <a:avLst/>
            <a:gdLst/>
            <a:ahLst/>
            <a:cxnLst/>
            <a:rect l="l" t="t" r="r" b="b"/>
            <a:pathLst>
              <a:path w="65405" h="40639">
                <a:moveTo>
                  <a:pt x="2276" y="0"/>
                </a:moveTo>
                <a:lnTo>
                  <a:pt x="0" y="1337"/>
                </a:lnTo>
                <a:lnTo>
                  <a:pt x="0" y="4012"/>
                </a:lnTo>
                <a:lnTo>
                  <a:pt x="63069" y="40436"/>
                </a:lnTo>
                <a:lnTo>
                  <a:pt x="65346" y="36414"/>
                </a:lnTo>
                <a:lnTo>
                  <a:pt x="227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4179" y="2472876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5" h="36830">
                <a:moveTo>
                  <a:pt x="2279" y="0"/>
                </a:moveTo>
                <a:lnTo>
                  <a:pt x="0" y="4021"/>
                </a:lnTo>
                <a:lnTo>
                  <a:pt x="56371" y="36548"/>
                </a:lnTo>
                <a:lnTo>
                  <a:pt x="58650" y="32536"/>
                </a:lnTo>
                <a:lnTo>
                  <a:pt x="2279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7115" y="2337136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5">
                <a:moveTo>
                  <a:pt x="6263" y="0"/>
                </a:moveTo>
                <a:lnTo>
                  <a:pt x="0" y="0"/>
                </a:lnTo>
                <a:lnTo>
                  <a:pt x="0" y="46033"/>
                </a:lnTo>
                <a:lnTo>
                  <a:pt x="5856" y="46033"/>
                </a:lnTo>
                <a:lnTo>
                  <a:pt x="5856" y="9907"/>
                </a:lnTo>
                <a:lnTo>
                  <a:pt x="12876" y="9907"/>
                </a:lnTo>
                <a:lnTo>
                  <a:pt x="6263" y="0"/>
                </a:lnTo>
                <a:close/>
              </a:path>
              <a:path w="36829" h="46355">
                <a:moveTo>
                  <a:pt x="12876" y="9907"/>
                </a:moveTo>
                <a:lnTo>
                  <a:pt x="5856" y="9907"/>
                </a:lnTo>
                <a:lnTo>
                  <a:pt x="29970" y="46033"/>
                </a:lnTo>
                <a:lnTo>
                  <a:pt x="36234" y="46033"/>
                </a:lnTo>
                <a:lnTo>
                  <a:pt x="36234" y="36127"/>
                </a:lnTo>
                <a:lnTo>
                  <a:pt x="30378" y="36127"/>
                </a:lnTo>
                <a:lnTo>
                  <a:pt x="12876" y="9907"/>
                </a:lnTo>
                <a:close/>
              </a:path>
              <a:path w="36829" h="46355">
                <a:moveTo>
                  <a:pt x="36234" y="0"/>
                </a:moveTo>
                <a:lnTo>
                  <a:pt x="30378" y="0"/>
                </a:lnTo>
                <a:lnTo>
                  <a:pt x="30378" y="36127"/>
                </a:lnTo>
                <a:lnTo>
                  <a:pt x="36234" y="36127"/>
                </a:lnTo>
                <a:lnTo>
                  <a:pt x="3623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3826" y="2337136"/>
            <a:ext cx="36195" cy="46355"/>
          </a:xfrm>
          <a:custGeom>
            <a:avLst/>
            <a:gdLst/>
            <a:ahLst/>
            <a:cxnLst/>
            <a:rect l="l" t="t" r="r" b="b"/>
            <a:pathLst>
              <a:path w="36194" h="46355">
                <a:moveTo>
                  <a:pt x="6099" y="0"/>
                </a:moveTo>
                <a:lnTo>
                  <a:pt x="0" y="0"/>
                </a:lnTo>
                <a:lnTo>
                  <a:pt x="0" y="46033"/>
                </a:lnTo>
                <a:lnTo>
                  <a:pt x="6099" y="46033"/>
                </a:lnTo>
                <a:lnTo>
                  <a:pt x="6099" y="24359"/>
                </a:lnTo>
                <a:lnTo>
                  <a:pt x="36016" y="24359"/>
                </a:lnTo>
                <a:lnTo>
                  <a:pt x="36016" y="18917"/>
                </a:lnTo>
                <a:lnTo>
                  <a:pt x="6099" y="18917"/>
                </a:lnTo>
                <a:lnTo>
                  <a:pt x="6099" y="0"/>
                </a:lnTo>
                <a:close/>
              </a:path>
              <a:path w="36194" h="46355">
                <a:moveTo>
                  <a:pt x="36016" y="24359"/>
                </a:moveTo>
                <a:lnTo>
                  <a:pt x="29915" y="24359"/>
                </a:lnTo>
                <a:lnTo>
                  <a:pt x="29915" y="46033"/>
                </a:lnTo>
                <a:lnTo>
                  <a:pt x="36016" y="46033"/>
                </a:lnTo>
                <a:lnTo>
                  <a:pt x="36016" y="24359"/>
                </a:lnTo>
                <a:close/>
              </a:path>
              <a:path w="36194" h="46355">
                <a:moveTo>
                  <a:pt x="36016" y="0"/>
                </a:moveTo>
                <a:lnTo>
                  <a:pt x="29915" y="0"/>
                </a:lnTo>
                <a:lnTo>
                  <a:pt x="29915" y="18917"/>
                </a:lnTo>
                <a:lnTo>
                  <a:pt x="36016" y="18917"/>
                </a:lnTo>
                <a:lnTo>
                  <a:pt x="3601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5845" y="2360573"/>
            <a:ext cx="23495" cy="34925"/>
          </a:xfrm>
          <a:custGeom>
            <a:avLst/>
            <a:gdLst/>
            <a:ahLst/>
            <a:cxnLst/>
            <a:rect l="l" t="t" r="r" b="b"/>
            <a:pathLst>
              <a:path w="23494" h="34925">
                <a:moveTo>
                  <a:pt x="20732" y="3516"/>
                </a:moveTo>
                <a:lnTo>
                  <a:pt x="13901" y="3516"/>
                </a:lnTo>
                <a:lnTo>
                  <a:pt x="15463" y="4095"/>
                </a:lnTo>
                <a:lnTo>
                  <a:pt x="16675" y="5243"/>
                </a:lnTo>
                <a:lnTo>
                  <a:pt x="17876" y="6400"/>
                </a:lnTo>
                <a:lnTo>
                  <a:pt x="18482" y="7809"/>
                </a:lnTo>
                <a:lnTo>
                  <a:pt x="18482" y="11090"/>
                </a:lnTo>
                <a:lnTo>
                  <a:pt x="17814" y="12790"/>
                </a:lnTo>
                <a:lnTo>
                  <a:pt x="16476" y="14579"/>
                </a:lnTo>
                <a:lnTo>
                  <a:pt x="15148" y="16377"/>
                </a:lnTo>
                <a:lnTo>
                  <a:pt x="12617" y="18818"/>
                </a:lnTo>
                <a:lnTo>
                  <a:pt x="6471" y="23871"/>
                </a:lnTo>
                <a:lnTo>
                  <a:pt x="4618" y="25616"/>
                </a:lnTo>
                <a:lnTo>
                  <a:pt x="2052" y="28624"/>
                </a:lnTo>
                <a:lnTo>
                  <a:pt x="1110" y="30153"/>
                </a:lnTo>
                <a:lnTo>
                  <a:pt x="532" y="31706"/>
                </a:lnTo>
                <a:lnTo>
                  <a:pt x="161" y="32647"/>
                </a:lnTo>
                <a:lnTo>
                  <a:pt x="0" y="33624"/>
                </a:lnTo>
                <a:lnTo>
                  <a:pt x="27" y="34644"/>
                </a:lnTo>
                <a:lnTo>
                  <a:pt x="22876" y="34644"/>
                </a:lnTo>
                <a:lnTo>
                  <a:pt x="22876" y="30586"/>
                </a:lnTo>
                <a:lnTo>
                  <a:pt x="5918" y="30586"/>
                </a:lnTo>
                <a:lnTo>
                  <a:pt x="6390" y="29818"/>
                </a:lnTo>
                <a:lnTo>
                  <a:pt x="6994" y="29049"/>
                </a:lnTo>
                <a:lnTo>
                  <a:pt x="8450" y="27532"/>
                </a:lnTo>
                <a:lnTo>
                  <a:pt x="10085" y="26085"/>
                </a:lnTo>
                <a:lnTo>
                  <a:pt x="15671" y="21377"/>
                </a:lnTo>
                <a:lnTo>
                  <a:pt x="17851" y="19352"/>
                </a:lnTo>
                <a:lnTo>
                  <a:pt x="19160" y="17869"/>
                </a:lnTo>
                <a:lnTo>
                  <a:pt x="20479" y="16395"/>
                </a:lnTo>
                <a:lnTo>
                  <a:pt x="21421" y="14986"/>
                </a:lnTo>
                <a:lnTo>
                  <a:pt x="21981" y="13658"/>
                </a:lnTo>
                <a:lnTo>
                  <a:pt x="22550" y="12321"/>
                </a:lnTo>
                <a:lnTo>
                  <a:pt x="22839" y="10965"/>
                </a:lnTo>
                <a:lnTo>
                  <a:pt x="22839" y="6869"/>
                </a:lnTo>
                <a:lnTo>
                  <a:pt x="21872" y="4592"/>
                </a:lnTo>
                <a:lnTo>
                  <a:pt x="20732" y="3516"/>
                </a:lnTo>
                <a:close/>
              </a:path>
              <a:path w="23494" h="34925">
                <a:moveTo>
                  <a:pt x="15372" y="0"/>
                </a:moveTo>
                <a:lnTo>
                  <a:pt x="8767" y="0"/>
                </a:lnTo>
                <a:lnTo>
                  <a:pt x="6145" y="851"/>
                </a:lnTo>
                <a:lnTo>
                  <a:pt x="2249" y="4266"/>
                </a:lnTo>
                <a:lnTo>
                  <a:pt x="1119" y="6742"/>
                </a:lnTo>
                <a:lnTo>
                  <a:pt x="821" y="9997"/>
                </a:lnTo>
                <a:lnTo>
                  <a:pt x="5178" y="10458"/>
                </a:lnTo>
                <a:lnTo>
                  <a:pt x="5196" y="8288"/>
                </a:lnTo>
                <a:lnTo>
                  <a:pt x="5812" y="6589"/>
                </a:lnTo>
                <a:lnTo>
                  <a:pt x="8269" y="4132"/>
                </a:lnTo>
                <a:lnTo>
                  <a:pt x="9905" y="3516"/>
                </a:lnTo>
                <a:lnTo>
                  <a:pt x="20732" y="3516"/>
                </a:lnTo>
                <a:lnTo>
                  <a:pt x="17994" y="923"/>
                </a:lnTo>
                <a:lnTo>
                  <a:pt x="1537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5381" y="2389063"/>
            <a:ext cx="0" cy="67945"/>
          </a:xfrm>
          <a:custGeom>
            <a:avLst/>
            <a:gdLst/>
            <a:ahLst/>
            <a:cxnLst/>
            <a:rect l="l" t="t" r="r" b="b"/>
            <a:pathLst>
              <a:path h="67944">
                <a:moveTo>
                  <a:pt x="0" y="0"/>
                </a:moveTo>
                <a:lnTo>
                  <a:pt x="0" y="67480"/>
                </a:lnTo>
              </a:path>
            </a:pathLst>
          </a:custGeom>
          <a:ln w="45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7549" y="2647650"/>
            <a:ext cx="44450" cy="47625"/>
          </a:xfrm>
          <a:custGeom>
            <a:avLst/>
            <a:gdLst/>
            <a:ahLst/>
            <a:cxnLst/>
            <a:rect l="l" t="t" r="r" b="b"/>
            <a:pathLst>
              <a:path w="44450" h="47625">
                <a:moveTo>
                  <a:pt x="26291" y="0"/>
                </a:moveTo>
                <a:lnTo>
                  <a:pt x="15553" y="0"/>
                </a:lnTo>
                <a:lnTo>
                  <a:pt x="10257" y="2168"/>
                </a:lnTo>
                <a:lnTo>
                  <a:pt x="2050" y="10810"/>
                </a:lnTo>
                <a:lnTo>
                  <a:pt x="0" y="16784"/>
                </a:lnTo>
                <a:lnTo>
                  <a:pt x="22" y="28559"/>
                </a:lnTo>
                <a:lnTo>
                  <a:pt x="17677" y="47622"/>
                </a:lnTo>
                <a:lnTo>
                  <a:pt x="26002" y="47622"/>
                </a:lnTo>
                <a:lnTo>
                  <a:pt x="29734" y="46674"/>
                </a:lnTo>
                <a:lnTo>
                  <a:pt x="36641" y="42886"/>
                </a:lnTo>
                <a:lnTo>
                  <a:pt x="37116" y="42389"/>
                </a:lnTo>
                <a:lnTo>
                  <a:pt x="17478" y="42389"/>
                </a:lnTo>
                <a:lnTo>
                  <a:pt x="13737" y="40797"/>
                </a:lnTo>
                <a:lnTo>
                  <a:pt x="7772" y="34417"/>
                </a:lnTo>
                <a:lnTo>
                  <a:pt x="6279" y="30042"/>
                </a:lnTo>
                <a:lnTo>
                  <a:pt x="6279" y="17578"/>
                </a:lnTo>
                <a:lnTo>
                  <a:pt x="7834" y="12635"/>
                </a:lnTo>
                <a:lnTo>
                  <a:pt x="14054" y="6714"/>
                </a:lnTo>
                <a:lnTo>
                  <a:pt x="17758" y="5231"/>
                </a:lnTo>
                <a:lnTo>
                  <a:pt x="37078" y="5231"/>
                </a:lnTo>
                <a:lnTo>
                  <a:pt x="36937" y="5078"/>
                </a:lnTo>
                <a:lnTo>
                  <a:pt x="30123" y="1020"/>
                </a:lnTo>
                <a:lnTo>
                  <a:pt x="26291" y="0"/>
                </a:lnTo>
                <a:close/>
              </a:path>
              <a:path w="44450" h="47625">
                <a:moveTo>
                  <a:pt x="37078" y="5231"/>
                </a:moveTo>
                <a:lnTo>
                  <a:pt x="25107" y="5231"/>
                </a:lnTo>
                <a:lnTo>
                  <a:pt x="27846" y="5999"/>
                </a:lnTo>
                <a:lnTo>
                  <a:pt x="32717" y="9081"/>
                </a:lnTo>
                <a:lnTo>
                  <a:pt x="34570" y="11242"/>
                </a:lnTo>
                <a:lnTo>
                  <a:pt x="35845" y="14035"/>
                </a:lnTo>
                <a:lnTo>
                  <a:pt x="37111" y="16828"/>
                </a:lnTo>
                <a:lnTo>
                  <a:pt x="37742" y="20100"/>
                </a:lnTo>
                <a:lnTo>
                  <a:pt x="37742" y="29762"/>
                </a:lnTo>
                <a:lnTo>
                  <a:pt x="36262" y="34336"/>
                </a:lnTo>
                <a:lnTo>
                  <a:pt x="30331" y="40780"/>
                </a:lnTo>
                <a:lnTo>
                  <a:pt x="26562" y="42389"/>
                </a:lnTo>
                <a:lnTo>
                  <a:pt x="37116" y="42389"/>
                </a:lnTo>
                <a:lnTo>
                  <a:pt x="39307" y="40093"/>
                </a:lnTo>
                <a:lnTo>
                  <a:pt x="43076" y="32735"/>
                </a:lnTo>
                <a:lnTo>
                  <a:pt x="44015" y="28559"/>
                </a:lnTo>
                <a:lnTo>
                  <a:pt x="44015" y="19287"/>
                </a:lnTo>
                <a:lnTo>
                  <a:pt x="43120" y="15164"/>
                </a:lnTo>
                <a:lnTo>
                  <a:pt x="41340" y="11541"/>
                </a:lnTo>
                <a:lnTo>
                  <a:pt x="39540" y="7908"/>
                </a:lnTo>
                <a:lnTo>
                  <a:pt x="37078" y="5231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6163" y="2604636"/>
            <a:ext cx="74930" cy="45720"/>
          </a:xfrm>
          <a:custGeom>
            <a:avLst/>
            <a:gdLst/>
            <a:ahLst/>
            <a:cxnLst/>
            <a:rect l="l" t="t" r="r" b="b"/>
            <a:pathLst>
              <a:path w="74930" h="45719">
                <a:moveTo>
                  <a:pt x="2276" y="0"/>
                </a:moveTo>
                <a:lnTo>
                  <a:pt x="0" y="3877"/>
                </a:lnTo>
                <a:lnTo>
                  <a:pt x="72035" y="45517"/>
                </a:lnTo>
                <a:lnTo>
                  <a:pt x="74312" y="41639"/>
                </a:lnTo>
                <a:lnTo>
                  <a:pt x="227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8127" y="2618419"/>
            <a:ext cx="74930" cy="45720"/>
          </a:xfrm>
          <a:custGeom>
            <a:avLst/>
            <a:gdLst/>
            <a:ahLst/>
            <a:cxnLst/>
            <a:rect l="l" t="t" r="r" b="b"/>
            <a:pathLst>
              <a:path w="74930" h="45719">
                <a:moveTo>
                  <a:pt x="2279" y="0"/>
                </a:moveTo>
                <a:lnTo>
                  <a:pt x="0" y="4021"/>
                </a:lnTo>
                <a:lnTo>
                  <a:pt x="72045" y="45660"/>
                </a:lnTo>
                <a:lnTo>
                  <a:pt x="74315" y="41648"/>
                </a:lnTo>
                <a:lnTo>
                  <a:pt x="2279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2064" y="2487444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6180" y="0"/>
                </a:moveTo>
                <a:lnTo>
                  <a:pt x="0" y="0"/>
                </a:lnTo>
                <a:lnTo>
                  <a:pt x="0" y="45392"/>
                </a:lnTo>
                <a:lnTo>
                  <a:pt x="5775" y="45392"/>
                </a:lnTo>
                <a:lnTo>
                  <a:pt x="5775" y="9761"/>
                </a:lnTo>
                <a:lnTo>
                  <a:pt x="12697" y="9761"/>
                </a:lnTo>
                <a:lnTo>
                  <a:pt x="6180" y="0"/>
                </a:lnTo>
                <a:close/>
              </a:path>
              <a:path w="36194" h="45719">
                <a:moveTo>
                  <a:pt x="12697" y="9761"/>
                </a:moveTo>
                <a:lnTo>
                  <a:pt x="5775" y="9761"/>
                </a:lnTo>
                <a:lnTo>
                  <a:pt x="29554" y="45392"/>
                </a:lnTo>
                <a:lnTo>
                  <a:pt x="35736" y="45392"/>
                </a:lnTo>
                <a:lnTo>
                  <a:pt x="35736" y="35621"/>
                </a:lnTo>
                <a:lnTo>
                  <a:pt x="29961" y="35621"/>
                </a:lnTo>
                <a:lnTo>
                  <a:pt x="12697" y="9761"/>
                </a:lnTo>
                <a:close/>
              </a:path>
              <a:path w="36194" h="45719">
                <a:moveTo>
                  <a:pt x="35736" y="0"/>
                </a:moveTo>
                <a:lnTo>
                  <a:pt x="29961" y="0"/>
                </a:lnTo>
                <a:lnTo>
                  <a:pt x="29961" y="35621"/>
                </a:lnTo>
                <a:lnTo>
                  <a:pt x="35736" y="35621"/>
                </a:lnTo>
                <a:lnTo>
                  <a:pt x="3573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8123" y="2487444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19">
                <a:moveTo>
                  <a:pt x="6027" y="0"/>
                </a:moveTo>
                <a:lnTo>
                  <a:pt x="0" y="0"/>
                </a:lnTo>
                <a:lnTo>
                  <a:pt x="0" y="45392"/>
                </a:lnTo>
                <a:lnTo>
                  <a:pt x="6027" y="45392"/>
                </a:lnTo>
                <a:lnTo>
                  <a:pt x="6027" y="24015"/>
                </a:lnTo>
                <a:lnTo>
                  <a:pt x="35528" y="24015"/>
                </a:lnTo>
                <a:lnTo>
                  <a:pt x="35528" y="18647"/>
                </a:lnTo>
                <a:lnTo>
                  <a:pt x="6027" y="18647"/>
                </a:lnTo>
                <a:lnTo>
                  <a:pt x="6027" y="0"/>
                </a:lnTo>
                <a:close/>
              </a:path>
              <a:path w="35560" h="45719">
                <a:moveTo>
                  <a:pt x="35528" y="24015"/>
                </a:moveTo>
                <a:lnTo>
                  <a:pt x="29501" y="24015"/>
                </a:lnTo>
                <a:lnTo>
                  <a:pt x="29501" y="45392"/>
                </a:lnTo>
                <a:lnTo>
                  <a:pt x="35528" y="45392"/>
                </a:lnTo>
                <a:lnTo>
                  <a:pt x="35528" y="24015"/>
                </a:lnTo>
                <a:close/>
              </a:path>
              <a:path w="35560" h="45719">
                <a:moveTo>
                  <a:pt x="35528" y="0"/>
                </a:moveTo>
                <a:lnTo>
                  <a:pt x="29501" y="0"/>
                </a:lnTo>
                <a:lnTo>
                  <a:pt x="29501" y="18647"/>
                </a:lnTo>
                <a:lnTo>
                  <a:pt x="35528" y="18647"/>
                </a:lnTo>
                <a:lnTo>
                  <a:pt x="35528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71480" y="2644829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6182" y="0"/>
                </a:moveTo>
                <a:lnTo>
                  <a:pt x="0" y="0"/>
                </a:lnTo>
                <a:lnTo>
                  <a:pt x="0" y="45390"/>
                </a:lnTo>
                <a:lnTo>
                  <a:pt x="5775" y="45390"/>
                </a:lnTo>
                <a:lnTo>
                  <a:pt x="5775" y="9771"/>
                </a:lnTo>
                <a:lnTo>
                  <a:pt x="12704" y="9771"/>
                </a:lnTo>
                <a:lnTo>
                  <a:pt x="6182" y="0"/>
                </a:lnTo>
                <a:close/>
              </a:path>
              <a:path w="36194" h="45719">
                <a:moveTo>
                  <a:pt x="12704" y="9771"/>
                </a:moveTo>
                <a:lnTo>
                  <a:pt x="5775" y="9771"/>
                </a:lnTo>
                <a:lnTo>
                  <a:pt x="29556" y="45390"/>
                </a:lnTo>
                <a:lnTo>
                  <a:pt x="35736" y="45390"/>
                </a:lnTo>
                <a:lnTo>
                  <a:pt x="35736" y="35628"/>
                </a:lnTo>
                <a:lnTo>
                  <a:pt x="29961" y="35628"/>
                </a:lnTo>
                <a:lnTo>
                  <a:pt x="12704" y="9771"/>
                </a:lnTo>
                <a:close/>
              </a:path>
              <a:path w="36194" h="45719">
                <a:moveTo>
                  <a:pt x="35736" y="0"/>
                </a:moveTo>
                <a:lnTo>
                  <a:pt x="29961" y="0"/>
                </a:lnTo>
                <a:lnTo>
                  <a:pt x="29961" y="35628"/>
                </a:lnTo>
                <a:lnTo>
                  <a:pt x="35736" y="35628"/>
                </a:lnTo>
                <a:lnTo>
                  <a:pt x="3573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71769" y="2697522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19">
                <a:moveTo>
                  <a:pt x="6029" y="0"/>
                </a:moveTo>
                <a:lnTo>
                  <a:pt x="0" y="0"/>
                </a:lnTo>
                <a:lnTo>
                  <a:pt x="0" y="45392"/>
                </a:lnTo>
                <a:lnTo>
                  <a:pt x="6029" y="45392"/>
                </a:lnTo>
                <a:lnTo>
                  <a:pt x="6029" y="24015"/>
                </a:lnTo>
                <a:lnTo>
                  <a:pt x="35530" y="24015"/>
                </a:lnTo>
                <a:lnTo>
                  <a:pt x="35530" y="18647"/>
                </a:lnTo>
                <a:lnTo>
                  <a:pt x="6029" y="18647"/>
                </a:lnTo>
                <a:lnTo>
                  <a:pt x="6029" y="0"/>
                </a:lnTo>
                <a:close/>
              </a:path>
              <a:path w="35560" h="45719">
                <a:moveTo>
                  <a:pt x="35530" y="24015"/>
                </a:moveTo>
                <a:lnTo>
                  <a:pt x="29501" y="24015"/>
                </a:lnTo>
                <a:lnTo>
                  <a:pt x="29501" y="45392"/>
                </a:lnTo>
                <a:lnTo>
                  <a:pt x="35530" y="45392"/>
                </a:lnTo>
                <a:lnTo>
                  <a:pt x="35530" y="24015"/>
                </a:lnTo>
                <a:close/>
              </a:path>
              <a:path w="35560" h="45719">
                <a:moveTo>
                  <a:pt x="35530" y="0"/>
                </a:moveTo>
                <a:lnTo>
                  <a:pt x="29501" y="0"/>
                </a:lnTo>
                <a:lnTo>
                  <a:pt x="29501" y="18647"/>
                </a:lnTo>
                <a:lnTo>
                  <a:pt x="35530" y="18647"/>
                </a:lnTo>
                <a:lnTo>
                  <a:pt x="3553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0080" y="2538774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261"/>
                </a:lnTo>
              </a:path>
            </a:pathLst>
          </a:custGeom>
          <a:ln w="4491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5380" y="2611397"/>
            <a:ext cx="67310" cy="40640"/>
          </a:xfrm>
          <a:custGeom>
            <a:avLst/>
            <a:gdLst/>
            <a:ahLst/>
            <a:cxnLst/>
            <a:rect l="l" t="t" r="r" b="b"/>
            <a:pathLst>
              <a:path w="67310" h="40639">
                <a:moveTo>
                  <a:pt x="62454" y="0"/>
                </a:moveTo>
                <a:lnTo>
                  <a:pt x="0" y="36178"/>
                </a:lnTo>
                <a:lnTo>
                  <a:pt x="2239" y="40137"/>
                </a:lnTo>
                <a:lnTo>
                  <a:pt x="66945" y="2637"/>
                </a:lnTo>
                <a:lnTo>
                  <a:pt x="624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96272" y="2611397"/>
            <a:ext cx="67310" cy="40005"/>
          </a:xfrm>
          <a:custGeom>
            <a:avLst/>
            <a:gdLst/>
            <a:ahLst/>
            <a:cxnLst/>
            <a:rect l="l" t="t" r="r" b="b"/>
            <a:pathLst>
              <a:path w="67310" h="40005">
                <a:moveTo>
                  <a:pt x="4493" y="0"/>
                </a:moveTo>
                <a:lnTo>
                  <a:pt x="0" y="2637"/>
                </a:lnTo>
                <a:lnTo>
                  <a:pt x="64705" y="40003"/>
                </a:lnTo>
                <a:lnTo>
                  <a:pt x="66947" y="36178"/>
                </a:lnTo>
                <a:lnTo>
                  <a:pt x="449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98519" y="250787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162"/>
                </a:lnTo>
              </a:path>
            </a:pathLst>
          </a:custGeom>
          <a:ln w="449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4232" y="2516991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615"/>
                </a:lnTo>
              </a:path>
            </a:pathLst>
          </a:custGeom>
          <a:ln w="448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98523" y="2452945"/>
            <a:ext cx="91440" cy="56515"/>
          </a:xfrm>
          <a:custGeom>
            <a:avLst/>
            <a:gdLst/>
            <a:ahLst/>
            <a:cxnLst/>
            <a:rect l="l" t="t" r="r" b="b"/>
            <a:pathLst>
              <a:path w="91439" h="56514">
                <a:moveTo>
                  <a:pt x="90844" y="0"/>
                </a:moveTo>
                <a:lnTo>
                  <a:pt x="0" y="52421"/>
                </a:lnTo>
                <a:lnTo>
                  <a:pt x="0" y="54927"/>
                </a:lnTo>
                <a:lnTo>
                  <a:pt x="2242" y="56255"/>
                </a:lnTo>
                <a:lnTo>
                  <a:pt x="90844" y="5277"/>
                </a:lnTo>
                <a:lnTo>
                  <a:pt x="9084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89368" y="2452945"/>
            <a:ext cx="64769" cy="41275"/>
          </a:xfrm>
          <a:custGeom>
            <a:avLst/>
            <a:gdLst/>
            <a:ahLst/>
            <a:cxnLst/>
            <a:rect l="l" t="t" r="r" b="b"/>
            <a:pathLst>
              <a:path w="64769" h="41275">
                <a:moveTo>
                  <a:pt x="0" y="0"/>
                </a:moveTo>
                <a:lnTo>
                  <a:pt x="0" y="5277"/>
                </a:lnTo>
                <a:lnTo>
                  <a:pt x="62317" y="41197"/>
                </a:lnTo>
                <a:lnTo>
                  <a:pt x="64569" y="37238"/>
                </a:lnTo>
                <a:lnTo>
                  <a:pt x="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67730" y="2337055"/>
            <a:ext cx="43815" cy="46990"/>
          </a:xfrm>
          <a:custGeom>
            <a:avLst/>
            <a:gdLst/>
            <a:ahLst/>
            <a:cxnLst/>
            <a:rect l="l" t="t" r="r" b="b"/>
            <a:pathLst>
              <a:path w="43814" h="46989">
                <a:moveTo>
                  <a:pt x="25921" y="0"/>
                </a:moveTo>
                <a:lnTo>
                  <a:pt x="15338" y="0"/>
                </a:lnTo>
                <a:lnTo>
                  <a:pt x="10113" y="2124"/>
                </a:lnTo>
                <a:lnTo>
                  <a:pt x="2015" y="10648"/>
                </a:lnTo>
                <a:lnTo>
                  <a:pt x="0" y="16541"/>
                </a:lnTo>
                <a:lnTo>
                  <a:pt x="20" y="28154"/>
                </a:lnTo>
                <a:lnTo>
                  <a:pt x="17425" y="46954"/>
                </a:lnTo>
                <a:lnTo>
                  <a:pt x="25641" y="46954"/>
                </a:lnTo>
                <a:lnTo>
                  <a:pt x="29320" y="46024"/>
                </a:lnTo>
                <a:lnTo>
                  <a:pt x="36125" y="42291"/>
                </a:lnTo>
                <a:lnTo>
                  <a:pt x="36600" y="41794"/>
                </a:lnTo>
                <a:lnTo>
                  <a:pt x="17235" y="41794"/>
                </a:lnTo>
                <a:lnTo>
                  <a:pt x="13540" y="40221"/>
                </a:lnTo>
                <a:lnTo>
                  <a:pt x="7656" y="33929"/>
                </a:lnTo>
                <a:lnTo>
                  <a:pt x="6182" y="29619"/>
                </a:lnTo>
                <a:lnTo>
                  <a:pt x="6182" y="17328"/>
                </a:lnTo>
                <a:lnTo>
                  <a:pt x="7718" y="12455"/>
                </a:lnTo>
                <a:lnTo>
                  <a:pt x="13855" y="6617"/>
                </a:lnTo>
                <a:lnTo>
                  <a:pt x="17515" y="5152"/>
                </a:lnTo>
                <a:lnTo>
                  <a:pt x="36558" y="5152"/>
                </a:lnTo>
                <a:lnTo>
                  <a:pt x="36424" y="5007"/>
                </a:lnTo>
                <a:lnTo>
                  <a:pt x="29700" y="994"/>
                </a:lnTo>
                <a:lnTo>
                  <a:pt x="25921" y="0"/>
                </a:lnTo>
                <a:close/>
              </a:path>
              <a:path w="43814" h="46989">
                <a:moveTo>
                  <a:pt x="36558" y="5152"/>
                </a:moveTo>
                <a:lnTo>
                  <a:pt x="24755" y="5152"/>
                </a:lnTo>
                <a:lnTo>
                  <a:pt x="27458" y="5911"/>
                </a:lnTo>
                <a:lnTo>
                  <a:pt x="32266" y="8947"/>
                </a:lnTo>
                <a:lnTo>
                  <a:pt x="34091" y="11080"/>
                </a:lnTo>
                <a:lnTo>
                  <a:pt x="35338" y="13838"/>
                </a:lnTo>
                <a:lnTo>
                  <a:pt x="36595" y="16585"/>
                </a:lnTo>
                <a:lnTo>
                  <a:pt x="37219" y="19813"/>
                </a:lnTo>
                <a:lnTo>
                  <a:pt x="37219" y="29348"/>
                </a:lnTo>
                <a:lnTo>
                  <a:pt x="35755" y="33848"/>
                </a:lnTo>
                <a:lnTo>
                  <a:pt x="29908" y="40202"/>
                </a:lnTo>
                <a:lnTo>
                  <a:pt x="26192" y="41794"/>
                </a:lnTo>
                <a:lnTo>
                  <a:pt x="36600" y="41794"/>
                </a:lnTo>
                <a:lnTo>
                  <a:pt x="38756" y="39533"/>
                </a:lnTo>
                <a:lnTo>
                  <a:pt x="42479" y="32277"/>
                </a:lnTo>
                <a:lnTo>
                  <a:pt x="43402" y="28154"/>
                </a:lnTo>
                <a:lnTo>
                  <a:pt x="43402" y="19017"/>
                </a:lnTo>
                <a:lnTo>
                  <a:pt x="42525" y="14949"/>
                </a:lnTo>
                <a:lnTo>
                  <a:pt x="38992" y="7790"/>
                </a:lnTo>
                <a:lnTo>
                  <a:pt x="36558" y="5152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2104" y="238995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49"/>
                </a:lnTo>
              </a:path>
            </a:pathLst>
          </a:custGeom>
          <a:ln w="4491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6630" y="238995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49"/>
                </a:lnTo>
              </a:path>
            </a:pathLst>
          </a:custGeom>
          <a:ln w="4491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9417" y="2644052"/>
            <a:ext cx="43815" cy="46990"/>
          </a:xfrm>
          <a:custGeom>
            <a:avLst/>
            <a:gdLst/>
            <a:ahLst/>
            <a:cxnLst/>
            <a:rect l="l" t="t" r="r" b="b"/>
            <a:pathLst>
              <a:path w="43814" h="46989">
                <a:moveTo>
                  <a:pt x="25923" y="0"/>
                </a:moveTo>
                <a:lnTo>
                  <a:pt x="15338" y="0"/>
                </a:lnTo>
                <a:lnTo>
                  <a:pt x="10115" y="2133"/>
                </a:lnTo>
                <a:lnTo>
                  <a:pt x="2024" y="10655"/>
                </a:lnTo>
                <a:lnTo>
                  <a:pt x="0" y="16548"/>
                </a:lnTo>
                <a:lnTo>
                  <a:pt x="20" y="28154"/>
                </a:lnTo>
                <a:lnTo>
                  <a:pt x="17427" y="46954"/>
                </a:lnTo>
                <a:lnTo>
                  <a:pt x="25641" y="46954"/>
                </a:lnTo>
                <a:lnTo>
                  <a:pt x="29320" y="46024"/>
                </a:lnTo>
                <a:lnTo>
                  <a:pt x="36137" y="42289"/>
                </a:lnTo>
                <a:lnTo>
                  <a:pt x="36602" y="41801"/>
                </a:lnTo>
                <a:lnTo>
                  <a:pt x="17237" y="41801"/>
                </a:lnTo>
                <a:lnTo>
                  <a:pt x="13549" y="40221"/>
                </a:lnTo>
                <a:lnTo>
                  <a:pt x="7665" y="33929"/>
                </a:lnTo>
                <a:lnTo>
                  <a:pt x="6191" y="29628"/>
                </a:lnTo>
                <a:lnTo>
                  <a:pt x="6191" y="17325"/>
                </a:lnTo>
                <a:lnTo>
                  <a:pt x="7718" y="12455"/>
                </a:lnTo>
                <a:lnTo>
                  <a:pt x="13857" y="6615"/>
                </a:lnTo>
                <a:lnTo>
                  <a:pt x="17517" y="5152"/>
                </a:lnTo>
                <a:lnTo>
                  <a:pt x="36569" y="5152"/>
                </a:lnTo>
                <a:lnTo>
                  <a:pt x="36435" y="5007"/>
                </a:lnTo>
                <a:lnTo>
                  <a:pt x="29700" y="1004"/>
                </a:lnTo>
                <a:lnTo>
                  <a:pt x="25923" y="0"/>
                </a:lnTo>
                <a:close/>
              </a:path>
              <a:path w="43814" h="46989">
                <a:moveTo>
                  <a:pt x="36569" y="5152"/>
                </a:moveTo>
                <a:lnTo>
                  <a:pt x="24757" y="5152"/>
                </a:lnTo>
                <a:lnTo>
                  <a:pt x="27460" y="5911"/>
                </a:lnTo>
                <a:lnTo>
                  <a:pt x="32268" y="8947"/>
                </a:lnTo>
                <a:lnTo>
                  <a:pt x="34094" y="11080"/>
                </a:lnTo>
                <a:lnTo>
                  <a:pt x="35350" y="13836"/>
                </a:lnTo>
                <a:lnTo>
                  <a:pt x="36597" y="16594"/>
                </a:lnTo>
                <a:lnTo>
                  <a:pt x="37219" y="19810"/>
                </a:lnTo>
                <a:lnTo>
                  <a:pt x="37219" y="29348"/>
                </a:lnTo>
                <a:lnTo>
                  <a:pt x="35757" y="33858"/>
                </a:lnTo>
                <a:lnTo>
                  <a:pt x="29917" y="40211"/>
                </a:lnTo>
                <a:lnTo>
                  <a:pt x="26194" y="41801"/>
                </a:lnTo>
                <a:lnTo>
                  <a:pt x="36602" y="41801"/>
                </a:lnTo>
                <a:lnTo>
                  <a:pt x="38765" y="39533"/>
                </a:lnTo>
                <a:lnTo>
                  <a:pt x="42481" y="32275"/>
                </a:lnTo>
                <a:lnTo>
                  <a:pt x="43411" y="28154"/>
                </a:lnTo>
                <a:lnTo>
                  <a:pt x="43411" y="19017"/>
                </a:lnTo>
                <a:lnTo>
                  <a:pt x="42525" y="14958"/>
                </a:lnTo>
                <a:lnTo>
                  <a:pt x="38992" y="7790"/>
                </a:lnTo>
                <a:lnTo>
                  <a:pt x="36569" y="5152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78892" y="2601626"/>
            <a:ext cx="73660" cy="45085"/>
          </a:xfrm>
          <a:custGeom>
            <a:avLst/>
            <a:gdLst/>
            <a:ahLst/>
            <a:cxnLst/>
            <a:rect l="l" t="t" r="r" b="b"/>
            <a:pathLst>
              <a:path w="73660" h="45085">
                <a:moveTo>
                  <a:pt x="2242" y="0"/>
                </a:moveTo>
                <a:lnTo>
                  <a:pt x="0" y="3958"/>
                </a:lnTo>
                <a:lnTo>
                  <a:pt x="71041" y="44892"/>
                </a:lnTo>
                <a:lnTo>
                  <a:pt x="73283" y="41060"/>
                </a:lnTo>
                <a:lnTo>
                  <a:pt x="224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71102" y="2615356"/>
            <a:ext cx="73660" cy="45085"/>
          </a:xfrm>
          <a:custGeom>
            <a:avLst/>
            <a:gdLst/>
            <a:ahLst/>
            <a:cxnLst/>
            <a:rect l="l" t="t" r="r" b="b"/>
            <a:pathLst>
              <a:path w="73660" h="45085">
                <a:moveTo>
                  <a:pt x="2242" y="0"/>
                </a:moveTo>
                <a:lnTo>
                  <a:pt x="0" y="3831"/>
                </a:lnTo>
                <a:lnTo>
                  <a:pt x="71031" y="44892"/>
                </a:lnTo>
                <a:lnTo>
                  <a:pt x="73283" y="40933"/>
                </a:lnTo>
                <a:lnTo>
                  <a:pt x="224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32235" y="2468528"/>
            <a:ext cx="66675" cy="41275"/>
          </a:xfrm>
          <a:custGeom>
            <a:avLst/>
            <a:gdLst/>
            <a:ahLst/>
            <a:cxnLst/>
            <a:rect l="l" t="t" r="r" b="b"/>
            <a:pathLst>
              <a:path w="66675" h="41275">
                <a:moveTo>
                  <a:pt x="2242" y="0"/>
                </a:moveTo>
                <a:lnTo>
                  <a:pt x="0" y="3822"/>
                </a:lnTo>
                <a:lnTo>
                  <a:pt x="64037" y="40672"/>
                </a:lnTo>
                <a:lnTo>
                  <a:pt x="66288" y="39344"/>
                </a:lnTo>
                <a:lnTo>
                  <a:pt x="66288" y="36838"/>
                </a:lnTo>
                <a:lnTo>
                  <a:pt x="224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24842" y="1208548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8" y="0"/>
                </a:moveTo>
                <a:lnTo>
                  <a:pt x="0" y="0"/>
                </a:lnTo>
                <a:lnTo>
                  <a:pt x="0" y="47134"/>
                </a:lnTo>
                <a:lnTo>
                  <a:pt x="5992" y="47134"/>
                </a:lnTo>
                <a:lnTo>
                  <a:pt x="5992" y="10141"/>
                </a:lnTo>
                <a:lnTo>
                  <a:pt x="13187" y="10141"/>
                </a:lnTo>
                <a:lnTo>
                  <a:pt x="6418" y="0"/>
                </a:lnTo>
                <a:close/>
              </a:path>
              <a:path w="37464" h="47625">
                <a:moveTo>
                  <a:pt x="13187" y="10141"/>
                </a:moveTo>
                <a:lnTo>
                  <a:pt x="5992" y="10141"/>
                </a:lnTo>
                <a:lnTo>
                  <a:pt x="30685" y="47134"/>
                </a:lnTo>
                <a:lnTo>
                  <a:pt x="37104" y="47134"/>
                </a:lnTo>
                <a:lnTo>
                  <a:pt x="37104" y="36983"/>
                </a:lnTo>
                <a:lnTo>
                  <a:pt x="31102" y="36983"/>
                </a:lnTo>
                <a:lnTo>
                  <a:pt x="13187" y="10141"/>
                </a:lnTo>
                <a:close/>
              </a:path>
              <a:path w="37464" h="47625">
                <a:moveTo>
                  <a:pt x="37104" y="0"/>
                </a:moveTo>
                <a:lnTo>
                  <a:pt x="31102" y="0"/>
                </a:lnTo>
                <a:lnTo>
                  <a:pt x="31102" y="36983"/>
                </a:lnTo>
                <a:lnTo>
                  <a:pt x="37104" y="36983"/>
                </a:lnTo>
                <a:lnTo>
                  <a:pt x="3710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72664" y="1208548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254" y="0"/>
                </a:moveTo>
                <a:lnTo>
                  <a:pt x="0" y="0"/>
                </a:lnTo>
                <a:lnTo>
                  <a:pt x="0" y="47134"/>
                </a:lnTo>
                <a:lnTo>
                  <a:pt x="6254" y="47134"/>
                </a:lnTo>
                <a:lnTo>
                  <a:pt x="6254" y="24935"/>
                </a:lnTo>
                <a:lnTo>
                  <a:pt x="36896" y="24935"/>
                </a:lnTo>
                <a:lnTo>
                  <a:pt x="36896" y="19368"/>
                </a:lnTo>
                <a:lnTo>
                  <a:pt x="6254" y="19368"/>
                </a:lnTo>
                <a:lnTo>
                  <a:pt x="6254" y="0"/>
                </a:lnTo>
                <a:close/>
              </a:path>
              <a:path w="37464" h="47625">
                <a:moveTo>
                  <a:pt x="36896" y="24935"/>
                </a:moveTo>
                <a:lnTo>
                  <a:pt x="30639" y="24935"/>
                </a:lnTo>
                <a:lnTo>
                  <a:pt x="30639" y="47134"/>
                </a:lnTo>
                <a:lnTo>
                  <a:pt x="36896" y="47134"/>
                </a:lnTo>
                <a:lnTo>
                  <a:pt x="36896" y="24935"/>
                </a:lnTo>
                <a:close/>
              </a:path>
              <a:path w="37464" h="47625">
                <a:moveTo>
                  <a:pt x="36896" y="0"/>
                </a:moveTo>
                <a:lnTo>
                  <a:pt x="30639" y="0"/>
                </a:lnTo>
                <a:lnTo>
                  <a:pt x="30639" y="19368"/>
                </a:lnTo>
                <a:lnTo>
                  <a:pt x="36896" y="19368"/>
                </a:lnTo>
                <a:lnTo>
                  <a:pt x="3689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30644" y="1371980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8" y="0"/>
                </a:moveTo>
                <a:lnTo>
                  <a:pt x="0" y="0"/>
                </a:lnTo>
                <a:lnTo>
                  <a:pt x="0" y="47125"/>
                </a:lnTo>
                <a:lnTo>
                  <a:pt x="6002" y="47125"/>
                </a:lnTo>
                <a:lnTo>
                  <a:pt x="6002" y="10139"/>
                </a:lnTo>
                <a:lnTo>
                  <a:pt x="13188" y="10139"/>
                </a:lnTo>
                <a:lnTo>
                  <a:pt x="6418" y="0"/>
                </a:lnTo>
                <a:close/>
              </a:path>
              <a:path w="37464" h="47625">
                <a:moveTo>
                  <a:pt x="13188" y="10139"/>
                </a:moveTo>
                <a:lnTo>
                  <a:pt x="6002" y="10139"/>
                </a:lnTo>
                <a:lnTo>
                  <a:pt x="30685" y="47125"/>
                </a:lnTo>
                <a:lnTo>
                  <a:pt x="37104" y="47125"/>
                </a:lnTo>
                <a:lnTo>
                  <a:pt x="37104" y="36983"/>
                </a:lnTo>
                <a:lnTo>
                  <a:pt x="31111" y="36983"/>
                </a:lnTo>
                <a:lnTo>
                  <a:pt x="13188" y="10139"/>
                </a:lnTo>
                <a:close/>
              </a:path>
              <a:path w="37464" h="47625">
                <a:moveTo>
                  <a:pt x="37104" y="0"/>
                </a:moveTo>
                <a:lnTo>
                  <a:pt x="31111" y="0"/>
                </a:lnTo>
                <a:lnTo>
                  <a:pt x="31111" y="36983"/>
                </a:lnTo>
                <a:lnTo>
                  <a:pt x="37104" y="36983"/>
                </a:lnTo>
                <a:lnTo>
                  <a:pt x="3710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3408" y="1261847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779"/>
                </a:lnTo>
              </a:path>
            </a:pathLst>
          </a:custGeom>
          <a:ln w="466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6361" y="133725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09">
                <a:moveTo>
                  <a:pt x="64715" y="0"/>
                </a:moveTo>
                <a:lnTo>
                  <a:pt x="0" y="37571"/>
                </a:lnTo>
                <a:lnTo>
                  <a:pt x="2332" y="41549"/>
                </a:lnTo>
                <a:lnTo>
                  <a:pt x="67047" y="3975"/>
                </a:lnTo>
                <a:lnTo>
                  <a:pt x="67047" y="1372"/>
                </a:lnTo>
                <a:lnTo>
                  <a:pt x="6471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68138" y="1327113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57852" y="0"/>
                </a:moveTo>
                <a:lnTo>
                  <a:pt x="0" y="33587"/>
                </a:lnTo>
                <a:lnTo>
                  <a:pt x="2330" y="37562"/>
                </a:lnTo>
                <a:lnTo>
                  <a:pt x="60184" y="4111"/>
                </a:lnTo>
                <a:lnTo>
                  <a:pt x="5785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54606" y="1337254"/>
            <a:ext cx="67945" cy="41910"/>
          </a:xfrm>
          <a:custGeom>
            <a:avLst/>
            <a:gdLst/>
            <a:ahLst/>
            <a:cxnLst/>
            <a:rect l="l" t="t" r="r" b="b"/>
            <a:pathLst>
              <a:path w="67944" h="41909">
                <a:moveTo>
                  <a:pt x="2612" y="0"/>
                </a:moveTo>
                <a:lnTo>
                  <a:pt x="279" y="1372"/>
                </a:lnTo>
                <a:lnTo>
                  <a:pt x="0" y="3840"/>
                </a:lnTo>
                <a:lnTo>
                  <a:pt x="65131" y="41549"/>
                </a:lnTo>
                <a:lnTo>
                  <a:pt x="67461" y="37428"/>
                </a:lnTo>
                <a:lnTo>
                  <a:pt x="261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54886" y="1229771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855"/>
                </a:lnTo>
              </a:path>
            </a:pathLst>
          </a:custGeom>
          <a:ln w="466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1200" y="123922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89940"/>
                </a:lnTo>
              </a:path>
            </a:pathLst>
          </a:custGeom>
          <a:ln w="466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54606" y="1172728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19">
                <a:moveTo>
                  <a:pt x="94604" y="0"/>
                </a:moveTo>
                <a:lnTo>
                  <a:pt x="0" y="54564"/>
                </a:lnTo>
                <a:lnTo>
                  <a:pt x="279" y="57042"/>
                </a:lnTo>
                <a:lnTo>
                  <a:pt x="2612" y="58405"/>
                </a:lnTo>
                <a:lnTo>
                  <a:pt x="94604" y="5351"/>
                </a:lnTo>
                <a:lnTo>
                  <a:pt x="9460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49210" y="1172728"/>
            <a:ext cx="67310" cy="43180"/>
          </a:xfrm>
          <a:custGeom>
            <a:avLst/>
            <a:gdLst/>
            <a:ahLst/>
            <a:cxnLst/>
            <a:rect l="l" t="t" r="r" b="b"/>
            <a:pathLst>
              <a:path w="67310" h="43180">
                <a:moveTo>
                  <a:pt x="0" y="0"/>
                </a:moveTo>
                <a:lnTo>
                  <a:pt x="0" y="5351"/>
                </a:lnTo>
                <a:lnTo>
                  <a:pt x="64715" y="42780"/>
                </a:lnTo>
                <a:lnTo>
                  <a:pt x="67045" y="38666"/>
                </a:lnTo>
                <a:lnTo>
                  <a:pt x="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32797" y="1351001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6" y="0"/>
                </a:moveTo>
                <a:lnTo>
                  <a:pt x="0" y="0"/>
                </a:lnTo>
                <a:lnTo>
                  <a:pt x="0" y="47134"/>
                </a:lnTo>
                <a:lnTo>
                  <a:pt x="5999" y="47134"/>
                </a:lnTo>
                <a:lnTo>
                  <a:pt x="5999" y="10141"/>
                </a:lnTo>
                <a:lnTo>
                  <a:pt x="13185" y="10141"/>
                </a:lnTo>
                <a:lnTo>
                  <a:pt x="6416" y="0"/>
                </a:lnTo>
                <a:close/>
              </a:path>
              <a:path w="37464" h="47625">
                <a:moveTo>
                  <a:pt x="13185" y="10141"/>
                </a:moveTo>
                <a:lnTo>
                  <a:pt x="5999" y="10141"/>
                </a:lnTo>
                <a:lnTo>
                  <a:pt x="30692" y="47134"/>
                </a:lnTo>
                <a:lnTo>
                  <a:pt x="37111" y="47134"/>
                </a:lnTo>
                <a:lnTo>
                  <a:pt x="37111" y="36993"/>
                </a:lnTo>
                <a:lnTo>
                  <a:pt x="31109" y="36993"/>
                </a:lnTo>
                <a:lnTo>
                  <a:pt x="13185" y="10141"/>
                </a:lnTo>
                <a:close/>
              </a:path>
              <a:path w="37464" h="47625">
                <a:moveTo>
                  <a:pt x="37111" y="0"/>
                </a:moveTo>
                <a:lnTo>
                  <a:pt x="31109" y="0"/>
                </a:lnTo>
                <a:lnTo>
                  <a:pt x="31109" y="36993"/>
                </a:lnTo>
                <a:lnTo>
                  <a:pt x="37111" y="36993"/>
                </a:lnTo>
                <a:lnTo>
                  <a:pt x="3711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33103" y="1405711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256" y="0"/>
                </a:moveTo>
                <a:lnTo>
                  <a:pt x="0" y="0"/>
                </a:lnTo>
                <a:lnTo>
                  <a:pt x="0" y="47125"/>
                </a:lnTo>
                <a:lnTo>
                  <a:pt x="6256" y="47125"/>
                </a:lnTo>
                <a:lnTo>
                  <a:pt x="6256" y="24935"/>
                </a:lnTo>
                <a:lnTo>
                  <a:pt x="36886" y="24935"/>
                </a:lnTo>
                <a:lnTo>
                  <a:pt x="36886" y="19368"/>
                </a:lnTo>
                <a:lnTo>
                  <a:pt x="6256" y="19368"/>
                </a:lnTo>
                <a:lnTo>
                  <a:pt x="6256" y="0"/>
                </a:lnTo>
                <a:close/>
              </a:path>
              <a:path w="37464" h="47625">
                <a:moveTo>
                  <a:pt x="36886" y="24935"/>
                </a:moveTo>
                <a:lnTo>
                  <a:pt x="30632" y="24935"/>
                </a:lnTo>
                <a:lnTo>
                  <a:pt x="30632" y="47125"/>
                </a:lnTo>
                <a:lnTo>
                  <a:pt x="36886" y="47125"/>
                </a:lnTo>
                <a:lnTo>
                  <a:pt x="36886" y="24935"/>
                </a:lnTo>
                <a:close/>
              </a:path>
              <a:path w="37464" h="47625">
                <a:moveTo>
                  <a:pt x="36886" y="0"/>
                </a:moveTo>
                <a:lnTo>
                  <a:pt x="30632" y="0"/>
                </a:lnTo>
                <a:lnTo>
                  <a:pt x="30632" y="19368"/>
                </a:lnTo>
                <a:lnTo>
                  <a:pt x="36886" y="19368"/>
                </a:lnTo>
                <a:lnTo>
                  <a:pt x="3688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32797" y="1174952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6" y="0"/>
                </a:moveTo>
                <a:lnTo>
                  <a:pt x="0" y="0"/>
                </a:lnTo>
                <a:lnTo>
                  <a:pt x="0" y="47134"/>
                </a:lnTo>
                <a:lnTo>
                  <a:pt x="5999" y="47134"/>
                </a:lnTo>
                <a:lnTo>
                  <a:pt x="5999" y="10150"/>
                </a:lnTo>
                <a:lnTo>
                  <a:pt x="13191" y="10150"/>
                </a:lnTo>
                <a:lnTo>
                  <a:pt x="6416" y="0"/>
                </a:lnTo>
                <a:close/>
              </a:path>
              <a:path w="37464" h="47625">
                <a:moveTo>
                  <a:pt x="13191" y="10150"/>
                </a:moveTo>
                <a:lnTo>
                  <a:pt x="5999" y="10150"/>
                </a:lnTo>
                <a:lnTo>
                  <a:pt x="30692" y="47134"/>
                </a:lnTo>
                <a:lnTo>
                  <a:pt x="37111" y="47134"/>
                </a:lnTo>
                <a:lnTo>
                  <a:pt x="37111" y="36993"/>
                </a:lnTo>
                <a:lnTo>
                  <a:pt x="31109" y="36993"/>
                </a:lnTo>
                <a:lnTo>
                  <a:pt x="13191" y="10150"/>
                </a:lnTo>
                <a:close/>
              </a:path>
              <a:path w="37464" h="47625">
                <a:moveTo>
                  <a:pt x="37111" y="0"/>
                </a:moveTo>
                <a:lnTo>
                  <a:pt x="31109" y="0"/>
                </a:lnTo>
                <a:lnTo>
                  <a:pt x="31109" y="36993"/>
                </a:lnTo>
                <a:lnTo>
                  <a:pt x="37111" y="36993"/>
                </a:lnTo>
                <a:lnTo>
                  <a:pt x="3711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7690" y="1336847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69" h="29209">
                <a:moveTo>
                  <a:pt x="74863" y="0"/>
                </a:moveTo>
                <a:lnTo>
                  <a:pt x="0" y="24403"/>
                </a:lnTo>
                <a:lnTo>
                  <a:pt x="1508" y="28795"/>
                </a:lnTo>
                <a:lnTo>
                  <a:pt x="76915" y="4248"/>
                </a:lnTo>
                <a:lnTo>
                  <a:pt x="77195" y="1779"/>
                </a:lnTo>
                <a:lnTo>
                  <a:pt x="7486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84596" y="1284199"/>
            <a:ext cx="48895" cy="61594"/>
          </a:xfrm>
          <a:custGeom>
            <a:avLst/>
            <a:gdLst/>
            <a:ahLst/>
            <a:cxnLst/>
            <a:rect l="l" t="t" r="r" b="b"/>
            <a:pathLst>
              <a:path w="48894" h="61594">
                <a:moveTo>
                  <a:pt x="5756" y="0"/>
                </a:moveTo>
                <a:lnTo>
                  <a:pt x="0" y="0"/>
                </a:lnTo>
                <a:lnTo>
                  <a:pt x="44693" y="61561"/>
                </a:lnTo>
                <a:lnTo>
                  <a:pt x="48534" y="58821"/>
                </a:lnTo>
                <a:lnTo>
                  <a:pt x="575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84596" y="1225513"/>
            <a:ext cx="46355" cy="59055"/>
          </a:xfrm>
          <a:custGeom>
            <a:avLst/>
            <a:gdLst/>
            <a:ahLst/>
            <a:cxnLst/>
            <a:rect l="l" t="t" r="r" b="b"/>
            <a:pathLst>
              <a:path w="46355" h="59055">
                <a:moveTo>
                  <a:pt x="42641" y="0"/>
                </a:moveTo>
                <a:lnTo>
                  <a:pt x="0" y="58685"/>
                </a:lnTo>
                <a:lnTo>
                  <a:pt x="5756" y="58685"/>
                </a:lnTo>
                <a:lnTo>
                  <a:pt x="46338" y="2737"/>
                </a:lnTo>
                <a:lnTo>
                  <a:pt x="4264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05844" y="1235111"/>
            <a:ext cx="38735" cy="50800"/>
          </a:xfrm>
          <a:custGeom>
            <a:avLst/>
            <a:gdLst/>
            <a:ahLst/>
            <a:cxnLst/>
            <a:rect l="l" t="t" r="r" b="b"/>
            <a:pathLst>
              <a:path w="38735" h="50800">
                <a:moveTo>
                  <a:pt x="34554" y="0"/>
                </a:moveTo>
                <a:lnTo>
                  <a:pt x="0" y="47713"/>
                </a:lnTo>
                <a:lnTo>
                  <a:pt x="3706" y="50461"/>
                </a:lnTo>
                <a:lnTo>
                  <a:pt x="38395" y="2739"/>
                </a:lnTo>
                <a:lnTo>
                  <a:pt x="345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77690" y="1202755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69" h="29209">
                <a:moveTo>
                  <a:pt x="1508" y="0"/>
                </a:moveTo>
                <a:lnTo>
                  <a:pt x="0" y="4391"/>
                </a:lnTo>
                <a:lnTo>
                  <a:pt x="74863" y="28795"/>
                </a:lnTo>
                <a:lnTo>
                  <a:pt x="77195" y="27016"/>
                </a:lnTo>
                <a:lnTo>
                  <a:pt x="76915" y="24537"/>
                </a:lnTo>
                <a:lnTo>
                  <a:pt x="1508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26741" y="1044575"/>
            <a:ext cx="45085" cy="48895"/>
          </a:xfrm>
          <a:custGeom>
            <a:avLst/>
            <a:gdLst/>
            <a:ahLst/>
            <a:cxnLst/>
            <a:rect l="l" t="t" r="r" b="b"/>
            <a:pathLst>
              <a:path w="45085" h="48894">
                <a:moveTo>
                  <a:pt x="26925" y="0"/>
                </a:moveTo>
                <a:lnTo>
                  <a:pt x="15935" y="0"/>
                </a:lnTo>
                <a:lnTo>
                  <a:pt x="10502" y="2214"/>
                </a:lnTo>
                <a:lnTo>
                  <a:pt x="2105" y="11062"/>
                </a:lnTo>
                <a:lnTo>
                  <a:pt x="0" y="17180"/>
                </a:lnTo>
                <a:lnTo>
                  <a:pt x="22" y="29237"/>
                </a:lnTo>
                <a:lnTo>
                  <a:pt x="18103" y="48761"/>
                </a:lnTo>
                <a:lnTo>
                  <a:pt x="26636" y="48761"/>
                </a:lnTo>
                <a:lnTo>
                  <a:pt x="30449" y="47794"/>
                </a:lnTo>
                <a:lnTo>
                  <a:pt x="37527" y="43916"/>
                </a:lnTo>
                <a:lnTo>
                  <a:pt x="38019" y="43400"/>
                </a:lnTo>
                <a:lnTo>
                  <a:pt x="17904" y="43400"/>
                </a:lnTo>
                <a:lnTo>
                  <a:pt x="14072" y="41773"/>
                </a:lnTo>
                <a:lnTo>
                  <a:pt x="7961" y="35230"/>
                </a:lnTo>
                <a:lnTo>
                  <a:pt x="6434" y="30757"/>
                </a:lnTo>
                <a:lnTo>
                  <a:pt x="6434" y="17994"/>
                </a:lnTo>
                <a:lnTo>
                  <a:pt x="8026" y="12931"/>
                </a:lnTo>
                <a:lnTo>
                  <a:pt x="14389" y="6867"/>
                </a:lnTo>
                <a:lnTo>
                  <a:pt x="18193" y="5358"/>
                </a:lnTo>
                <a:lnTo>
                  <a:pt x="37982" y="5358"/>
                </a:lnTo>
                <a:lnTo>
                  <a:pt x="37833" y="5196"/>
                </a:lnTo>
                <a:lnTo>
                  <a:pt x="30847" y="1038"/>
                </a:lnTo>
                <a:lnTo>
                  <a:pt x="26925" y="0"/>
                </a:lnTo>
                <a:close/>
              </a:path>
              <a:path w="45085" h="48894">
                <a:moveTo>
                  <a:pt x="37982" y="5358"/>
                </a:moveTo>
                <a:lnTo>
                  <a:pt x="25713" y="5358"/>
                </a:lnTo>
                <a:lnTo>
                  <a:pt x="28515" y="6145"/>
                </a:lnTo>
                <a:lnTo>
                  <a:pt x="33513" y="9289"/>
                </a:lnTo>
                <a:lnTo>
                  <a:pt x="35412" y="11504"/>
                </a:lnTo>
                <a:lnTo>
                  <a:pt x="36704" y="14368"/>
                </a:lnTo>
                <a:lnTo>
                  <a:pt x="38006" y="17226"/>
                </a:lnTo>
                <a:lnTo>
                  <a:pt x="38647" y="20579"/>
                </a:lnTo>
                <a:lnTo>
                  <a:pt x="38647" y="30475"/>
                </a:lnTo>
                <a:lnTo>
                  <a:pt x="37139" y="35149"/>
                </a:lnTo>
                <a:lnTo>
                  <a:pt x="31065" y="41748"/>
                </a:lnTo>
                <a:lnTo>
                  <a:pt x="27205" y="43400"/>
                </a:lnTo>
                <a:lnTo>
                  <a:pt x="38019" y="43400"/>
                </a:lnTo>
                <a:lnTo>
                  <a:pt x="40255" y="41051"/>
                </a:lnTo>
                <a:lnTo>
                  <a:pt x="44115" y="33513"/>
                </a:lnTo>
                <a:lnTo>
                  <a:pt x="45082" y="29237"/>
                </a:lnTo>
                <a:lnTo>
                  <a:pt x="45082" y="19748"/>
                </a:lnTo>
                <a:lnTo>
                  <a:pt x="44170" y="15525"/>
                </a:lnTo>
                <a:lnTo>
                  <a:pt x="40500" y="8098"/>
                </a:lnTo>
                <a:lnTo>
                  <a:pt x="37982" y="5358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41126" y="1099510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622"/>
                </a:lnTo>
              </a:path>
            </a:pathLst>
          </a:custGeom>
          <a:ln w="46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57441" y="1099510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622"/>
                </a:lnTo>
              </a:path>
            </a:pathLst>
          </a:custGeom>
          <a:ln w="46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19304" y="1371980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6" y="0"/>
                </a:moveTo>
                <a:lnTo>
                  <a:pt x="0" y="0"/>
                </a:lnTo>
                <a:lnTo>
                  <a:pt x="0" y="47125"/>
                </a:lnTo>
                <a:lnTo>
                  <a:pt x="5999" y="47125"/>
                </a:lnTo>
                <a:lnTo>
                  <a:pt x="5999" y="10139"/>
                </a:lnTo>
                <a:lnTo>
                  <a:pt x="13185" y="10139"/>
                </a:lnTo>
                <a:lnTo>
                  <a:pt x="6416" y="0"/>
                </a:lnTo>
                <a:close/>
              </a:path>
              <a:path w="37464" h="47625">
                <a:moveTo>
                  <a:pt x="13185" y="10139"/>
                </a:moveTo>
                <a:lnTo>
                  <a:pt x="5999" y="10139"/>
                </a:lnTo>
                <a:lnTo>
                  <a:pt x="30692" y="47125"/>
                </a:lnTo>
                <a:lnTo>
                  <a:pt x="37111" y="47125"/>
                </a:lnTo>
                <a:lnTo>
                  <a:pt x="37111" y="36983"/>
                </a:lnTo>
                <a:lnTo>
                  <a:pt x="31109" y="36983"/>
                </a:lnTo>
                <a:lnTo>
                  <a:pt x="13185" y="10139"/>
                </a:lnTo>
                <a:close/>
              </a:path>
              <a:path w="37464" h="47625">
                <a:moveTo>
                  <a:pt x="37111" y="0"/>
                </a:moveTo>
                <a:lnTo>
                  <a:pt x="31109" y="0"/>
                </a:lnTo>
                <a:lnTo>
                  <a:pt x="31109" y="36983"/>
                </a:lnTo>
                <a:lnTo>
                  <a:pt x="37111" y="36983"/>
                </a:lnTo>
                <a:lnTo>
                  <a:pt x="3711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7132" y="1371980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256" y="0"/>
                </a:moveTo>
                <a:lnTo>
                  <a:pt x="0" y="0"/>
                </a:lnTo>
                <a:lnTo>
                  <a:pt x="0" y="47125"/>
                </a:lnTo>
                <a:lnTo>
                  <a:pt x="6256" y="47125"/>
                </a:lnTo>
                <a:lnTo>
                  <a:pt x="6256" y="24935"/>
                </a:lnTo>
                <a:lnTo>
                  <a:pt x="36886" y="24935"/>
                </a:lnTo>
                <a:lnTo>
                  <a:pt x="36886" y="19368"/>
                </a:lnTo>
                <a:lnTo>
                  <a:pt x="6256" y="19368"/>
                </a:lnTo>
                <a:lnTo>
                  <a:pt x="6256" y="0"/>
                </a:lnTo>
                <a:close/>
              </a:path>
              <a:path w="37464" h="47625">
                <a:moveTo>
                  <a:pt x="36886" y="24935"/>
                </a:moveTo>
                <a:lnTo>
                  <a:pt x="30632" y="24935"/>
                </a:lnTo>
                <a:lnTo>
                  <a:pt x="30632" y="47125"/>
                </a:lnTo>
                <a:lnTo>
                  <a:pt x="36886" y="47125"/>
                </a:lnTo>
                <a:lnTo>
                  <a:pt x="36886" y="24935"/>
                </a:lnTo>
                <a:close/>
              </a:path>
              <a:path w="37464" h="47625">
                <a:moveTo>
                  <a:pt x="36886" y="0"/>
                </a:moveTo>
                <a:lnTo>
                  <a:pt x="30632" y="0"/>
                </a:lnTo>
                <a:lnTo>
                  <a:pt x="30632" y="19368"/>
                </a:lnTo>
                <a:lnTo>
                  <a:pt x="36886" y="19368"/>
                </a:lnTo>
                <a:lnTo>
                  <a:pt x="3688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10155" y="1395977"/>
            <a:ext cx="23495" cy="35560"/>
          </a:xfrm>
          <a:custGeom>
            <a:avLst/>
            <a:gdLst/>
            <a:ahLst/>
            <a:cxnLst/>
            <a:rect l="l" t="t" r="r" b="b"/>
            <a:pathLst>
              <a:path w="23494" h="35559">
                <a:moveTo>
                  <a:pt x="21235" y="3595"/>
                </a:moveTo>
                <a:lnTo>
                  <a:pt x="14243" y="3595"/>
                </a:lnTo>
                <a:lnTo>
                  <a:pt x="15844" y="4183"/>
                </a:lnTo>
                <a:lnTo>
                  <a:pt x="18311" y="6552"/>
                </a:lnTo>
                <a:lnTo>
                  <a:pt x="18936" y="7989"/>
                </a:lnTo>
                <a:lnTo>
                  <a:pt x="18936" y="11351"/>
                </a:lnTo>
                <a:lnTo>
                  <a:pt x="6633" y="24438"/>
                </a:lnTo>
                <a:lnTo>
                  <a:pt x="4745" y="26220"/>
                </a:lnTo>
                <a:lnTo>
                  <a:pt x="2105" y="29302"/>
                </a:lnTo>
                <a:lnTo>
                  <a:pt x="1147" y="30873"/>
                </a:lnTo>
                <a:lnTo>
                  <a:pt x="550" y="32465"/>
                </a:lnTo>
                <a:lnTo>
                  <a:pt x="180" y="33423"/>
                </a:lnTo>
                <a:lnTo>
                  <a:pt x="0" y="34427"/>
                </a:lnTo>
                <a:lnTo>
                  <a:pt x="37" y="35475"/>
                </a:lnTo>
                <a:lnTo>
                  <a:pt x="23427" y="35475"/>
                </a:lnTo>
                <a:lnTo>
                  <a:pt x="23427" y="31317"/>
                </a:lnTo>
                <a:lnTo>
                  <a:pt x="6073" y="31317"/>
                </a:lnTo>
                <a:lnTo>
                  <a:pt x="6561" y="30530"/>
                </a:lnTo>
                <a:lnTo>
                  <a:pt x="7177" y="29744"/>
                </a:lnTo>
                <a:lnTo>
                  <a:pt x="8658" y="28189"/>
                </a:lnTo>
                <a:lnTo>
                  <a:pt x="10340" y="26708"/>
                </a:lnTo>
                <a:lnTo>
                  <a:pt x="16053" y="21881"/>
                </a:lnTo>
                <a:lnTo>
                  <a:pt x="18286" y="19810"/>
                </a:lnTo>
                <a:lnTo>
                  <a:pt x="20979" y="16784"/>
                </a:lnTo>
                <a:lnTo>
                  <a:pt x="21946" y="15345"/>
                </a:lnTo>
                <a:lnTo>
                  <a:pt x="23103" y="12617"/>
                </a:lnTo>
                <a:lnTo>
                  <a:pt x="23392" y="11224"/>
                </a:lnTo>
                <a:lnTo>
                  <a:pt x="23392" y="7031"/>
                </a:lnTo>
                <a:lnTo>
                  <a:pt x="22397" y="4699"/>
                </a:lnTo>
                <a:lnTo>
                  <a:pt x="21235" y="3595"/>
                </a:lnTo>
                <a:close/>
              </a:path>
              <a:path w="23494" h="35559">
                <a:moveTo>
                  <a:pt x="15754" y="0"/>
                </a:moveTo>
                <a:lnTo>
                  <a:pt x="8984" y="0"/>
                </a:lnTo>
                <a:lnTo>
                  <a:pt x="6309" y="867"/>
                </a:lnTo>
                <a:lnTo>
                  <a:pt x="2304" y="4363"/>
                </a:lnTo>
                <a:lnTo>
                  <a:pt x="1156" y="6904"/>
                </a:lnTo>
                <a:lnTo>
                  <a:pt x="849" y="10238"/>
                </a:lnTo>
                <a:lnTo>
                  <a:pt x="5305" y="10710"/>
                </a:lnTo>
                <a:lnTo>
                  <a:pt x="5324" y="8487"/>
                </a:lnTo>
                <a:lnTo>
                  <a:pt x="5955" y="6742"/>
                </a:lnTo>
                <a:lnTo>
                  <a:pt x="8477" y="4229"/>
                </a:lnTo>
                <a:lnTo>
                  <a:pt x="10150" y="3595"/>
                </a:lnTo>
                <a:lnTo>
                  <a:pt x="21235" y="3595"/>
                </a:lnTo>
                <a:lnTo>
                  <a:pt x="18438" y="939"/>
                </a:lnTo>
                <a:lnTo>
                  <a:pt x="157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43408" y="1337254"/>
            <a:ext cx="67945" cy="41910"/>
          </a:xfrm>
          <a:custGeom>
            <a:avLst/>
            <a:gdLst/>
            <a:ahLst/>
            <a:cxnLst/>
            <a:rect l="l" t="t" r="r" b="b"/>
            <a:pathLst>
              <a:path w="67944" h="41909">
                <a:moveTo>
                  <a:pt x="2332" y="0"/>
                </a:moveTo>
                <a:lnTo>
                  <a:pt x="0" y="1372"/>
                </a:lnTo>
                <a:lnTo>
                  <a:pt x="0" y="3975"/>
                </a:lnTo>
                <a:lnTo>
                  <a:pt x="65119" y="41549"/>
                </a:lnTo>
                <a:lnTo>
                  <a:pt x="67452" y="37571"/>
                </a:lnTo>
                <a:lnTo>
                  <a:pt x="233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67872" y="1212318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80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16" y="10393"/>
                </a:lnTo>
                <a:lnTo>
                  <a:pt x="6580" y="0"/>
                </a:lnTo>
                <a:close/>
              </a:path>
              <a:path w="38100" h="48894">
                <a:moveTo>
                  <a:pt x="13516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25" y="48291"/>
                </a:lnTo>
                <a:lnTo>
                  <a:pt x="38025" y="37897"/>
                </a:lnTo>
                <a:lnTo>
                  <a:pt x="31870" y="37897"/>
                </a:lnTo>
                <a:lnTo>
                  <a:pt x="13516" y="10393"/>
                </a:lnTo>
                <a:close/>
              </a:path>
              <a:path w="38100" h="48894">
                <a:moveTo>
                  <a:pt x="38025" y="0"/>
                </a:moveTo>
                <a:lnTo>
                  <a:pt x="31870" y="0"/>
                </a:lnTo>
                <a:lnTo>
                  <a:pt x="31870" y="37897"/>
                </a:lnTo>
                <a:lnTo>
                  <a:pt x="38025" y="37897"/>
                </a:lnTo>
                <a:lnTo>
                  <a:pt x="3802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1370" y="1379761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80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16" y="10393"/>
                </a:lnTo>
                <a:lnTo>
                  <a:pt x="6580" y="0"/>
                </a:lnTo>
                <a:close/>
              </a:path>
              <a:path w="38100" h="48894">
                <a:moveTo>
                  <a:pt x="13516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25" y="48291"/>
                </a:lnTo>
                <a:lnTo>
                  <a:pt x="38025" y="37897"/>
                </a:lnTo>
                <a:lnTo>
                  <a:pt x="31870" y="37897"/>
                </a:lnTo>
                <a:lnTo>
                  <a:pt x="13516" y="10393"/>
                </a:lnTo>
                <a:close/>
              </a:path>
              <a:path w="38100" h="48894">
                <a:moveTo>
                  <a:pt x="38025" y="0"/>
                </a:moveTo>
                <a:lnTo>
                  <a:pt x="31870" y="0"/>
                </a:lnTo>
                <a:lnTo>
                  <a:pt x="31870" y="37897"/>
                </a:lnTo>
                <a:lnTo>
                  <a:pt x="38025" y="37897"/>
                </a:lnTo>
                <a:lnTo>
                  <a:pt x="3802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7044" y="1266926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926"/>
                </a:lnTo>
              </a:path>
            </a:pathLst>
          </a:custGeom>
          <a:ln w="477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8206" y="1344186"/>
            <a:ext cx="71755" cy="43180"/>
          </a:xfrm>
          <a:custGeom>
            <a:avLst/>
            <a:gdLst/>
            <a:ahLst/>
            <a:cxnLst/>
            <a:rect l="l" t="t" r="r" b="b"/>
            <a:pathLst>
              <a:path w="71755" h="43180">
                <a:moveTo>
                  <a:pt x="66450" y="0"/>
                </a:moveTo>
                <a:lnTo>
                  <a:pt x="0" y="38485"/>
                </a:lnTo>
                <a:lnTo>
                  <a:pt x="2397" y="42560"/>
                </a:lnTo>
                <a:lnTo>
                  <a:pt x="71223" y="2665"/>
                </a:lnTo>
                <a:lnTo>
                  <a:pt x="6645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09784" y="1333793"/>
            <a:ext cx="62230" cy="38735"/>
          </a:xfrm>
          <a:custGeom>
            <a:avLst/>
            <a:gdLst/>
            <a:ahLst/>
            <a:cxnLst/>
            <a:rect l="l" t="t" r="r" b="b"/>
            <a:pathLst>
              <a:path w="62230" h="38734">
                <a:moveTo>
                  <a:pt x="59272" y="0"/>
                </a:moveTo>
                <a:lnTo>
                  <a:pt x="0" y="34417"/>
                </a:lnTo>
                <a:lnTo>
                  <a:pt x="2385" y="38483"/>
                </a:lnTo>
                <a:lnTo>
                  <a:pt x="61667" y="4074"/>
                </a:lnTo>
                <a:lnTo>
                  <a:pt x="5927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3469" y="1344186"/>
            <a:ext cx="69215" cy="43180"/>
          </a:xfrm>
          <a:custGeom>
            <a:avLst/>
            <a:gdLst/>
            <a:ahLst/>
            <a:cxnLst/>
            <a:rect l="l" t="t" r="r" b="b"/>
            <a:pathLst>
              <a:path w="69215" h="43180">
                <a:moveTo>
                  <a:pt x="2667" y="0"/>
                </a:moveTo>
                <a:lnTo>
                  <a:pt x="279" y="1265"/>
                </a:lnTo>
                <a:lnTo>
                  <a:pt x="0" y="3931"/>
                </a:lnTo>
                <a:lnTo>
                  <a:pt x="66721" y="42560"/>
                </a:lnTo>
                <a:lnTo>
                  <a:pt x="69115" y="38349"/>
                </a:lnTo>
                <a:lnTo>
                  <a:pt x="2667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3750" y="1234054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98"/>
                </a:lnTo>
              </a:path>
            </a:pathLst>
          </a:custGeom>
          <a:ln w="477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0466" y="1243607"/>
            <a:ext cx="0" cy="92710"/>
          </a:xfrm>
          <a:custGeom>
            <a:avLst/>
            <a:gdLst/>
            <a:ahLst/>
            <a:cxnLst/>
            <a:rect l="l" t="t" r="r" b="b"/>
            <a:pathLst>
              <a:path h="92709">
                <a:moveTo>
                  <a:pt x="0" y="0"/>
                </a:moveTo>
                <a:lnTo>
                  <a:pt x="0" y="92291"/>
                </a:lnTo>
              </a:path>
            </a:pathLst>
          </a:custGeom>
          <a:ln w="4780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3469" y="1176886"/>
            <a:ext cx="97155" cy="59055"/>
          </a:xfrm>
          <a:custGeom>
            <a:avLst/>
            <a:gdLst/>
            <a:ahLst/>
            <a:cxnLst/>
            <a:rect l="l" t="t" r="r" b="b"/>
            <a:pathLst>
              <a:path w="97155" h="59055">
                <a:moveTo>
                  <a:pt x="94676" y="0"/>
                </a:moveTo>
                <a:lnTo>
                  <a:pt x="0" y="54501"/>
                </a:lnTo>
                <a:lnTo>
                  <a:pt x="279" y="57167"/>
                </a:lnTo>
                <a:lnTo>
                  <a:pt x="2667" y="58433"/>
                </a:lnTo>
                <a:lnTo>
                  <a:pt x="97071" y="4067"/>
                </a:lnTo>
                <a:lnTo>
                  <a:pt x="97071" y="1402"/>
                </a:lnTo>
                <a:lnTo>
                  <a:pt x="9467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0540" y="1176886"/>
            <a:ext cx="69215" cy="42545"/>
          </a:xfrm>
          <a:custGeom>
            <a:avLst/>
            <a:gdLst/>
            <a:ahLst/>
            <a:cxnLst/>
            <a:rect l="l" t="t" r="r" b="b"/>
            <a:pathLst>
              <a:path w="69215" h="42544">
                <a:moveTo>
                  <a:pt x="2387" y="0"/>
                </a:moveTo>
                <a:lnTo>
                  <a:pt x="0" y="1402"/>
                </a:lnTo>
                <a:lnTo>
                  <a:pt x="0" y="4067"/>
                </a:lnTo>
                <a:lnTo>
                  <a:pt x="66297" y="42416"/>
                </a:lnTo>
                <a:lnTo>
                  <a:pt x="68692" y="38339"/>
                </a:lnTo>
                <a:lnTo>
                  <a:pt x="2387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89277" y="1195568"/>
            <a:ext cx="61594" cy="38735"/>
          </a:xfrm>
          <a:custGeom>
            <a:avLst/>
            <a:gdLst/>
            <a:ahLst/>
            <a:cxnLst/>
            <a:rect l="l" t="t" r="r" b="b"/>
            <a:pathLst>
              <a:path w="61594" h="38734">
                <a:moveTo>
                  <a:pt x="2385" y="0"/>
                </a:moveTo>
                <a:lnTo>
                  <a:pt x="0" y="4067"/>
                </a:lnTo>
                <a:lnTo>
                  <a:pt x="59136" y="38205"/>
                </a:lnTo>
                <a:lnTo>
                  <a:pt x="61521" y="34128"/>
                </a:lnTo>
                <a:lnTo>
                  <a:pt x="238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8669" y="1358268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71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09" y="10393"/>
                </a:lnTo>
                <a:lnTo>
                  <a:pt x="6571" y="0"/>
                </a:lnTo>
                <a:close/>
              </a:path>
              <a:path w="38100" h="48894">
                <a:moveTo>
                  <a:pt x="13509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13" y="48291"/>
                </a:lnTo>
                <a:lnTo>
                  <a:pt x="38013" y="37897"/>
                </a:lnTo>
                <a:lnTo>
                  <a:pt x="31868" y="37897"/>
                </a:lnTo>
                <a:lnTo>
                  <a:pt x="13509" y="10393"/>
                </a:lnTo>
                <a:close/>
              </a:path>
              <a:path w="38100" h="48894">
                <a:moveTo>
                  <a:pt x="38013" y="0"/>
                </a:moveTo>
                <a:lnTo>
                  <a:pt x="31868" y="0"/>
                </a:lnTo>
                <a:lnTo>
                  <a:pt x="31868" y="37897"/>
                </a:lnTo>
                <a:lnTo>
                  <a:pt x="38013" y="37897"/>
                </a:lnTo>
                <a:lnTo>
                  <a:pt x="3801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8976" y="1414314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406" y="0"/>
                </a:moveTo>
                <a:lnTo>
                  <a:pt x="0" y="0"/>
                </a:lnTo>
                <a:lnTo>
                  <a:pt x="0" y="48293"/>
                </a:lnTo>
                <a:lnTo>
                  <a:pt x="6406" y="48293"/>
                </a:lnTo>
                <a:lnTo>
                  <a:pt x="6406" y="25551"/>
                </a:lnTo>
                <a:lnTo>
                  <a:pt x="37796" y="25551"/>
                </a:lnTo>
                <a:lnTo>
                  <a:pt x="37796" y="19850"/>
                </a:lnTo>
                <a:lnTo>
                  <a:pt x="6406" y="19850"/>
                </a:lnTo>
                <a:lnTo>
                  <a:pt x="6406" y="0"/>
                </a:lnTo>
                <a:close/>
              </a:path>
              <a:path w="38100" h="48894">
                <a:moveTo>
                  <a:pt x="37796" y="25551"/>
                </a:moveTo>
                <a:lnTo>
                  <a:pt x="31389" y="25551"/>
                </a:lnTo>
                <a:lnTo>
                  <a:pt x="31389" y="48293"/>
                </a:lnTo>
                <a:lnTo>
                  <a:pt x="37796" y="48293"/>
                </a:lnTo>
                <a:lnTo>
                  <a:pt x="37796" y="25551"/>
                </a:lnTo>
                <a:close/>
              </a:path>
              <a:path w="38100" h="48894">
                <a:moveTo>
                  <a:pt x="37796" y="0"/>
                </a:moveTo>
                <a:lnTo>
                  <a:pt x="31389" y="0"/>
                </a:lnTo>
                <a:lnTo>
                  <a:pt x="31389" y="19850"/>
                </a:lnTo>
                <a:lnTo>
                  <a:pt x="37796" y="19850"/>
                </a:lnTo>
                <a:lnTo>
                  <a:pt x="3779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8669" y="1177763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71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09" y="10393"/>
                </a:lnTo>
                <a:lnTo>
                  <a:pt x="6571" y="0"/>
                </a:lnTo>
                <a:close/>
              </a:path>
              <a:path w="38100" h="48894">
                <a:moveTo>
                  <a:pt x="13509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13" y="48291"/>
                </a:lnTo>
                <a:lnTo>
                  <a:pt x="38013" y="37897"/>
                </a:lnTo>
                <a:lnTo>
                  <a:pt x="31868" y="37897"/>
                </a:lnTo>
                <a:lnTo>
                  <a:pt x="13509" y="10393"/>
                </a:lnTo>
                <a:close/>
              </a:path>
              <a:path w="38100" h="48894">
                <a:moveTo>
                  <a:pt x="38013" y="0"/>
                </a:moveTo>
                <a:lnTo>
                  <a:pt x="31868" y="0"/>
                </a:lnTo>
                <a:lnTo>
                  <a:pt x="31868" y="37897"/>
                </a:lnTo>
                <a:lnTo>
                  <a:pt x="38013" y="37897"/>
                </a:lnTo>
                <a:lnTo>
                  <a:pt x="3801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4808" y="1343761"/>
            <a:ext cx="79375" cy="29845"/>
          </a:xfrm>
          <a:custGeom>
            <a:avLst/>
            <a:gdLst/>
            <a:ahLst/>
            <a:cxnLst/>
            <a:rect l="l" t="t" r="r" b="b"/>
            <a:pathLst>
              <a:path w="79375" h="29844">
                <a:moveTo>
                  <a:pt x="76554" y="0"/>
                </a:moveTo>
                <a:lnTo>
                  <a:pt x="0" y="25010"/>
                </a:lnTo>
                <a:lnTo>
                  <a:pt x="1402" y="29501"/>
                </a:lnTo>
                <a:lnTo>
                  <a:pt x="78660" y="4356"/>
                </a:lnTo>
                <a:lnTo>
                  <a:pt x="78940" y="1691"/>
                </a:lnTo>
                <a:lnTo>
                  <a:pt x="765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9283" y="1289821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5" h="63500">
                <a:moveTo>
                  <a:pt x="5902" y="0"/>
                </a:moveTo>
                <a:lnTo>
                  <a:pt x="0" y="0"/>
                </a:lnTo>
                <a:lnTo>
                  <a:pt x="45933" y="63076"/>
                </a:lnTo>
                <a:lnTo>
                  <a:pt x="49728" y="60267"/>
                </a:lnTo>
                <a:lnTo>
                  <a:pt x="590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9283" y="1229842"/>
            <a:ext cx="47625" cy="60325"/>
          </a:xfrm>
          <a:custGeom>
            <a:avLst/>
            <a:gdLst/>
            <a:ahLst/>
            <a:cxnLst/>
            <a:rect l="l" t="t" r="r" b="b"/>
            <a:pathLst>
              <a:path w="47625" h="60325">
                <a:moveTo>
                  <a:pt x="43545" y="0"/>
                </a:moveTo>
                <a:lnTo>
                  <a:pt x="0" y="59978"/>
                </a:lnTo>
                <a:lnTo>
                  <a:pt x="5902" y="59978"/>
                </a:lnTo>
                <a:lnTo>
                  <a:pt x="47479" y="2811"/>
                </a:lnTo>
                <a:lnTo>
                  <a:pt x="4354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1056" y="1239676"/>
            <a:ext cx="39370" cy="52069"/>
          </a:xfrm>
          <a:custGeom>
            <a:avLst/>
            <a:gdLst/>
            <a:ahLst/>
            <a:cxnLst/>
            <a:rect l="l" t="t" r="r" b="b"/>
            <a:pathLst>
              <a:path w="39370" h="52069">
                <a:moveTo>
                  <a:pt x="35403" y="0"/>
                </a:moveTo>
                <a:lnTo>
                  <a:pt x="0" y="48742"/>
                </a:lnTo>
                <a:lnTo>
                  <a:pt x="3796" y="51554"/>
                </a:lnTo>
                <a:lnTo>
                  <a:pt x="39191" y="2811"/>
                </a:lnTo>
                <a:lnTo>
                  <a:pt x="3540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4808" y="1206244"/>
            <a:ext cx="79375" cy="29845"/>
          </a:xfrm>
          <a:custGeom>
            <a:avLst/>
            <a:gdLst/>
            <a:ahLst/>
            <a:cxnLst/>
            <a:rect l="l" t="t" r="r" b="b"/>
            <a:pathLst>
              <a:path w="79375" h="29844">
                <a:moveTo>
                  <a:pt x="1536" y="0"/>
                </a:moveTo>
                <a:lnTo>
                  <a:pt x="0" y="4636"/>
                </a:lnTo>
                <a:lnTo>
                  <a:pt x="76554" y="29501"/>
                </a:lnTo>
                <a:lnTo>
                  <a:pt x="78940" y="27809"/>
                </a:lnTo>
                <a:lnTo>
                  <a:pt x="78660" y="25144"/>
                </a:lnTo>
                <a:lnTo>
                  <a:pt x="153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1370" y="1045017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80" y="0"/>
                </a:moveTo>
                <a:lnTo>
                  <a:pt x="0" y="0"/>
                </a:lnTo>
                <a:lnTo>
                  <a:pt x="0" y="48282"/>
                </a:lnTo>
                <a:lnTo>
                  <a:pt x="6145" y="48282"/>
                </a:lnTo>
                <a:lnTo>
                  <a:pt x="6145" y="10384"/>
                </a:lnTo>
                <a:lnTo>
                  <a:pt x="13510" y="10384"/>
                </a:lnTo>
                <a:lnTo>
                  <a:pt x="6580" y="0"/>
                </a:lnTo>
                <a:close/>
              </a:path>
              <a:path w="38100" h="48894">
                <a:moveTo>
                  <a:pt x="13510" y="10384"/>
                </a:moveTo>
                <a:lnTo>
                  <a:pt x="6145" y="10384"/>
                </a:lnTo>
                <a:lnTo>
                  <a:pt x="31444" y="48282"/>
                </a:lnTo>
                <a:lnTo>
                  <a:pt x="38025" y="48282"/>
                </a:lnTo>
                <a:lnTo>
                  <a:pt x="38025" y="37897"/>
                </a:lnTo>
                <a:lnTo>
                  <a:pt x="31870" y="37897"/>
                </a:lnTo>
                <a:lnTo>
                  <a:pt x="13510" y="10384"/>
                </a:lnTo>
                <a:close/>
              </a:path>
              <a:path w="38100" h="48894">
                <a:moveTo>
                  <a:pt x="38025" y="0"/>
                </a:moveTo>
                <a:lnTo>
                  <a:pt x="31870" y="0"/>
                </a:lnTo>
                <a:lnTo>
                  <a:pt x="31870" y="37897"/>
                </a:lnTo>
                <a:lnTo>
                  <a:pt x="38025" y="37897"/>
                </a:lnTo>
                <a:lnTo>
                  <a:pt x="3802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20377" y="1045017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406" y="0"/>
                </a:moveTo>
                <a:lnTo>
                  <a:pt x="0" y="0"/>
                </a:lnTo>
                <a:lnTo>
                  <a:pt x="0" y="48282"/>
                </a:lnTo>
                <a:lnTo>
                  <a:pt x="6406" y="48282"/>
                </a:lnTo>
                <a:lnTo>
                  <a:pt x="6406" y="25542"/>
                </a:lnTo>
                <a:lnTo>
                  <a:pt x="37789" y="25542"/>
                </a:lnTo>
                <a:lnTo>
                  <a:pt x="37789" y="19838"/>
                </a:lnTo>
                <a:lnTo>
                  <a:pt x="6406" y="19838"/>
                </a:lnTo>
                <a:lnTo>
                  <a:pt x="6406" y="0"/>
                </a:lnTo>
                <a:close/>
              </a:path>
              <a:path w="38100" h="48894">
                <a:moveTo>
                  <a:pt x="37789" y="25542"/>
                </a:moveTo>
                <a:lnTo>
                  <a:pt x="31379" y="25542"/>
                </a:lnTo>
                <a:lnTo>
                  <a:pt x="31379" y="48282"/>
                </a:lnTo>
                <a:lnTo>
                  <a:pt x="37789" y="48282"/>
                </a:lnTo>
                <a:lnTo>
                  <a:pt x="37789" y="25542"/>
                </a:lnTo>
                <a:close/>
              </a:path>
              <a:path w="38100" h="48894">
                <a:moveTo>
                  <a:pt x="37789" y="0"/>
                </a:moveTo>
                <a:lnTo>
                  <a:pt x="31379" y="0"/>
                </a:lnTo>
                <a:lnTo>
                  <a:pt x="31379" y="19838"/>
                </a:lnTo>
                <a:lnTo>
                  <a:pt x="37789" y="19838"/>
                </a:lnTo>
                <a:lnTo>
                  <a:pt x="37789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4457" y="1069592"/>
            <a:ext cx="24130" cy="36830"/>
          </a:xfrm>
          <a:custGeom>
            <a:avLst/>
            <a:gdLst/>
            <a:ahLst/>
            <a:cxnLst/>
            <a:rect l="l" t="t" r="r" b="b"/>
            <a:pathLst>
              <a:path w="24130" h="36830">
                <a:moveTo>
                  <a:pt x="21761" y="3697"/>
                </a:moveTo>
                <a:lnTo>
                  <a:pt x="14586" y="3697"/>
                </a:lnTo>
                <a:lnTo>
                  <a:pt x="16231" y="4294"/>
                </a:lnTo>
                <a:lnTo>
                  <a:pt x="18762" y="6714"/>
                </a:lnTo>
                <a:lnTo>
                  <a:pt x="19394" y="8197"/>
                </a:lnTo>
                <a:lnTo>
                  <a:pt x="19394" y="11631"/>
                </a:lnTo>
                <a:lnTo>
                  <a:pt x="6786" y="25053"/>
                </a:lnTo>
                <a:lnTo>
                  <a:pt x="4852" y="26870"/>
                </a:lnTo>
                <a:lnTo>
                  <a:pt x="2149" y="30035"/>
                </a:lnTo>
                <a:lnTo>
                  <a:pt x="1175" y="31634"/>
                </a:lnTo>
                <a:lnTo>
                  <a:pt x="559" y="33270"/>
                </a:lnTo>
                <a:lnTo>
                  <a:pt x="180" y="34256"/>
                </a:lnTo>
                <a:lnTo>
                  <a:pt x="0" y="35285"/>
                </a:lnTo>
                <a:lnTo>
                  <a:pt x="34" y="36352"/>
                </a:lnTo>
                <a:lnTo>
                  <a:pt x="24005" y="36352"/>
                </a:lnTo>
                <a:lnTo>
                  <a:pt x="24005" y="32094"/>
                </a:lnTo>
                <a:lnTo>
                  <a:pt x="6217" y="32094"/>
                </a:lnTo>
                <a:lnTo>
                  <a:pt x="6714" y="31282"/>
                </a:lnTo>
                <a:lnTo>
                  <a:pt x="7346" y="30477"/>
                </a:lnTo>
                <a:lnTo>
                  <a:pt x="8107" y="29690"/>
                </a:lnTo>
                <a:lnTo>
                  <a:pt x="8866" y="28885"/>
                </a:lnTo>
                <a:lnTo>
                  <a:pt x="10583" y="27367"/>
                </a:lnTo>
                <a:lnTo>
                  <a:pt x="16448" y="22423"/>
                </a:lnTo>
                <a:lnTo>
                  <a:pt x="18725" y="20299"/>
                </a:lnTo>
                <a:lnTo>
                  <a:pt x="23959" y="11506"/>
                </a:lnTo>
                <a:lnTo>
                  <a:pt x="23959" y="7212"/>
                </a:lnTo>
                <a:lnTo>
                  <a:pt x="22948" y="4826"/>
                </a:lnTo>
                <a:lnTo>
                  <a:pt x="21761" y="3697"/>
                </a:lnTo>
                <a:close/>
              </a:path>
              <a:path w="24130" h="36830">
                <a:moveTo>
                  <a:pt x="16131" y="0"/>
                </a:moveTo>
                <a:lnTo>
                  <a:pt x="9199" y="0"/>
                </a:lnTo>
                <a:lnTo>
                  <a:pt x="6453" y="895"/>
                </a:lnTo>
                <a:lnTo>
                  <a:pt x="4410" y="2693"/>
                </a:lnTo>
                <a:lnTo>
                  <a:pt x="2357" y="4474"/>
                </a:lnTo>
                <a:lnTo>
                  <a:pt x="1182" y="7077"/>
                </a:lnTo>
                <a:lnTo>
                  <a:pt x="867" y="10493"/>
                </a:lnTo>
                <a:lnTo>
                  <a:pt x="5430" y="10981"/>
                </a:lnTo>
                <a:lnTo>
                  <a:pt x="5449" y="8704"/>
                </a:lnTo>
                <a:lnTo>
                  <a:pt x="6099" y="6913"/>
                </a:lnTo>
                <a:lnTo>
                  <a:pt x="8686" y="4338"/>
                </a:lnTo>
                <a:lnTo>
                  <a:pt x="10393" y="3697"/>
                </a:lnTo>
                <a:lnTo>
                  <a:pt x="21761" y="3697"/>
                </a:lnTo>
                <a:lnTo>
                  <a:pt x="18889" y="967"/>
                </a:lnTo>
                <a:lnTo>
                  <a:pt x="1613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90537" y="1099619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669"/>
                </a:lnTo>
              </a:path>
            </a:pathLst>
          </a:custGeom>
          <a:ln w="4782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151260" y="1512202"/>
            <a:ext cx="8636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68702" y="2207355"/>
            <a:ext cx="800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43577" y="2212619"/>
            <a:ext cx="8763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865334" y="1517625"/>
            <a:ext cx="94615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89395" y="161449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294" y="0"/>
                </a:lnTo>
              </a:path>
            </a:pathLst>
          </a:custGeom>
          <a:ln w="92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77138" y="159227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2" y="44621"/>
                </a:moveTo>
                <a:lnTo>
                  <a:pt x="0" y="22307"/>
                </a:lnTo>
                <a:lnTo>
                  <a:pt x="60672" y="0"/>
                </a:lnTo>
                <a:lnTo>
                  <a:pt x="56636" y="6944"/>
                </a:lnTo>
                <a:lnTo>
                  <a:pt x="54221" y="14436"/>
                </a:lnTo>
                <a:lnTo>
                  <a:pt x="53423" y="22212"/>
                </a:lnTo>
                <a:lnTo>
                  <a:pt x="54235" y="30009"/>
                </a:lnTo>
                <a:lnTo>
                  <a:pt x="56654" y="37567"/>
                </a:lnTo>
                <a:lnTo>
                  <a:pt x="60672" y="44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77138" y="159227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2" y="44621"/>
                </a:moveTo>
                <a:lnTo>
                  <a:pt x="0" y="22307"/>
                </a:lnTo>
                <a:lnTo>
                  <a:pt x="60672" y="0"/>
                </a:lnTo>
                <a:lnTo>
                  <a:pt x="56636" y="6944"/>
                </a:lnTo>
                <a:lnTo>
                  <a:pt x="54221" y="14436"/>
                </a:lnTo>
                <a:lnTo>
                  <a:pt x="53423" y="22212"/>
                </a:lnTo>
                <a:lnTo>
                  <a:pt x="54235" y="30009"/>
                </a:lnTo>
                <a:lnTo>
                  <a:pt x="56654" y="37567"/>
                </a:lnTo>
                <a:lnTo>
                  <a:pt x="60672" y="44621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79280" y="159209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65" y="22305"/>
                </a:lnTo>
                <a:lnTo>
                  <a:pt x="0" y="44621"/>
                </a:lnTo>
                <a:lnTo>
                  <a:pt x="4645" y="36214"/>
                </a:lnTo>
                <a:lnTo>
                  <a:pt x="6960" y="27094"/>
                </a:lnTo>
                <a:lnTo>
                  <a:pt x="6952" y="17717"/>
                </a:lnTo>
                <a:lnTo>
                  <a:pt x="4629" y="853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79280" y="159209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65" y="22305"/>
                </a:lnTo>
                <a:lnTo>
                  <a:pt x="0" y="44621"/>
                </a:lnTo>
                <a:lnTo>
                  <a:pt x="4645" y="36214"/>
                </a:lnTo>
                <a:lnTo>
                  <a:pt x="6960" y="27094"/>
                </a:lnTo>
                <a:lnTo>
                  <a:pt x="6952" y="17717"/>
                </a:lnTo>
                <a:lnTo>
                  <a:pt x="4629" y="8534"/>
                </a:lnTo>
                <a:lnTo>
                  <a:pt x="0" y="0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362221" y="1507331"/>
            <a:ext cx="38227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rans</a:t>
            </a:r>
            <a:r>
              <a:rPr sz="500" spc="35" dirty="0">
                <a:solidFill>
                  <a:srgbClr val="0000FF"/>
                </a:solidFill>
                <a:latin typeface="Arial"/>
                <a:cs typeface="Arial"/>
              </a:rPr>
              <a:t>itions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87206" y="2217226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297" y="0"/>
                </a:lnTo>
              </a:path>
            </a:pathLst>
          </a:custGeom>
          <a:ln w="92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74949" y="219500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5" y="44621"/>
                </a:moveTo>
                <a:lnTo>
                  <a:pt x="0" y="22307"/>
                </a:lnTo>
                <a:lnTo>
                  <a:pt x="60675" y="0"/>
                </a:lnTo>
                <a:lnTo>
                  <a:pt x="56638" y="6945"/>
                </a:lnTo>
                <a:lnTo>
                  <a:pt x="54222" y="14437"/>
                </a:lnTo>
                <a:lnTo>
                  <a:pt x="53422" y="22213"/>
                </a:lnTo>
                <a:lnTo>
                  <a:pt x="54233" y="30011"/>
                </a:lnTo>
                <a:lnTo>
                  <a:pt x="56653" y="37568"/>
                </a:lnTo>
                <a:lnTo>
                  <a:pt x="60675" y="44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74949" y="219500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5" y="44621"/>
                </a:moveTo>
                <a:lnTo>
                  <a:pt x="0" y="22307"/>
                </a:lnTo>
                <a:lnTo>
                  <a:pt x="60675" y="0"/>
                </a:lnTo>
                <a:lnTo>
                  <a:pt x="56638" y="6945"/>
                </a:lnTo>
                <a:lnTo>
                  <a:pt x="54222" y="14437"/>
                </a:lnTo>
                <a:lnTo>
                  <a:pt x="53422" y="22213"/>
                </a:lnTo>
                <a:lnTo>
                  <a:pt x="54233" y="30011"/>
                </a:lnTo>
                <a:lnTo>
                  <a:pt x="56653" y="37568"/>
                </a:lnTo>
                <a:lnTo>
                  <a:pt x="60675" y="44621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77084" y="219482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75" y="22307"/>
                </a:lnTo>
                <a:lnTo>
                  <a:pt x="0" y="44621"/>
                </a:lnTo>
                <a:lnTo>
                  <a:pt x="4036" y="37677"/>
                </a:lnTo>
                <a:lnTo>
                  <a:pt x="6452" y="30185"/>
                </a:lnTo>
                <a:lnTo>
                  <a:pt x="7252" y="22409"/>
                </a:lnTo>
                <a:lnTo>
                  <a:pt x="6441" y="14612"/>
                </a:lnTo>
                <a:lnTo>
                  <a:pt x="4022" y="705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77084" y="2194829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75" y="22307"/>
                </a:lnTo>
                <a:lnTo>
                  <a:pt x="0" y="44621"/>
                </a:lnTo>
                <a:lnTo>
                  <a:pt x="4036" y="37677"/>
                </a:lnTo>
                <a:lnTo>
                  <a:pt x="6452" y="30185"/>
                </a:lnTo>
                <a:lnTo>
                  <a:pt x="7252" y="22409"/>
                </a:lnTo>
                <a:lnTo>
                  <a:pt x="6441" y="14612"/>
                </a:lnTo>
                <a:lnTo>
                  <a:pt x="4022" y="7054"/>
                </a:lnTo>
                <a:lnTo>
                  <a:pt x="0" y="0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362221" y="2247751"/>
            <a:ext cx="38227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rans</a:t>
            </a:r>
            <a:r>
              <a:rPr sz="500" spc="35" dirty="0">
                <a:solidFill>
                  <a:srgbClr val="0000FF"/>
                </a:solidFill>
                <a:latin typeface="Arial"/>
                <a:cs typeface="Arial"/>
              </a:rPr>
              <a:t>itions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268478" y="164462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535395"/>
                </a:moveTo>
                <a:lnTo>
                  <a:pt x="0" y="0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46263" y="2131597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44621" y="0"/>
                </a:moveTo>
                <a:lnTo>
                  <a:pt x="22307" y="60675"/>
                </a:lnTo>
                <a:lnTo>
                  <a:pt x="0" y="0"/>
                </a:lnTo>
                <a:lnTo>
                  <a:pt x="6944" y="4036"/>
                </a:lnTo>
                <a:lnTo>
                  <a:pt x="14436" y="6450"/>
                </a:lnTo>
                <a:lnTo>
                  <a:pt x="22212" y="7249"/>
                </a:lnTo>
                <a:lnTo>
                  <a:pt x="30009" y="6437"/>
                </a:lnTo>
                <a:lnTo>
                  <a:pt x="37567" y="4018"/>
                </a:lnTo>
                <a:lnTo>
                  <a:pt x="446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46263" y="2131597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44621" y="0"/>
                </a:moveTo>
                <a:lnTo>
                  <a:pt x="22307" y="60675"/>
                </a:lnTo>
                <a:lnTo>
                  <a:pt x="0" y="0"/>
                </a:lnTo>
                <a:lnTo>
                  <a:pt x="6944" y="4036"/>
                </a:lnTo>
                <a:lnTo>
                  <a:pt x="14436" y="6450"/>
                </a:lnTo>
                <a:lnTo>
                  <a:pt x="22212" y="7249"/>
                </a:lnTo>
                <a:lnTo>
                  <a:pt x="30009" y="6437"/>
                </a:lnTo>
                <a:lnTo>
                  <a:pt x="37567" y="4018"/>
                </a:lnTo>
                <a:lnTo>
                  <a:pt x="44621" y="0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46082" y="1632364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3" y="56637"/>
                </a:lnTo>
                <a:lnTo>
                  <a:pt x="30179" y="54221"/>
                </a:lnTo>
                <a:lnTo>
                  <a:pt x="22402" y="53421"/>
                </a:lnTo>
                <a:lnTo>
                  <a:pt x="14605" y="54233"/>
                </a:lnTo>
                <a:lnTo>
                  <a:pt x="7050" y="56652"/>
                </a:lnTo>
                <a:lnTo>
                  <a:pt x="0" y="60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46082" y="1632364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3" y="56637"/>
                </a:lnTo>
                <a:lnTo>
                  <a:pt x="30179" y="54221"/>
                </a:lnTo>
                <a:lnTo>
                  <a:pt x="22402" y="53421"/>
                </a:lnTo>
                <a:lnTo>
                  <a:pt x="14605" y="54233"/>
                </a:lnTo>
                <a:lnTo>
                  <a:pt x="7050" y="56652"/>
                </a:lnTo>
                <a:lnTo>
                  <a:pt x="0" y="60675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89395" y="1637905"/>
            <a:ext cx="534670" cy="555625"/>
          </a:xfrm>
          <a:custGeom>
            <a:avLst/>
            <a:gdLst/>
            <a:ahLst/>
            <a:cxnLst/>
            <a:rect l="l" t="t" r="r" b="b"/>
            <a:pathLst>
              <a:path w="534669" h="555625">
                <a:moveTo>
                  <a:pt x="0" y="0"/>
                </a:moveTo>
                <a:lnTo>
                  <a:pt x="534055" y="555097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80836" y="1629138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25981" y="59191"/>
                </a:moveTo>
                <a:lnTo>
                  <a:pt x="0" y="0"/>
                </a:lnTo>
                <a:lnTo>
                  <a:pt x="58141" y="28254"/>
                </a:lnTo>
                <a:lnTo>
                  <a:pt x="46697" y="31704"/>
                </a:lnTo>
                <a:lnTo>
                  <a:pt x="37103" y="38427"/>
                </a:lnTo>
                <a:lnTo>
                  <a:pt x="29989" y="47798"/>
                </a:lnTo>
                <a:lnTo>
                  <a:pt x="25981" y="59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80836" y="1629138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25981" y="59191"/>
                </a:moveTo>
                <a:lnTo>
                  <a:pt x="0" y="0"/>
                </a:lnTo>
                <a:lnTo>
                  <a:pt x="58141" y="28254"/>
                </a:lnTo>
                <a:lnTo>
                  <a:pt x="46697" y="31704"/>
                </a:lnTo>
                <a:lnTo>
                  <a:pt x="37103" y="38427"/>
                </a:lnTo>
                <a:lnTo>
                  <a:pt x="29989" y="47798"/>
                </a:lnTo>
                <a:lnTo>
                  <a:pt x="25981" y="59191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73875" y="2142578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32148" y="0"/>
                </a:moveTo>
                <a:lnTo>
                  <a:pt x="58143" y="59191"/>
                </a:lnTo>
                <a:lnTo>
                  <a:pt x="0" y="30939"/>
                </a:lnTo>
                <a:lnTo>
                  <a:pt x="11439" y="27482"/>
                </a:lnTo>
                <a:lnTo>
                  <a:pt x="21029" y="20758"/>
                </a:lnTo>
                <a:lnTo>
                  <a:pt x="28142" y="11390"/>
                </a:lnTo>
                <a:lnTo>
                  <a:pt x="32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73875" y="2142578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32148" y="0"/>
                </a:moveTo>
                <a:lnTo>
                  <a:pt x="58143" y="59191"/>
                </a:lnTo>
                <a:lnTo>
                  <a:pt x="0" y="30939"/>
                </a:lnTo>
                <a:lnTo>
                  <a:pt x="11439" y="27482"/>
                </a:lnTo>
                <a:lnTo>
                  <a:pt x="21029" y="20758"/>
                </a:lnTo>
                <a:lnTo>
                  <a:pt x="28142" y="11390"/>
                </a:lnTo>
                <a:lnTo>
                  <a:pt x="32148" y="0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34973" y="1873640"/>
            <a:ext cx="480059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0" dirty="0">
                <a:solidFill>
                  <a:srgbClr val="FF0000"/>
                </a:solidFill>
                <a:latin typeface="Arial"/>
                <a:cs typeface="Arial"/>
              </a:rPr>
              <a:t>Transversions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842132" y="164462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535395"/>
                </a:moveTo>
                <a:lnTo>
                  <a:pt x="0" y="0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19908" y="2131597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44621" y="0"/>
                </a:moveTo>
                <a:lnTo>
                  <a:pt x="22314" y="60675"/>
                </a:lnTo>
                <a:lnTo>
                  <a:pt x="0" y="0"/>
                </a:lnTo>
                <a:lnTo>
                  <a:pt x="6948" y="4036"/>
                </a:lnTo>
                <a:lnTo>
                  <a:pt x="14442" y="6450"/>
                </a:lnTo>
                <a:lnTo>
                  <a:pt x="22218" y="7249"/>
                </a:lnTo>
                <a:lnTo>
                  <a:pt x="30015" y="6437"/>
                </a:lnTo>
                <a:lnTo>
                  <a:pt x="37571" y="4018"/>
                </a:lnTo>
                <a:lnTo>
                  <a:pt x="446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19908" y="2131597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44621" y="0"/>
                </a:moveTo>
                <a:lnTo>
                  <a:pt x="22314" y="60675"/>
                </a:lnTo>
                <a:lnTo>
                  <a:pt x="0" y="0"/>
                </a:lnTo>
                <a:lnTo>
                  <a:pt x="6948" y="4036"/>
                </a:lnTo>
                <a:lnTo>
                  <a:pt x="14442" y="6450"/>
                </a:lnTo>
                <a:lnTo>
                  <a:pt x="22218" y="7249"/>
                </a:lnTo>
                <a:lnTo>
                  <a:pt x="30015" y="6437"/>
                </a:lnTo>
                <a:lnTo>
                  <a:pt x="37571" y="4018"/>
                </a:lnTo>
                <a:lnTo>
                  <a:pt x="44621" y="0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19737" y="1632364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2" y="56637"/>
                </a:lnTo>
                <a:lnTo>
                  <a:pt x="30177" y="54221"/>
                </a:lnTo>
                <a:lnTo>
                  <a:pt x="22401" y="53421"/>
                </a:lnTo>
                <a:lnTo>
                  <a:pt x="14604" y="54233"/>
                </a:lnTo>
                <a:lnTo>
                  <a:pt x="7049" y="56652"/>
                </a:lnTo>
                <a:lnTo>
                  <a:pt x="0" y="60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19737" y="1632364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2" y="56637"/>
                </a:lnTo>
                <a:lnTo>
                  <a:pt x="30177" y="54221"/>
                </a:lnTo>
                <a:lnTo>
                  <a:pt x="22401" y="53421"/>
                </a:lnTo>
                <a:lnTo>
                  <a:pt x="14604" y="54233"/>
                </a:lnTo>
                <a:lnTo>
                  <a:pt x="7049" y="56652"/>
                </a:lnTo>
                <a:lnTo>
                  <a:pt x="0" y="60675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89395" y="1637905"/>
            <a:ext cx="534670" cy="555625"/>
          </a:xfrm>
          <a:custGeom>
            <a:avLst/>
            <a:gdLst/>
            <a:ahLst/>
            <a:cxnLst/>
            <a:rect l="l" t="t" r="r" b="b"/>
            <a:pathLst>
              <a:path w="534669" h="555625">
                <a:moveTo>
                  <a:pt x="0" y="555097"/>
                </a:moveTo>
                <a:lnTo>
                  <a:pt x="534055" y="0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80962" y="2142704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58141" y="30938"/>
                </a:moveTo>
                <a:lnTo>
                  <a:pt x="0" y="59193"/>
                </a:lnTo>
                <a:lnTo>
                  <a:pt x="25984" y="0"/>
                </a:lnTo>
                <a:lnTo>
                  <a:pt x="29878" y="11300"/>
                </a:lnTo>
                <a:lnTo>
                  <a:pt x="36968" y="20625"/>
                </a:lnTo>
                <a:lnTo>
                  <a:pt x="46605" y="27372"/>
                </a:lnTo>
                <a:lnTo>
                  <a:pt x="58141" y="30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80962" y="2142704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58141" y="30938"/>
                </a:moveTo>
                <a:lnTo>
                  <a:pt x="0" y="59193"/>
                </a:lnTo>
                <a:lnTo>
                  <a:pt x="25984" y="0"/>
                </a:lnTo>
                <a:lnTo>
                  <a:pt x="29878" y="11300"/>
                </a:lnTo>
                <a:lnTo>
                  <a:pt x="36968" y="20625"/>
                </a:lnTo>
                <a:lnTo>
                  <a:pt x="46605" y="27372"/>
                </a:lnTo>
                <a:lnTo>
                  <a:pt x="58141" y="30938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73740" y="1629011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0" y="28254"/>
                </a:moveTo>
                <a:lnTo>
                  <a:pt x="58150" y="0"/>
                </a:lnTo>
                <a:lnTo>
                  <a:pt x="32159" y="59191"/>
                </a:lnTo>
                <a:lnTo>
                  <a:pt x="28267" y="47892"/>
                </a:lnTo>
                <a:lnTo>
                  <a:pt x="21176" y="38568"/>
                </a:lnTo>
                <a:lnTo>
                  <a:pt x="11537" y="31821"/>
                </a:lnTo>
                <a:lnTo>
                  <a:pt x="0" y="282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73740" y="1629011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0" y="28254"/>
                </a:moveTo>
                <a:lnTo>
                  <a:pt x="58150" y="0"/>
                </a:lnTo>
                <a:lnTo>
                  <a:pt x="32159" y="59191"/>
                </a:lnTo>
                <a:lnTo>
                  <a:pt x="28267" y="47892"/>
                </a:lnTo>
                <a:lnTo>
                  <a:pt x="21176" y="38568"/>
                </a:lnTo>
                <a:lnTo>
                  <a:pt x="11537" y="31821"/>
                </a:lnTo>
                <a:lnTo>
                  <a:pt x="0" y="28254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408611" y="1299677"/>
            <a:ext cx="273685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purines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336375" y="2537387"/>
            <a:ext cx="41529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pyrimidines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882624" y="1873640"/>
            <a:ext cx="480059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0" dirty="0">
                <a:solidFill>
                  <a:srgbClr val="FF0000"/>
                </a:solidFill>
                <a:latin typeface="Arial"/>
                <a:cs typeface="Arial"/>
              </a:rPr>
              <a:t>Transversions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latin typeface="Euphemia UCAS"/>
                <a:cs typeface="Euphemia UCAS"/>
              </a:rPr>
              <a:t>How </a:t>
            </a:r>
            <a:r>
              <a:rPr spc="10" dirty="0">
                <a:latin typeface="Euphemia UCAS"/>
                <a:cs typeface="Euphemia UCAS"/>
              </a:rPr>
              <a:t>to </a:t>
            </a:r>
            <a:r>
              <a:rPr spc="-45" dirty="0">
                <a:latin typeface="Euphemia UCAS"/>
                <a:cs typeface="Euphemia UCAS"/>
              </a:rPr>
              <a:t>estimate </a:t>
            </a:r>
            <a:r>
              <a:rPr spc="-30" dirty="0">
                <a:latin typeface="Euphemia UCAS"/>
                <a:cs typeface="Euphemia UCAS"/>
              </a:rPr>
              <a:t>the quality </a:t>
            </a:r>
            <a:r>
              <a:rPr spc="-20" dirty="0">
                <a:latin typeface="Euphemia UCAS"/>
                <a:cs typeface="Euphemia UCAS"/>
              </a:rPr>
              <a:t>of </a:t>
            </a:r>
            <a:r>
              <a:rPr spc="-50" dirty="0">
                <a:latin typeface="Euphemia UCAS"/>
                <a:cs typeface="Euphemia UCAS"/>
              </a:rPr>
              <a:t>called</a:t>
            </a:r>
            <a:r>
              <a:rPr spc="75" dirty="0">
                <a:latin typeface="Euphemia UCAS"/>
                <a:cs typeface="Euphemia UCAS"/>
              </a:rPr>
              <a:t> </a:t>
            </a:r>
            <a:r>
              <a:rPr spc="-95" dirty="0">
                <a:latin typeface="Euphemia UCAS"/>
                <a:cs typeface="Euphemia UCAS"/>
              </a:rPr>
              <a:t>SNPs?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161" y="2947321"/>
            <a:ext cx="300355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55" dirty="0">
                <a:latin typeface="Arial"/>
                <a:cs typeface="Arial"/>
              </a:rPr>
              <a:t>thymine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686" y="2945164"/>
            <a:ext cx="30480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cytosine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958" y="1632881"/>
            <a:ext cx="29337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adenine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851" y="1622766"/>
            <a:ext cx="29464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guani</a:t>
            </a:r>
            <a:r>
              <a:rPr sz="500" spc="55" dirty="0">
                <a:latin typeface="Arial"/>
                <a:cs typeface="Arial"/>
              </a:rPr>
              <a:t>n</a:t>
            </a:r>
            <a:r>
              <a:rPr sz="500" spc="4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4919" y="2629541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30" h="46355">
                <a:moveTo>
                  <a:pt x="6263" y="0"/>
                </a:moveTo>
                <a:lnTo>
                  <a:pt x="0" y="0"/>
                </a:lnTo>
                <a:lnTo>
                  <a:pt x="0" y="46021"/>
                </a:lnTo>
                <a:lnTo>
                  <a:pt x="5856" y="46021"/>
                </a:lnTo>
                <a:lnTo>
                  <a:pt x="5856" y="9905"/>
                </a:lnTo>
                <a:lnTo>
                  <a:pt x="12877" y="9905"/>
                </a:lnTo>
                <a:lnTo>
                  <a:pt x="6263" y="0"/>
                </a:lnTo>
                <a:close/>
              </a:path>
              <a:path w="36830" h="46355">
                <a:moveTo>
                  <a:pt x="12877" y="9905"/>
                </a:moveTo>
                <a:lnTo>
                  <a:pt x="5856" y="9905"/>
                </a:lnTo>
                <a:lnTo>
                  <a:pt x="29970" y="46021"/>
                </a:lnTo>
                <a:lnTo>
                  <a:pt x="36234" y="46021"/>
                </a:lnTo>
                <a:lnTo>
                  <a:pt x="36234" y="36116"/>
                </a:lnTo>
                <a:lnTo>
                  <a:pt x="30378" y="36116"/>
                </a:lnTo>
                <a:lnTo>
                  <a:pt x="12877" y="9905"/>
                </a:lnTo>
                <a:close/>
              </a:path>
              <a:path w="36830" h="46355">
                <a:moveTo>
                  <a:pt x="36234" y="0"/>
                </a:moveTo>
                <a:lnTo>
                  <a:pt x="30378" y="0"/>
                </a:lnTo>
                <a:lnTo>
                  <a:pt x="30378" y="36116"/>
                </a:lnTo>
                <a:lnTo>
                  <a:pt x="36234" y="36116"/>
                </a:lnTo>
                <a:lnTo>
                  <a:pt x="3623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926" y="2789139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5">
                <a:moveTo>
                  <a:pt x="6263" y="0"/>
                </a:moveTo>
                <a:lnTo>
                  <a:pt x="0" y="0"/>
                </a:lnTo>
                <a:lnTo>
                  <a:pt x="0" y="46033"/>
                </a:lnTo>
                <a:lnTo>
                  <a:pt x="5856" y="46033"/>
                </a:lnTo>
                <a:lnTo>
                  <a:pt x="5856" y="9907"/>
                </a:lnTo>
                <a:lnTo>
                  <a:pt x="12876" y="9907"/>
                </a:lnTo>
                <a:lnTo>
                  <a:pt x="6263" y="0"/>
                </a:lnTo>
                <a:close/>
              </a:path>
              <a:path w="36829" h="46355">
                <a:moveTo>
                  <a:pt x="12876" y="9907"/>
                </a:moveTo>
                <a:lnTo>
                  <a:pt x="5856" y="9907"/>
                </a:lnTo>
                <a:lnTo>
                  <a:pt x="29970" y="46033"/>
                </a:lnTo>
                <a:lnTo>
                  <a:pt x="36234" y="46033"/>
                </a:lnTo>
                <a:lnTo>
                  <a:pt x="36234" y="36127"/>
                </a:lnTo>
                <a:lnTo>
                  <a:pt x="30378" y="36127"/>
                </a:lnTo>
                <a:lnTo>
                  <a:pt x="12876" y="9907"/>
                </a:lnTo>
                <a:close/>
              </a:path>
              <a:path w="36829" h="46355">
                <a:moveTo>
                  <a:pt x="36234" y="0"/>
                </a:moveTo>
                <a:lnTo>
                  <a:pt x="30378" y="0"/>
                </a:lnTo>
                <a:lnTo>
                  <a:pt x="30378" y="36127"/>
                </a:lnTo>
                <a:lnTo>
                  <a:pt x="36234" y="36127"/>
                </a:lnTo>
                <a:lnTo>
                  <a:pt x="3623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215" y="2842565"/>
            <a:ext cx="36195" cy="46355"/>
          </a:xfrm>
          <a:custGeom>
            <a:avLst/>
            <a:gdLst/>
            <a:ahLst/>
            <a:cxnLst/>
            <a:rect l="l" t="t" r="r" b="b"/>
            <a:pathLst>
              <a:path w="36195" h="46355">
                <a:moveTo>
                  <a:pt x="6110" y="0"/>
                </a:moveTo>
                <a:lnTo>
                  <a:pt x="0" y="0"/>
                </a:lnTo>
                <a:lnTo>
                  <a:pt x="0" y="46033"/>
                </a:lnTo>
                <a:lnTo>
                  <a:pt x="6110" y="46033"/>
                </a:lnTo>
                <a:lnTo>
                  <a:pt x="6110" y="24359"/>
                </a:lnTo>
                <a:lnTo>
                  <a:pt x="36026" y="24359"/>
                </a:lnTo>
                <a:lnTo>
                  <a:pt x="36026" y="18917"/>
                </a:lnTo>
                <a:lnTo>
                  <a:pt x="6110" y="18917"/>
                </a:lnTo>
                <a:lnTo>
                  <a:pt x="6110" y="0"/>
                </a:lnTo>
                <a:close/>
              </a:path>
              <a:path w="36195" h="46355">
                <a:moveTo>
                  <a:pt x="36026" y="24359"/>
                </a:moveTo>
                <a:lnTo>
                  <a:pt x="29917" y="24359"/>
                </a:lnTo>
                <a:lnTo>
                  <a:pt x="29917" y="46033"/>
                </a:lnTo>
                <a:lnTo>
                  <a:pt x="36026" y="46033"/>
                </a:lnTo>
                <a:lnTo>
                  <a:pt x="36026" y="24359"/>
                </a:lnTo>
                <a:close/>
              </a:path>
              <a:path w="36195" h="46355">
                <a:moveTo>
                  <a:pt x="36026" y="0"/>
                </a:moveTo>
                <a:lnTo>
                  <a:pt x="29917" y="0"/>
                </a:lnTo>
                <a:lnTo>
                  <a:pt x="29917" y="18917"/>
                </a:lnTo>
                <a:lnTo>
                  <a:pt x="36026" y="18917"/>
                </a:lnTo>
                <a:lnTo>
                  <a:pt x="3602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050" y="268172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048"/>
                </a:lnTo>
              </a:path>
            </a:pathLst>
          </a:custGeom>
          <a:ln w="455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7439" y="2755237"/>
            <a:ext cx="67945" cy="41275"/>
          </a:xfrm>
          <a:custGeom>
            <a:avLst/>
            <a:gdLst/>
            <a:ahLst/>
            <a:cxnLst/>
            <a:rect l="l" t="t" r="r" b="b"/>
            <a:pathLst>
              <a:path w="67944" h="41275">
                <a:moveTo>
                  <a:pt x="63333" y="0"/>
                </a:moveTo>
                <a:lnTo>
                  <a:pt x="0" y="36687"/>
                </a:lnTo>
                <a:lnTo>
                  <a:pt x="2279" y="40699"/>
                </a:lnTo>
                <a:lnTo>
                  <a:pt x="67887" y="2540"/>
                </a:lnTo>
                <a:lnTo>
                  <a:pt x="6333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660" y="2755237"/>
            <a:ext cx="68580" cy="40640"/>
          </a:xfrm>
          <a:custGeom>
            <a:avLst/>
            <a:gdLst/>
            <a:ahLst/>
            <a:cxnLst/>
            <a:rect l="l" t="t" r="r" b="b"/>
            <a:pathLst>
              <a:path w="68579" h="40639">
                <a:moveTo>
                  <a:pt x="4555" y="0"/>
                </a:moveTo>
                <a:lnTo>
                  <a:pt x="0" y="2540"/>
                </a:lnTo>
                <a:lnTo>
                  <a:pt x="65744" y="40563"/>
                </a:lnTo>
                <a:lnTo>
                  <a:pt x="68023" y="36551"/>
                </a:lnTo>
                <a:lnTo>
                  <a:pt x="455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938" y="264905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723"/>
                </a:lnTo>
              </a:path>
            </a:pathLst>
          </a:custGeom>
          <a:ln w="45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874" y="2659493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843"/>
                </a:lnTo>
              </a:path>
            </a:pathLst>
          </a:custGeom>
          <a:ln w="45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660" y="2595900"/>
            <a:ext cx="94615" cy="55880"/>
          </a:xfrm>
          <a:custGeom>
            <a:avLst/>
            <a:gdLst/>
            <a:ahLst/>
            <a:cxnLst/>
            <a:rect l="l" t="t" r="r" b="b"/>
            <a:pathLst>
              <a:path w="94615" h="55880">
                <a:moveTo>
                  <a:pt x="92254" y="0"/>
                </a:moveTo>
                <a:lnTo>
                  <a:pt x="0" y="53152"/>
                </a:lnTo>
                <a:lnTo>
                  <a:pt x="4555" y="55702"/>
                </a:lnTo>
                <a:lnTo>
                  <a:pt x="94533" y="4012"/>
                </a:lnTo>
                <a:lnTo>
                  <a:pt x="94533" y="1337"/>
                </a:lnTo>
                <a:lnTo>
                  <a:pt x="922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194" y="2595900"/>
            <a:ext cx="65405" cy="40640"/>
          </a:xfrm>
          <a:custGeom>
            <a:avLst/>
            <a:gdLst/>
            <a:ahLst/>
            <a:cxnLst/>
            <a:rect l="l" t="t" r="r" b="b"/>
            <a:pathLst>
              <a:path w="65405" h="40639">
                <a:moveTo>
                  <a:pt x="2276" y="0"/>
                </a:moveTo>
                <a:lnTo>
                  <a:pt x="0" y="1337"/>
                </a:lnTo>
                <a:lnTo>
                  <a:pt x="0" y="4012"/>
                </a:lnTo>
                <a:lnTo>
                  <a:pt x="63069" y="40436"/>
                </a:lnTo>
                <a:lnTo>
                  <a:pt x="65346" y="36414"/>
                </a:lnTo>
                <a:lnTo>
                  <a:pt x="227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990" y="2613571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5" h="36830">
                <a:moveTo>
                  <a:pt x="2279" y="0"/>
                </a:moveTo>
                <a:lnTo>
                  <a:pt x="0" y="4021"/>
                </a:lnTo>
                <a:lnTo>
                  <a:pt x="56371" y="36548"/>
                </a:lnTo>
                <a:lnTo>
                  <a:pt x="58650" y="32536"/>
                </a:lnTo>
                <a:lnTo>
                  <a:pt x="2279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2926" y="2477831"/>
            <a:ext cx="36830" cy="46355"/>
          </a:xfrm>
          <a:custGeom>
            <a:avLst/>
            <a:gdLst/>
            <a:ahLst/>
            <a:cxnLst/>
            <a:rect l="l" t="t" r="r" b="b"/>
            <a:pathLst>
              <a:path w="36829" h="46355">
                <a:moveTo>
                  <a:pt x="6263" y="0"/>
                </a:moveTo>
                <a:lnTo>
                  <a:pt x="0" y="0"/>
                </a:lnTo>
                <a:lnTo>
                  <a:pt x="0" y="46033"/>
                </a:lnTo>
                <a:lnTo>
                  <a:pt x="5856" y="46033"/>
                </a:lnTo>
                <a:lnTo>
                  <a:pt x="5856" y="9907"/>
                </a:lnTo>
                <a:lnTo>
                  <a:pt x="12876" y="9907"/>
                </a:lnTo>
                <a:lnTo>
                  <a:pt x="6263" y="0"/>
                </a:lnTo>
                <a:close/>
              </a:path>
              <a:path w="36829" h="46355">
                <a:moveTo>
                  <a:pt x="12876" y="9907"/>
                </a:moveTo>
                <a:lnTo>
                  <a:pt x="5856" y="9907"/>
                </a:lnTo>
                <a:lnTo>
                  <a:pt x="29970" y="46033"/>
                </a:lnTo>
                <a:lnTo>
                  <a:pt x="36234" y="46033"/>
                </a:lnTo>
                <a:lnTo>
                  <a:pt x="36234" y="36127"/>
                </a:lnTo>
                <a:lnTo>
                  <a:pt x="30378" y="36127"/>
                </a:lnTo>
                <a:lnTo>
                  <a:pt x="12876" y="9907"/>
                </a:lnTo>
                <a:close/>
              </a:path>
              <a:path w="36829" h="46355">
                <a:moveTo>
                  <a:pt x="36234" y="0"/>
                </a:moveTo>
                <a:lnTo>
                  <a:pt x="30378" y="0"/>
                </a:lnTo>
                <a:lnTo>
                  <a:pt x="30378" y="36127"/>
                </a:lnTo>
                <a:lnTo>
                  <a:pt x="36234" y="36127"/>
                </a:lnTo>
                <a:lnTo>
                  <a:pt x="3623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637" y="2477831"/>
            <a:ext cx="36195" cy="46355"/>
          </a:xfrm>
          <a:custGeom>
            <a:avLst/>
            <a:gdLst/>
            <a:ahLst/>
            <a:cxnLst/>
            <a:rect l="l" t="t" r="r" b="b"/>
            <a:pathLst>
              <a:path w="36194" h="46355">
                <a:moveTo>
                  <a:pt x="6099" y="0"/>
                </a:moveTo>
                <a:lnTo>
                  <a:pt x="0" y="0"/>
                </a:lnTo>
                <a:lnTo>
                  <a:pt x="0" y="46033"/>
                </a:lnTo>
                <a:lnTo>
                  <a:pt x="6099" y="46033"/>
                </a:lnTo>
                <a:lnTo>
                  <a:pt x="6099" y="24359"/>
                </a:lnTo>
                <a:lnTo>
                  <a:pt x="36016" y="24359"/>
                </a:lnTo>
                <a:lnTo>
                  <a:pt x="36016" y="18917"/>
                </a:lnTo>
                <a:lnTo>
                  <a:pt x="6099" y="18917"/>
                </a:lnTo>
                <a:lnTo>
                  <a:pt x="6099" y="0"/>
                </a:lnTo>
                <a:close/>
              </a:path>
              <a:path w="36194" h="46355">
                <a:moveTo>
                  <a:pt x="36016" y="24359"/>
                </a:moveTo>
                <a:lnTo>
                  <a:pt x="29915" y="24359"/>
                </a:lnTo>
                <a:lnTo>
                  <a:pt x="29915" y="46033"/>
                </a:lnTo>
                <a:lnTo>
                  <a:pt x="36016" y="46033"/>
                </a:lnTo>
                <a:lnTo>
                  <a:pt x="36016" y="24359"/>
                </a:lnTo>
                <a:close/>
              </a:path>
              <a:path w="36194" h="46355">
                <a:moveTo>
                  <a:pt x="36016" y="0"/>
                </a:moveTo>
                <a:lnTo>
                  <a:pt x="29915" y="0"/>
                </a:lnTo>
                <a:lnTo>
                  <a:pt x="29915" y="18917"/>
                </a:lnTo>
                <a:lnTo>
                  <a:pt x="36016" y="18917"/>
                </a:lnTo>
                <a:lnTo>
                  <a:pt x="3601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656" y="2501268"/>
            <a:ext cx="23495" cy="34925"/>
          </a:xfrm>
          <a:custGeom>
            <a:avLst/>
            <a:gdLst/>
            <a:ahLst/>
            <a:cxnLst/>
            <a:rect l="l" t="t" r="r" b="b"/>
            <a:pathLst>
              <a:path w="23494" h="34925">
                <a:moveTo>
                  <a:pt x="20732" y="3516"/>
                </a:moveTo>
                <a:lnTo>
                  <a:pt x="13901" y="3516"/>
                </a:lnTo>
                <a:lnTo>
                  <a:pt x="15463" y="4095"/>
                </a:lnTo>
                <a:lnTo>
                  <a:pt x="16675" y="5243"/>
                </a:lnTo>
                <a:lnTo>
                  <a:pt x="17876" y="6400"/>
                </a:lnTo>
                <a:lnTo>
                  <a:pt x="18482" y="7809"/>
                </a:lnTo>
                <a:lnTo>
                  <a:pt x="18482" y="11090"/>
                </a:lnTo>
                <a:lnTo>
                  <a:pt x="17814" y="12790"/>
                </a:lnTo>
                <a:lnTo>
                  <a:pt x="16476" y="14579"/>
                </a:lnTo>
                <a:lnTo>
                  <a:pt x="15148" y="16377"/>
                </a:lnTo>
                <a:lnTo>
                  <a:pt x="12617" y="18818"/>
                </a:lnTo>
                <a:lnTo>
                  <a:pt x="6471" y="23871"/>
                </a:lnTo>
                <a:lnTo>
                  <a:pt x="4618" y="25616"/>
                </a:lnTo>
                <a:lnTo>
                  <a:pt x="2052" y="28624"/>
                </a:lnTo>
                <a:lnTo>
                  <a:pt x="1110" y="30153"/>
                </a:lnTo>
                <a:lnTo>
                  <a:pt x="532" y="31706"/>
                </a:lnTo>
                <a:lnTo>
                  <a:pt x="161" y="32647"/>
                </a:lnTo>
                <a:lnTo>
                  <a:pt x="0" y="33624"/>
                </a:lnTo>
                <a:lnTo>
                  <a:pt x="27" y="34644"/>
                </a:lnTo>
                <a:lnTo>
                  <a:pt x="22876" y="34644"/>
                </a:lnTo>
                <a:lnTo>
                  <a:pt x="22876" y="30586"/>
                </a:lnTo>
                <a:lnTo>
                  <a:pt x="5918" y="30586"/>
                </a:lnTo>
                <a:lnTo>
                  <a:pt x="6390" y="29818"/>
                </a:lnTo>
                <a:lnTo>
                  <a:pt x="6994" y="29049"/>
                </a:lnTo>
                <a:lnTo>
                  <a:pt x="8450" y="27532"/>
                </a:lnTo>
                <a:lnTo>
                  <a:pt x="10085" y="26085"/>
                </a:lnTo>
                <a:lnTo>
                  <a:pt x="15671" y="21377"/>
                </a:lnTo>
                <a:lnTo>
                  <a:pt x="17851" y="19352"/>
                </a:lnTo>
                <a:lnTo>
                  <a:pt x="19160" y="17869"/>
                </a:lnTo>
                <a:lnTo>
                  <a:pt x="20479" y="16395"/>
                </a:lnTo>
                <a:lnTo>
                  <a:pt x="21421" y="14986"/>
                </a:lnTo>
                <a:lnTo>
                  <a:pt x="21981" y="13658"/>
                </a:lnTo>
                <a:lnTo>
                  <a:pt x="22550" y="12321"/>
                </a:lnTo>
                <a:lnTo>
                  <a:pt x="22839" y="10965"/>
                </a:lnTo>
                <a:lnTo>
                  <a:pt x="22839" y="6869"/>
                </a:lnTo>
                <a:lnTo>
                  <a:pt x="21872" y="4592"/>
                </a:lnTo>
                <a:lnTo>
                  <a:pt x="20732" y="3516"/>
                </a:lnTo>
                <a:close/>
              </a:path>
              <a:path w="23494" h="34925">
                <a:moveTo>
                  <a:pt x="15372" y="0"/>
                </a:moveTo>
                <a:lnTo>
                  <a:pt x="8767" y="0"/>
                </a:lnTo>
                <a:lnTo>
                  <a:pt x="6145" y="851"/>
                </a:lnTo>
                <a:lnTo>
                  <a:pt x="2249" y="4266"/>
                </a:lnTo>
                <a:lnTo>
                  <a:pt x="1119" y="6742"/>
                </a:lnTo>
                <a:lnTo>
                  <a:pt x="821" y="9997"/>
                </a:lnTo>
                <a:lnTo>
                  <a:pt x="5178" y="10458"/>
                </a:lnTo>
                <a:lnTo>
                  <a:pt x="5196" y="8288"/>
                </a:lnTo>
                <a:lnTo>
                  <a:pt x="5812" y="6589"/>
                </a:lnTo>
                <a:lnTo>
                  <a:pt x="8269" y="4132"/>
                </a:lnTo>
                <a:lnTo>
                  <a:pt x="9905" y="3516"/>
                </a:lnTo>
                <a:lnTo>
                  <a:pt x="20732" y="3516"/>
                </a:lnTo>
                <a:lnTo>
                  <a:pt x="17994" y="923"/>
                </a:lnTo>
                <a:lnTo>
                  <a:pt x="1537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192" y="2529758"/>
            <a:ext cx="0" cy="67945"/>
          </a:xfrm>
          <a:custGeom>
            <a:avLst/>
            <a:gdLst/>
            <a:ahLst/>
            <a:cxnLst/>
            <a:rect l="l" t="t" r="r" b="b"/>
            <a:pathLst>
              <a:path h="67944">
                <a:moveTo>
                  <a:pt x="0" y="0"/>
                </a:moveTo>
                <a:lnTo>
                  <a:pt x="0" y="67480"/>
                </a:lnTo>
              </a:path>
            </a:pathLst>
          </a:custGeom>
          <a:ln w="45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3360" y="2788345"/>
            <a:ext cx="44450" cy="47625"/>
          </a:xfrm>
          <a:custGeom>
            <a:avLst/>
            <a:gdLst/>
            <a:ahLst/>
            <a:cxnLst/>
            <a:rect l="l" t="t" r="r" b="b"/>
            <a:pathLst>
              <a:path w="44450" h="47625">
                <a:moveTo>
                  <a:pt x="26291" y="0"/>
                </a:moveTo>
                <a:lnTo>
                  <a:pt x="15553" y="0"/>
                </a:lnTo>
                <a:lnTo>
                  <a:pt x="10257" y="2168"/>
                </a:lnTo>
                <a:lnTo>
                  <a:pt x="2050" y="10810"/>
                </a:lnTo>
                <a:lnTo>
                  <a:pt x="0" y="16784"/>
                </a:lnTo>
                <a:lnTo>
                  <a:pt x="22" y="28559"/>
                </a:lnTo>
                <a:lnTo>
                  <a:pt x="17677" y="47622"/>
                </a:lnTo>
                <a:lnTo>
                  <a:pt x="26002" y="47622"/>
                </a:lnTo>
                <a:lnTo>
                  <a:pt x="29734" y="46674"/>
                </a:lnTo>
                <a:lnTo>
                  <a:pt x="36641" y="42886"/>
                </a:lnTo>
                <a:lnTo>
                  <a:pt x="37116" y="42389"/>
                </a:lnTo>
                <a:lnTo>
                  <a:pt x="17478" y="42389"/>
                </a:lnTo>
                <a:lnTo>
                  <a:pt x="13737" y="40797"/>
                </a:lnTo>
                <a:lnTo>
                  <a:pt x="7772" y="34417"/>
                </a:lnTo>
                <a:lnTo>
                  <a:pt x="6279" y="30042"/>
                </a:lnTo>
                <a:lnTo>
                  <a:pt x="6279" y="17578"/>
                </a:lnTo>
                <a:lnTo>
                  <a:pt x="7834" y="12635"/>
                </a:lnTo>
                <a:lnTo>
                  <a:pt x="14054" y="6714"/>
                </a:lnTo>
                <a:lnTo>
                  <a:pt x="17758" y="5231"/>
                </a:lnTo>
                <a:lnTo>
                  <a:pt x="37078" y="5231"/>
                </a:lnTo>
                <a:lnTo>
                  <a:pt x="36937" y="5078"/>
                </a:lnTo>
                <a:lnTo>
                  <a:pt x="30123" y="1020"/>
                </a:lnTo>
                <a:lnTo>
                  <a:pt x="26291" y="0"/>
                </a:lnTo>
                <a:close/>
              </a:path>
              <a:path w="44450" h="47625">
                <a:moveTo>
                  <a:pt x="37078" y="5231"/>
                </a:moveTo>
                <a:lnTo>
                  <a:pt x="25107" y="5231"/>
                </a:lnTo>
                <a:lnTo>
                  <a:pt x="27846" y="5999"/>
                </a:lnTo>
                <a:lnTo>
                  <a:pt x="32717" y="9081"/>
                </a:lnTo>
                <a:lnTo>
                  <a:pt x="34570" y="11242"/>
                </a:lnTo>
                <a:lnTo>
                  <a:pt x="35845" y="14035"/>
                </a:lnTo>
                <a:lnTo>
                  <a:pt x="37111" y="16828"/>
                </a:lnTo>
                <a:lnTo>
                  <a:pt x="37742" y="20100"/>
                </a:lnTo>
                <a:lnTo>
                  <a:pt x="37742" y="29762"/>
                </a:lnTo>
                <a:lnTo>
                  <a:pt x="36262" y="34336"/>
                </a:lnTo>
                <a:lnTo>
                  <a:pt x="30331" y="40780"/>
                </a:lnTo>
                <a:lnTo>
                  <a:pt x="26562" y="42389"/>
                </a:lnTo>
                <a:lnTo>
                  <a:pt x="37116" y="42389"/>
                </a:lnTo>
                <a:lnTo>
                  <a:pt x="39307" y="40093"/>
                </a:lnTo>
                <a:lnTo>
                  <a:pt x="43076" y="32735"/>
                </a:lnTo>
                <a:lnTo>
                  <a:pt x="44015" y="28559"/>
                </a:lnTo>
                <a:lnTo>
                  <a:pt x="44015" y="19287"/>
                </a:lnTo>
                <a:lnTo>
                  <a:pt x="43120" y="15164"/>
                </a:lnTo>
                <a:lnTo>
                  <a:pt x="41340" y="11541"/>
                </a:lnTo>
                <a:lnTo>
                  <a:pt x="39540" y="7908"/>
                </a:lnTo>
                <a:lnTo>
                  <a:pt x="37078" y="5231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974" y="2745331"/>
            <a:ext cx="74930" cy="45720"/>
          </a:xfrm>
          <a:custGeom>
            <a:avLst/>
            <a:gdLst/>
            <a:ahLst/>
            <a:cxnLst/>
            <a:rect l="l" t="t" r="r" b="b"/>
            <a:pathLst>
              <a:path w="74930" h="45719">
                <a:moveTo>
                  <a:pt x="2276" y="0"/>
                </a:moveTo>
                <a:lnTo>
                  <a:pt x="0" y="3877"/>
                </a:lnTo>
                <a:lnTo>
                  <a:pt x="72035" y="45517"/>
                </a:lnTo>
                <a:lnTo>
                  <a:pt x="74312" y="41639"/>
                </a:lnTo>
                <a:lnTo>
                  <a:pt x="227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3938" y="2759114"/>
            <a:ext cx="74930" cy="45720"/>
          </a:xfrm>
          <a:custGeom>
            <a:avLst/>
            <a:gdLst/>
            <a:ahLst/>
            <a:cxnLst/>
            <a:rect l="l" t="t" r="r" b="b"/>
            <a:pathLst>
              <a:path w="74930" h="45719">
                <a:moveTo>
                  <a:pt x="2279" y="0"/>
                </a:moveTo>
                <a:lnTo>
                  <a:pt x="0" y="4021"/>
                </a:lnTo>
                <a:lnTo>
                  <a:pt x="72045" y="45660"/>
                </a:lnTo>
                <a:lnTo>
                  <a:pt x="74315" y="41648"/>
                </a:lnTo>
                <a:lnTo>
                  <a:pt x="2279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7875" y="2628139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6180" y="0"/>
                </a:moveTo>
                <a:lnTo>
                  <a:pt x="0" y="0"/>
                </a:lnTo>
                <a:lnTo>
                  <a:pt x="0" y="45392"/>
                </a:lnTo>
                <a:lnTo>
                  <a:pt x="5775" y="45392"/>
                </a:lnTo>
                <a:lnTo>
                  <a:pt x="5775" y="9761"/>
                </a:lnTo>
                <a:lnTo>
                  <a:pt x="12697" y="9761"/>
                </a:lnTo>
                <a:lnTo>
                  <a:pt x="6180" y="0"/>
                </a:lnTo>
                <a:close/>
              </a:path>
              <a:path w="36194" h="45719">
                <a:moveTo>
                  <a:pt x="12697" y="9761"/>
                </a:moveTo>
                <a:lnTo>
                  <a:pt x="5775" y="9761"/>
                </a:lnTo>
                <a:lnTo>
                  <a:pt x="29554" y="45392"/>
                </a:lnTo>
                <a:lnTo>
                  <a:pt x="35736" y="45392"/>
                </a:lnTo>
                <a:lnTo>
                  <a:pt x="35736" y="35621"/>
                </a:lnTo>
                <a:lnTo>
                  <a:pt x="29961" y="35621"/>
                </a:lnTo>
                <a:lnTo>
                  <a:pt x="12697" y="9761"/>
                </a:lnTo>
                <a:close/>
              </a:path>
              <a:path w="36194" h="45719">
                <a:moveTo>
                  <a:pt x="35736" y="0"/>
                </a:moveTo>
                <a:lnTo>
                  <a:pt x="29961" y="0"/>
                </a:lnTo>
                <a:lnTo>
                  <a:pt x="29961" y="35621"/>
                </a:lnTo>
                <a:lnTo>
                  <a:pt x="35736" y="35621"/>
                </a:lnTo>
                <a:lnTo>
                  <a:pt x="3573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3934" y="2628139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19">
                <a:moveTo>
                  <a:pt x="6027" y="0"/>
                </a:moveTo>
                <a:lnTo>
                  <a:pt x="0" y="0"/>
                </a:lnTo>
                <a:lnTo>
                  <a:pt x="0" y="45392"/>
                </a:lnTo>
                <a:lnTo>
                  <a:pt x="6027" y="45392"/>
                </a:lnTo>
                <a:lnTo>
                  <a:pt x="6027" y="24015"/>
                </a:lnTo>
                <a:lnTo>
                  <a:pt x="35528" y="24015"/>
                </a:lnTo>
                <a:lnTo>
                  <a:pt x="35528" y="18647"/>
                </a:lnTo>
                <a:lnTo>
                  <a:pt x="6027" y="18647"/>
                </a:lnTo>
                <a:lnTo>
                  <a:pt x="6027" y="0"/>
                </a:lnTo>
                <a:close/>
              </a:path>
              <a:path w="35560" h="45719">
                <a:moveTo>
                  <a:pt x="35528" y="24015"/>
                </a:moveTo>
                <a:lnTo>
                  <a:pt x="29501" y="24015"/>
                </a:lnTo>
                <a:lnTo>
                  <a:pt x="29501" y="45392"/>
                </a:lnTo>
                <a:lnTo>
                  <a:pt x="35528" y="45392"/>
                </a:lnTo>
                <a:lnTo>
                  <a:pt x="35528" y="24015"/>
                </a:lnTo>
                <a:close/>
              </a:path>
              <a:path w="35560" h="45719">
                <a:moveTo>
                  <a:pt x="35528" y="0"/>
                </a:moveTo>
                <a:lnTo>
                  <a:pt x="29501" y="0"/>
                </a:lnTo>
                <a:lnTo>
                  <a:pt x="29501" y="18647"/>
                </a:lnTo>
                <a:lnTo>
                  <a:pt x="35528" y="18647"/>
                </a:lnTo>
                <a:lnTo>
                  <a:pt x="35528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7291" y="2785524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4" h="45719">
                <a:moveTo>
                  <a:pt x="6182" y="0"/>
                </a:moveTo>
                <a:lnTo>
                  <a:pt x="0" y="0"/>
                </a:lnTo>
                <a:lnTo>
                  <a:pt x="0" y="45390"/>
                </a:lnTo>
                <a:lnTo>
                  <a:pt x="5775" y="45390"/>
                </a:lnTo>
                <a:lnTo>
                  <a:pt x="5775" y="9771"/>
                </a:lnTo>
                <a:lnTo>
                  <a:pt x="12704" y="9771"/>
                </a:lnTo>
                <a:lnTo>
                  <a:pt x="6182" y="0"/>
                </a:lnTo>
                <a:close/>
              </a:path>
              <a:path w="36194" h="45719">
                <a:moveTo>
                  <a:pt x="12704" y="9771"/>
                </a:moveTo>
                <a:lnTo>
                  <a:pt x="5775" y="9771"/>
                </a:lnTo>
                <a:lnTo>
                  <a:pt x="29556" y="45390"/>
                </a:lnTo>
                <a:lnTo>
                  <a:pt x="35736" y="45390"/>
                </a:lnTo>
                <a:lnTo>
                  <a:pt x="35736" y="35628"/>
                </a:lnTo>
                <a:lnTo>
                  <a:pt x="29961" y="35628"/>
                </a:lnTo>
                <a:lnTo>
                  <a:pt x="12704" y="9771"/>
                </a:lnTo>
                <a:close/>
              </a:path>
              <a:path w="36194" h="45719">
                <a:moveTo>
                  <a:pt x="35736" y="0"/>
                </a:moveTo>
                <a:lnTo>
                  <a:pt x="29961" y="0"/>
                </a:lnTo>
                <a:lnTo>
                  <a:pt x="29961" y="35628"/>
                </a:lnTo>
                <a:lnTo>
                  <a:pt x="35736" y="35628"/>
                </a:lnTo>
                <a:lnTo>
                  <a:pt x="3573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7580" y="2838217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19">
                <a:moveTo>
                  <a:pt x="6029" y="0"/>
                </a:moveTo>
                <a:lnTo>
                  <a:pt x="0" y="0"/>
                </a:lnTo>
                <a:lnTo>
                  <a:pt x="0" y="45392"/>
                </a:lnTo>
                <a:lnTo>
                  <a:pt x="6029" y="45392"/>
                </a:lnTo>
                <a:lnTo>
                  <a:pt x="6029" y="24015"/>
                </a:lnTo>
                <a:lnTo>
                  <a:pt x="35530" y="24015"/>
                </a:lnTo>
                <a:lnTo>
                  <a:pt x="35530" y="18647"/>
                </a:lnTo>
                <a:lnTo>
                  <a:pt x="6029" y="18647"/>
                </a:lnTo>
                <a:lnTo>
                  <a:pt x="6029" y="0"/>
                </a:lnTo>
                <a:close/>
              </a:path>
              <a:path w="35560" h="45719">
                <a:moveTo>
                  <a:pt x="35530" y="24015"/>
                </a:moveTo>
                <a:lnTo>
                  <a:pt x="29501" y="24015"/>
                </a:lnTo>
                <a:lnTo>
                  <a:pt x="29501" y="45392"/>
                </a:lnTo>
                <a:lnTo>
                  <a:pt x="35530" y="45392"/>
                </a:lnTo>
                <a:lnTo>
                  <a:pt x="35530" y="24015"/>
                </a:lnTo>
                <a:close/>
              </a:path>
              <a:path w="35560" h="45719">
                <a:moveTo>
                  <a:pt x="35530" y="0"/>
                </a:moveTo>
                <a:lnTo>
                  <a:pt x="29501" y="0"/>
                </a:lnTo>
                <a:lnTo>
                  <a:pt x="29501" y="18647"/>
                </a:lnTo>
                <a:lnTo>
                  <a:pt x="35530" y="18647"/>
                </a:lnTo>
                <a:lnTo>
                  <a:pt x="3553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5891" y="2679469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261"/>
                </a:lnTo>
              </a:path>
            </a:pathLst>
          </a:custGeom>
          <a:ln w="4491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71191" y="2752092"/>
            <a:ext cx="67310" cy="40640"/>
          </a:xfrm>
          <a:custGeom>
            <a:avLst/>
            <a:gdLst/>
            <a:ahLst/>
            <a:cxnLst/>
            <a:rect l="l" t="t" r="r" b="b"/>
            <a:pathLst>
              <a:path w="67310" h="40639">
                <a:moveTo>
                  <a:pt x="62454" y="0"/>
                </a:moveTo>
                <a:lnTo>
                  <a:pt x="0" y="36178"/>
                </a:lnTo>
                <a:lnTo>
                  <a:pt x="2239" y="40137"/>
                </a:lnTo>
                <a:lnTo>
                  <a:pt x="66945" y="2637"/>
                </a:lnTo>
                <a:lnTo>
                  <a:pt x="624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52083" y="2752092"/>
            <a:ext cx="67310" cy="40005"/>
          </a:xfrm>
          <a:custGeom>
            <a:avLst/>
            <a:gdLst/>
            <a:ahLst/>
            <a:cxnLst/>
            <a:rect l="l" t="t" r="r" b="b"/>
            <a:pathLst>
              <a:path w="67310" h="40005">
                <a:moveTo>
                  <a:pt x="4493" y="0"/>
                </a:moveTo>
                <a:lnTo>
                  <a:pt x="0" y="2637"/>
                </a:lnTo>
                <a:lnTo>
                  <a:pt x="64705" y="40003"/>
                </a:lnTo>
                <a:lnTo>
                  <a:pt x="66947" y="36178"/>
                </a:lnTo>
                <a:lnTo>
                  <a:pt x="449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4330" y="264856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162"/>
                </a:lnTo>
              </a:path>
            </a:pathLst>
          </a:custGeom>
          <a:ln w="449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0043" y="2657686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615"/>
                </a:lnTo>
              </a:path>
            </a:pathLst>
          </a:custGeom>
          <a:ln w="448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4334" y="2593640"/>
            <a:ext cx="91440" cy="56515"/>
          </a:xfrm>
          <a:custGeom>
            <a:avLst/>
            <a:gdLst/>
            <a:ahLst/>
            <a:cxnLst/>
            <a:rect l="l" t="t" r="r" b="b"/>
            <a:pathLst>
              <a:path w="91439" h="56514">
                <a:moveTo>
                  <a:pt x="90844" y="0"/>
                </a:moveTo>
                <a:lnTo>
                  <a:pt x="0" y="52421"/>
                </a:lnTo>
                <a:lnTo>
                  <a:pt x="0" y="54927"/>
                </a:lnTo>
                <a:lnTo>
                  <a:pt x="2242" y="56255"/>
                </a:lnTo>
                <a:lnTo>
                  <a:pt x="90844" y="5277"/>
                </a:lnTo>
                <a:lnTo>
                  <a:pt x="9084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5179" y="2593640"/>
            <a:ext cx="64769" cy="41275"/>
          </a:xfrm>
          <a:custGeom>
            <a:avLst/>
            <a:gdLst/>
            <a:ahLst/>
            <a:cxnLst/>
            <a:rect l="l" t="t" r="r" b="b"/>
            <a:pathLst>
              <a:path w="64769" h="41275">
                <a:moveTo>
                  <a:pt x="0" y="0"/>
                </a:moveTo>
                <a:lnTo>
                  <a:pt x="0" y="5277"/>
                </a:lnTo>
                <a:lnTo>
                  <a:pt x="62317" y="41197"/>
                </a:lnTo>
                <a:lnTo>
                  <a:pt x="64569" y="37238"/>
                </a:lnTo>
                <a:lnTo>
                  <a:pt x="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541" y="2477750"/>
            <a:ext cx="43815" cy="46990"/>
          </a:xfrm>
          <a:custGeom>
            <a:avLst/>
            <a:gdLst/>
            <a:ahLst/>
            <a:cxnLst/>
            <a:rect l="l" t="t" r="r" b="b"/>
            <a:pathLst>
              <a:path w="43814" h="46989">
                <a:moveTo>
                  <a:pt x="25921" y="0"/>
                </a:moveTo>
                <a:lnTo>
                  <a:pt x="15338" y="0"/>
                </a:lnTo>
                <a:lnTo>
                  <a:pt x="10113" y="2124"/>
                </a:lnTo>
                <a:lnTo>
                  <a:pt x="2015" y="10648"/>
                </a:lnTo>
                <a:lnTo>
                  <a:pt x="0" y="16541"/>
                </a:lnTo>
                <a:lnTo>
                  <a:pt x="20" y="28154"/>
                </a:lnTo>
                <a:lnTo>
                  <a:pt x="17425" y="46954"/>
                </a:lnTo>
                <a:lnTo>
                  <a:pt x="25641" y="46954"/>
                </a:lnTo>
                <a:lnTo>
                  <a:pt x="29320" y="46024"/>
                </a:lnTo>
                <a:lnTo>
                  <a:pt x="36125" y="42291"/>
                </a:lnTo>
                <a:lnTo>
                  <a:pt x="36600" y="41794"/>
                </a:lnTo>
                <a:lnTo>
                  <a:pt x="17235" y="41794"/>
                </a:lnTo>
                <a:lnTo>
                  <a:pt x="13540" y="40221"/>
                </a:lnTo>
                <a:lnTo>
                  <a:pt x="7656" y="33929"/>
                </a:lnTo>
                <a:lnTo>
                  <a:pt x="6182" y="29619"/>
                </a:lnTo>
                <a:lnTo>
                  <a:pt x="6182" y="17328"/>
                </a:lnTo>
                <a:lnTo>
                  <a:pt x="7718" y="12455"/>
                </a:lnTo>
                <a:lnTo>
                  <a:pt x="13855" y="6617"/>
                </a:lnTo>
                <a:lnTo>
                  <a:pt x="17515" y="5152"/>
                </a:lnTo>
                <a:lnTo>
                  <a:pt x="36558" y="5152"/>
                </a:lnTo>
                <a:lnTo>
                  <a:pt x="36424" y="5007"/>
                </a:lnTo>
                <a:lnTo>
                  <a:pt x="29700" y="994"/>
                </a:lnTo>
                <a:lnTo>
                  <a:pt x="25921" y="0"/>
                </a:lnTo>
                <a:close/>
              </a:path>
              <a:path w="43814" h="46989">
                <a:moveTo>
                  <a:pt x="36558" y="5152"/>
                </a:moveTo>
                <a:lnTo>
                  <a:pt x="24755" y="5152"/>
                </a:lnTo>
                <a:lnTo>
                  <a:pt x="27458" y="5911"/>
                </a:lnTo>
                <a:lnTo>
                  <a:pt x="32266" y="8947"/>
                </a:lnTo>
                <a:lnTo>
                  <a:pt x="34091" y="11080"/>
                </a:lnTo>
                <a:lnTo>
                  <a:pt x="35338" y="13838"/>
                </a:lnTo>
                <a:lnTo>
                  <a:pt x="36595" y="16585"/>
                </a:lnTo>
                <a:lnTo>
                  <a:pt x="37219" y="19813"/>
                </a:lnTo>
                <a:lnTo>
                  <a:pt x="37219" y="29348"/>
                </a:lnTo>
                <a:lnTo>
                  <a:pt x="35755" y="33848"/>
                </a:lnTo>
                <a:lnTo>
                  <a:pt x="29908" y="40202"/>
                </a:lnTo>
                <a:lnTo>
                  <a:pt x="26192" y="41794"/>
                </a:lnTo>
                <a:lnTo>
                  <a:pt x="36600" y="41794"/>
                </a:lnTo>
                <a:lnTo>
                  <a:pt x="38756" y="39533"/>
                </a:lnTo>
                <a:lnTo>
                  <a:pt x="42479" y="32277"/>
                </a:lnTo>
                <a:lnTo>
                  <a:pt x="43402" y="28154"/>
                </a:lnTo>
                <a:lnTo>
                  <a:pt x="43402" y="19017"/>
                </a:lnTo>
                <a:lnTo>
                  <a:pt x="42525" y="14949"/>
                </a:lnTo>
                <a:lnTo>
                  <a:pt x="38992" y="7790"/>
                </a:lnTo>
                <a:lnTo>
                  <a:pt x="36558" y="5152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37915" y="253065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49"/>
                </a:lnTo>
              </a:path>
            </a:pathLst>
          </a:custGeom>
          <a:ln w="4491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441" y="253065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49"/>
                </a:lnTo>
              </a:path>
            </a:pathLst>
          </a:custGeom>
          <a:ln w="4491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5228" y="2784747"/>
            <a:ext cx="43815" cy="46990"/>
          </a:xfrm>
          <a:custGeom>
            <a:avLst/>
            <a:gdLst/>
            <a:ahLst/>
            <a:cxnLst/>
            <a:rect l="l" t="t" r="r" b="b"/>
            <a:pathLst>
              <a:path w="43814" h="46989">
                <a:moveTo>
                  <a:pt x="25923" y="0"/>
                </a:moveTo>
                <a:lnTo>
                  <a:pt x="15338" y="0"/>
                </a:lnTo>
                <a:lnTo>
                  <a:pt x="10115" y="2133"/>
                </a:lnTo>
                <a:lnTo>
                  <a:pt x="2024" y="10655"/>
                </a:lnTo>
                <a:lnTo>
                  <a:pt x="0" y="16548"/>
                </a:lnTo>
                <a:lnTo>
                  <a:pt x="20" y="28154"/>
                </a:lnTo>
                <a:lnTo>
                  <a:pt x="17427" y="46954"/>
                </a:lnTo>
                <a:lnTo>
                  <a:pt x="25641" y="46954"/>
                </a:lnTo>
                <a:lnTo>
                  <a:pt x="29320" y="46024"/>
                </a:lnTo>
                <a:lnTo>
                  <a:pt x="36137" y="42289"/>
                </a:lnTo>
                <a:lnTo>
                  <a:pt x="36602" y="41801"/>
                </a:lnTo>
                <a:lnTo>
                  <a:pt x="17237" y="41801"/>
                </a:lnTo>
                <a:lnTo>
                  <a:pt x="13549" y="40221"/>
                </a:lnTo>
                <a:lnTo>
                  <a:pt x="7665" y="33929"/>
                </a:lnTo>
                <a:lnTo>
                  <a:pt x="6191" y="29628"/>
                </a:lnTo>
                <a:lnTo>
                  <a:pt x="6191" y="17325"/>
                </a:lnTo>
                <a:lnTo>
                  <a:pt x="7718" y="12455"/>
                </a:lnTo>
                <a:lnTo>
                  <a:pt x="13857" y="6615"/>
                </a:lnTo>
                <a:lnTo>
                  <a:pt x="17517" y="5152"/>
                </a:lnTo>
                <a:lnTo>
                  <a:pt x="36569" y="5152"/>
                </a:lnTo>
                <a:lnTo>
                  <a:pt x="36435" y="5007"/>
                </a:lnTo>
                <a:lnTo>
                  <a:pt x="29700" y="1004"/>
                </a:lnTo>
                <a:lnTo>
                  <a:pt x="25923" y="0"/>
                </a:lnTo>
                <a:close/>
              </a:path>
              <a:path w="43814" h="46989">
                <a:moveTo>
                  <a:pt x="36569" y="5152"/>
                </a:moveTo>
                <a:lnTo>
                  <a:pt x="24757" y="5152"/>
                </a:lnTo>
                <a:lnTo>
                  <a:pt x="27460" y="5911"/>
                </a:lnTo>
                <a:lnTo>
                  <a:pt x="32268" y="8947"/>
                </a:lnTo>
                <a:lnTo>
                  <a:pt x="34094" y="11080"/>
                </a:lnTo>
                <a:lnTo>
                  <a:pt x="35350" y="13836"/>
                </a:lnTo>
                <a:lnTo>
                  <a:pt x="36597" y="16594"/>
                </a:lnTo>
                <a:lnTo>
                  <a:pt x="37219" y="19810"/>
                </a:lnTo>
                <a:lnTo>
                  <a:pt x="37219" y="29348"/>
                </a:lnTo>
                <a:lnTo>
                  <a:pt x="35757" y="33858"/>
                </a:lnTo>
                <a:lnTo>
                  <a:pt x="29917" y="40211"/>
                </a:lnTo>
                <a:lnTo>
                  <a:pt x="26194" y="41801"/>
                </a:lnTo>
                <a:lnTo>
                  <a:pt x="36602" y="41801"/>
                </a:lnTo>
                <a:lnTo>
                  <a:pt x="38765" y="39533"/>
                </a:lnTo>
                <a:lnTo>
                  <a:pt x="42481" y="32275"/>
                </a:lnTo>
                <a:lnTo>
                  <a:pt x="43411" y="28154"/>
                </a:lnTo>
                <a:lnTo>
                  <a:pt x="43411" y="19017"/>
                </a:lnTo>
                <a:lnTo>
                  <a:pt x="42525" y="14958"/>
                </a:lnTo>
                <a:lnTo>
                  <a:pt x="38992" y="7790"/>
                </a:lnTo>
                <a:lnTo>
                  <a:pt x="36569" y="5152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4703" y="2742321"/>
            <a:ext cx="73660" cy="45085"/>
          </a:xfrm>
          <a:custGeom>
            <a:avLst/>
            <a:gdLst/>
            <a:ahLst/>
            <a:cxnLst/>
            <a:rect l="l" t="t" r="r" b="b"/>
            <a:pathLst>
              <a:path w="73660" h="45085">
                <a:moveTo>
                  <a:pt x="2242" y="0"/>
                </a:moveTo>
                <a:lnTo>
                  <a:pt x="0" y="3958"/>
                </a:lnTo>
                <a:lnTo>
                  <a:pt x="71041" y="44892"/>
                </a:lnTo>
                <a:lnTo>
                  <a:pt x="73283" y="41060"/>
                </a:lnTo>
                <a:lnTo>
                  <a:pt x="224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26913" y="2756051"/>
            <a:ext cx="73660" cy="45085"/>
          </a:xfrm>
          <a:custGeom>
            <a:avLst/>
            <a:gdLst/>
            <a:ahLst/>
            <a:cxnLst/>
            <a:rect l="l" t="t" r="r" b="b"/>
            <a:pathLst>
              <a:path w="73660" h="45085">
                <a:moveTo>
                  <a:pt x="2242" y="0"/>
                </a:moveTo>
                <a:lnTo>
                  <a:pt x="0" y="3831"/>
                </a:lnTo>
                <a:lnTo>
                  <a:pt x="71031" y="44892"/>
                </a:lnTo>
                <a:lnTo>
                  <a:pt x="73283" y="40933"/>
                </a:lnTo>
                <a:lnTo>
                  <a:pt x="224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88046" y="2609223"/>
            <a:ext cx="66675" cy="41275"/>
          </a:xfrm>
          <a:custGeom>
            <a:avLst/>
            <a:gdLst/>
            <a:ahLst/>
            <a:cxnLst/>
            <a:rect l="l" t="t" r="r" b="b"/>
            <a:pathLst>
              <a:path w="66675" h="41275">
                <a:moveTo>
                  <a:pt x="2242" y="0"/>
                </a:moveTo>
                <a:lnTo>
                  <a:pt x="0" y="3822"/>
                </a:lnTo>
                <a:lnTo>
                  <a:pt x="64037" y="40672"/>
                </a:lnTo>
                <a:lnTo>
                  <a:pt x="66288" y="39344"/>
                </a:lnTo>
                <a:lnTo>
                  <a:pt x="66288" y="36838"/>
                </a:lnTo>
                <a:lnTo>
                  <a:pt x="224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80653" y="1349243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8" y="0"/>
                </a:moveTo>
                <a:lnTo>
                  <a:pt x="0" y="0"/>
                </a:lnTo>
                <a:lnTo>
                  <a:pt x="0" y="47134"/>
                </a:lnTo>
                <a:lnTo>
                  <a:pt x="5992" y="47134"/>
                </a:lnTo>
                <a:lnTo>
                  <a:pt x="5992" y="10141"/>
                </a:lnTo>
                <a:lnTo>
                  <a:pt x="13187" y="10141"/>
                </a:lnTo>
                <a:lnTo>
                  <a:pt x="6418" y="0"/>
                </a:lnTo>
                <a:close/>
              </a:path>
              <a:path w="37464" h="47625">
                <a:moveTo>
                  <a:pt x="13187" y="10141"/>
                </a:moveTo>
                <a:lnTo>
                  <a:pt x="5992" y="10141"/>
                </a:lnTo>
                <a:lnTo>
                  <a:pt x="30685" y="47134"/>
                </a:lnTo>
                <a:lnTo>
                  <a:pt x="37104" y="47134"/>
                </a:lnTo>
                <a:lnTo>
                  <a:pt x="37104" y="36983"/>
                </a:lnTo>
                <a:lnTo>
                  <a:pt x="31102" y="36983"/>
                </a:lnTo>
                <a:lnTo>
                  <a:pt x="13187" y="10141"/>
                </a:lnTo>
                <a:close/>
              </a:path>
              <a:path w="37464" h="47625">
                <a:moveTo>
                  <a:pt x="37104" y="0"/>
                </a:moveTo>
                <a:lnTo>
                  <a:pt x="31102" y="0"/>
                </a:lnTo>
                <a:lnTo>
                  <a:pt x="31102" y="36983"/>
                </a:lnTo>
                <a:lnTo>
                  <a:pt x="37104" y="36983"/>
                </a:lnTo>
                <a:lnTo>
                  <a:pt x="3710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8475" y="1349243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254" y="0"/>
                </a:moveTo>
                <a:lnTo>
                  <a:pt x="0" y="0"/>
                </a:lnTo>
                <a:lnTo>
                  <a:pt x="0" y="47134"/>
                </a:lnTo>
                <a:lnTo>
                  <a:pt x="6254" y="47134"/>
                </a:lnTo>
                <a:lnTo>
                  <a:pt x="6254" y="24935"/>
                </a:lnTo>
                <a:lnTo>
                  <a:pt x="36896" y="24935"/>
                </a:lnTo>
                <a:lnTo>
                  <a:pt x="36896" y="19368"/>
                </a:lnTo>
                <a:lnTo>
                  <a:pt x="6254" y="19368"/>
                </a:lnTo>
                <a:lnTo>
                  <a:pt x="6254" y="0"/>
                </a:lnTo>
                <a:close/>
              </a:path>
              <a:path w="37464" h="47625">
                <a:moveTo>
                  <a:pt x="36896" y="24935"/>
                </a:moveTo>
                <a:lnTo>
                  <a:pt x="30639" y="24935"/>
                </a:lnTo>
                <a:lnTo>
                  <a:pt x="30639" y="47134"/>
                </a:lnTo>
                <a:lnTo>
                  <a:pt x="36896" y="47134"/>
                </a:lnTo>
                <a:lnTo>
                  <a:pt x="36896" y="24935"/>
                </a:lnTo>
                <a:close/>
              </a:path>
              <a:path w="37464" h="47625">
                <a:moveTo>
                  <a:pt x="36896" y="0"/>
                </a:moveTo>
                <a:lnTo>
                  <a:pt x="30639" y="0"/>
                </a:lnTo>
                <a:lnTo>
                  <a:pt x="30639" y="19368"/>
                </a:lnTo>
                <a:lnTo>
                  <a:pt x="36896" y="19368"/>
                </a:lnTo>
                <a:lnTo>
                  <a:pt x="3689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6455" y="1512675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8" y="0"/>
                </a:moveTo>
                <a:lnTo>
                  <a:pt x="0" y="0"/>
                </a:lnTo>
                <a:lnTo>
                  <a:pt x="0" y="47125"/>
                </a:lnTo>
                <a:lnTo>
                  <a:pt x="6002" y="47125"/>
                </a:lnTo>
                <a:lnTo>
                  <a:pt x="6002" y="10139"/>
                </a:lnTo>
                <a:lnTo>
                  <a:pt x="13188" y="10139"/>
                </a:lnTo>
                <a:lnTo>
                  <a:pt x="6418" y="0"/>
                </a:lnTo>
                <a:close/>
              </a:path>
              <a:path w="37464" h="47625">
                <a:moveTo>
                  <a:pt x="13188" y="10139"/>
                </a:moveTo>
                <a:lnTo>
                  <a:pt x="6002" y="10139"/>
                </a:lnTo>
                <a:lnTo>
                  <a:pt x="30685" y="47125"/>
                </a:lnTo>
                <a:lnTo>
                  <a:pt x="37104" y="47125"/>
                </a:lnTo>
                <a:lnTo>
                  <a:pt x="37104" y="36983"/>
                </a:lnTo>
                <a:lnTo>
                  <a:pt x="31111" y="36983"/>
                </a:lnTo>
                <a:lnTo>
                  <a:pt x="13188" y="10139"/>
                </a:lnTo>
                <a:close/>
              </a:path>
              <a:path w="37464" h="47625">
                <a:moveTo>
                  <a:pt x="37104" y="0"/>
                </a:moveTo>
                <a:lnTo>
                  <a:pt x="31111" y="0"/>
                </a:lnTo>
                <a:lnTo>
                  <a:pt x="31111" y="36983"/>
                </a:lnTo>
                <a:lnTo>
                  <a:pt x="37104" y="36983"/>
                </a:lnTo>
                <a:lnTo>
                  <a:pt x="3710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99219" y="1402542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779"/>
                </a:lnTo>
              </a:path>
            </a:pathLst>
          </a:custGeom>
          <a:ln w="466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32172" y="147794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09">
                <a:moveTo>
                  <a:pt x="64715" y="0"/>
                </a:moveTo>
                <a:lnTo>
                  <a:pt x="0" y="37571"/>
                </a:lnTo>
                <a:lnTo>
                  <a:pt x="2332" y="41549"/>
                </a:lnTo>
                <a:lnTo>
                  <a:pt x="67047" y="3975"/>
                </a:lnTo>
                <a:lnTo>
                  <a:pt x="67047" y="1372"/>
                </a:lnTo>
                <a:lnTo>
                  <a:pt x="6471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23949" y="1467808"/>
            <a:ext cx="60325" cy="38100"/>
          </a:xfrm>
          <a:custGeom>
            <a:avLst/>
            <a:gdLst/>
            <a:ahLst/>
            <a:cxnLst/>
            <a:rect l="l" t="t" r="r" b="b"/>
            <a:pathLst>
              <a:path w="60325" h="38100">
                <a:moveTo>
                  <a:pt x="57852" y="0"/>
                </a:moveTo>
                <a:lnTo>
                  <a:pt x="0" y="33587"/>
                </a:lnTo>
                <a:lnTo>
                  <a:pt x="2330" y="37562"/>
                </a:lnTo>
                <a:lnTo>
                  <a:pt x="60184" y="4111"/>
                </a:lnTo>
                <a:lnTo>
                  <a:pt x="5785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10417" y="1477949"/>
            <a:ext cx="67945" cy="41910"/>
          </a:xfrm>
          <a:custGeom>
            <a:avLst/>
            <a:gdLst/>
            <a:ahLst/>
            <a:cxnLst/>
            <a:rect l="l" t="t" r="r" b="b"/>
            <a:pathLst>
              <a:path w="67944" h="41909">
                <a:moveTo>
                  <a:pt x="2612" y="0"/>
                </a:moveTo>
                <a:lnTo>
                  <a:pt x="279" y="1372"/>
                </a:lnTo>
                <a:lnTo>
                  <a:pt x="0" y="3840"/>
                </a:lnTo>
                <a:lnTo>
                  <a:pt x="65131" y="41549"/>
                </a:lnTo>
                <a:lnTo>
                  <a:pt x="67461" y="37428"/>
                </a:lnTo>
                <a:lnTo>
                  <a:pt x="261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10697" y="1370466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855"/>
                </a:lnTo>
              </a:path>
            </a:pathLst>
          </a:custGeom>
          <a:ln w="466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7011" y="1379920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89940"/>
                </a:lnTo>
              </a:path>
            </a:pathLst>
          </a:custGeom>
          <a:ln w="4664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0417" y="1313423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19">
                <a:moveTo>
                  <a:pt x="94604" y="0"/>
                </a:moveTo>
                <a:lnTo>
                  <a:pt x="0" y="54564"/>
                </a:lnTo>
                <a:lnTo>
                  <a:pt x="279" y="57042"/>
                </a:lnTo>
                <a:lnTo>
                  <a:pt x="2612" y="58405"/>
                </a:lnTo>
                <a:lnTo>
                  <a:pt x="94604" y="5351"/>
                </a:lnTo>
                <a:lnTo>
                  <a:pt x="9460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5021" y="1313423"/>
            <a:ext cx="67310" cy="43180"/>
          </a:xfrm>
          <a:custGeom>
            <a:avLst/>
            <a:gdLst/>
            <a:ahLst/>
            <a:cxnLst/>
            <a:rect l="l" t="t" r="r" b="b"/>
            <a:pathLst>
              <a:path w="67310" h="43180">
                <a:moveTo>
                  <a:pt x="0" y="0"/>
                </a:moveTo>
                <a:lnTo>
                  <a:pt x="0" y="5351"/>
                </a:lnTo>
                <a:lnTo>
                  <a:pt x="64715" y="42780"/>
                </a:lnTo>
                <a:lnTo>
                  <a:pt x="67045" y="38666"/>
                </a:lnTo>
                <a:lnTo>
                  <a:pt x="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88608" y="1491696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6" y="0"/>
                </a:moveTo>
                <a:lnTo>
                  <a:pt x="0" y="0"/>
                </a:lnTo>
                <a:lnTo>
                  <a:pt x="0" y="47134"/>
                </a:lnTo>
                <a:lnTo>
                  <a:pt x="5999" y="47134"/>
                </a:lnTo>
                <a:lnTo>
                  <a:pt x="5999" y="10141"/>
                </a:lnTo>
                <a:lnTo>
                  <a:pt x="13185" y="10141"/>
                </a:lnTo>
                <a:lnTo>
                  <a:pt x="6416" y="0"/>
                </a:lnTo>
                <a:close/>
              </a:path>
              <a:path w="37464" h="47625">
                <a:moveTo>
                  <a:pt x="13185" y="10141"/>
                </a:moveTo>
                <a:lnTo>
                  <a:pt x="5999" y="10141"/>
                </a:lnTo>
                <a:lnTo>
                  <a:pt x="30692" y="47134"/>
                </a:lnTo>
                <a:lnTo>
                  <a:pt x="37111" y="47134"/>
                </a:lnTo>
                <a:lnTo>
                  <a:pt x="37111" y="36993"/>
                </a:lnTo>
                <a:lnTo>
                  <a:pt x="31109" y="36993"/>
                </a:lnTo>
                <a:lnTo>
                  <a:pt x="13185" y="10141"/>
                </a:lnTo>
                <a:close/>
              </a:path>
              <a:path w="37464" h="47625">
                <a:moveTo>
                  <a:pt x="37111" y="0"/>
                </a:moveTo>
                <a:lnTo>
                  <a:pt x="31109" y="0"/>
                </a:lnTo>
                <a:lnTo>
                  <a:pt x="31109" y="36993"/>
                </a:lnTo>
                <a:lnTo>
                  <a:pt x="37111" y="36993"/>
                </a:lnTo>
                <a:lnTo>
                  <a:pt x="3711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88914" y="1546406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256" y="0"/>
                </a:moveTo>
                <a:lnTo>
                  <a:pt x="0" y="0"/>
                </a:lnTo>
                <a:lnTo>
                  <a:pt x="0" y="47125"/>
                </a:lnTo>
                <a:lnTo>
                  <a:pt x="6256" y="47125"/>
                </a:lnTo>
                <a:lnTo>
                  <a:pt x="6256" y="24935"/>
                </a:lnTo>
                <a:lnTo>
                  <a:pt x="36886" y="24935"/>
                </a:lnTo>
                <a:lnTo>
                  <a:pt x="36886" y="19368"/>
                </a:lnTo>
                <a:lnTo>
                  <a:pt x="6256" y="19368"/>
                </a:lnTo>
                <a:lnTo>
                  <a:pt x="6256" y="0"/>
                </a:lnTo>
                <a:close/>
              </a:path>
              <a:path w="37464" h="47625">
                <a:moveTo>
                  <a:pt x="36886" y="24935"/>
                </a:moveTo>
                <a:lnTo>
                  <a:pt x="30632" y="24935"/>
                </a:lnTo>
                <a:lnTo>
                  <a:pt x="30632" y="47125"/>
                </a:lnTo>
                <a:lnTo>
                  <a:pt x="36886" y="47125"/>
                </a:lnTo>
                <a:lnTo>
                  <a:pt x="36886" y="24935"/>
                </a:lnTo>
                <a:close/>
              </a:path>
              <a:path w="37464" h="47625">
                <a:moveTo>
                  <a:pt x="36886" y="0"/>
                </a:moveTo>
                <a:lnTo>
                  <a:pt x="30632" y="0"/>
                </a:lnTo>
                <a:lnTo>
                  <a:pt x="30632" y="19368"/>
                </a:lnTo>
                <a:lnTo>
                  <a:pt x="36886" y="19368"/>
                </a:lnTo>
                <a:lnTo>
                  <a:pt x="3688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88608" y="1315647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6" y="0"/>
                </a:moveTo>
                <a:lnTo>
                  <a:pt x="0" y="0"/>
                </a:lnTo>
                <a:lnTo>
                  <a:pt x="0" y="47134"/>
                </a:lnTo>
                <a:lnTo>
                  <a:pt x="5999" y="47134"/>
                </a:lnTo>
                <a:lnTo>
                  <a:pt x="5999" y="10150"/>
                </a:lnTo>
                <a:lnTo>
                  <a:pt x="13191" y="10150"/>
                </a:lnTo>
                <a:lnTo>
                  <a:pt x="6416" y="0"/>
                </a:lnTo>
                <a:close/>
              </a:path>
              <a:path w="37464" h="47625">
                <a:moveTo>
                  <a:pt x="13191" y="10150"/>
                </a:moveTo>
                <a:lnTo>
                  <a:pt x="5999" y="10150"/>
                </a:lnTo>
                <a:lnTo>
                  <a:pt x="30692" y="47134"/>
                </a:lnTo>
                <a:lnTo>
                  <a:pt x="37111" y="47134"/>
                </a:lnTo>
                <a:lnTo>
                  <a:pt x="37111" y="36993"/>
                </a:lnTo>
                <a:lnTo>
                  <a:pt x="31109" y="36993"/>
                </a:lnTo>
                <a:lnTo>
                  <a:pt x="13191" y="10150"/>
                </a:lnTo>
                <a:close/>
              </a:path>
              <a:path w="37464" h="47625">
                <a:moveTo>
                  <a:pt x="37111" y="0"/>
                </a:moveTo>
                <a:lnTo>
                  <a:pt x="31109" y="0"/>
                </a:lnTo>
                <a:lnTo>
                  <a:pt x="31109" y="36993"/>
                </a:lnTo>
                <a:lnTo>
                  <a:pt x="37111" y="36993"/>
                </a:lnTo>
                <a:lnTo>
                  <a:pt x="3711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33501" y="1477542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69" h="29209">
                <a:moveTo>
                  <a:pt x="74863" y="0"/>
                </a:moveTo>
                <a:lnTo>
                  <a:pt x="0" y="24403"/>
                </a:lnTo>
                <a:lnTo>
                  <a:pt x="1508" y="28795"/>
                </a:lnTo>
                <a:lnTo>
                  <a:pt x="76915" y="4248"/>
                </a:lnTo>
                <a:lnTo>
                  <a:pt x="77195" y="1779"/>
                </a:lnTo>
                <a:lnTo>
                  <a:pt x="7486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40407" y="1424894"/>
            <a:ext cx="48895" cy="61594"/>
          </a:xfrm>
          <a:custGeom>
            <a:avLst/>
            <a:gdLst/>
            <a:ahLst/>
            <a:cxnLst/>
            <a:rect l="l" t="t" r="r" b="b"/>
            <a:pathLst>
              <a:path w="48894" h="61594">
                <a:moveTo>
                  <a:pt x="5756" y="0"/>
                </a:moveTo>
                <a:lnTo>
                  <a:pt x="0" y="0"/>
                </a:lnTo>
                <a:lnTo>
                  <a:pt x="44693" y="61561"/>
                </a:lnTo>
                <a:lnTo>
                  <a:pt x="48534" y="58821"/>
                </a:lnTo>
                <a:lnTo>
                  <a:pt x="575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40407" y="1366208"/>
            <a:ext cx="46355" cy="59055"/>
          </a:xfrm>
          <a:custGeom>
            <a:avLst/>
            <a:gdLst/>
            <a:ahLst/>
            <a:cxnLst/>
            <a:rect l="l" t="t" r="r" b="b"/>
            <a:pathLst>
              <a:path w="46355" h="59055">
                <a:moveTo>
                  <a:pt x="42641" y="0"/>
                </a:moveTo>
                <a:lnTo>
                  <a:pt x="0" y="58685"/>
                </a:lnTo>
                <a:lnTo>
                  <a:pt x="5756" y="58685"/>
                </a:lnTo>
                <a:lnTo>
                  <a:pt x="46338" y="2737"/>
                </a:lnTo>
                <a:lnTo>
                  <a:pt x="4264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1655" y="1375806"/>
            <a:ext cx="38735" cy="50800"/>
          </a:xfrm>
          <a:custGeom>
            <a:avLst/>
            <a:gdLst/>
            <a:ahLst/>
            <a:cxnLst/>
            <a:rect l="l" t="t" r="r" b="b"/>
            <a:pathLst>
              <a:path w="38735" h="50800">
                <a:moveTo>
                  <a:pt x="34554" y="0"/>
                </a:moveTo>
                <a:lnTo>
                  <a:pt x="0" y="47713"/>
                </a:lnTo>
                <a:lnTo>
                  <a:pt x="3706" y="50461"/>
                </a:lnTo>
                <a:lnTo>
                  <a:pt x="38395" y="2739"/>
                </a:lnTo>
                <a:lnTo>
                  <a:pt x="345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33501" y="1343450"/>
            <a:ext cx="77470" cy="29209"/>
          </a:xfrm>
          <a:custGeom>
            <a:avLst/>
            <a:gdLst/>
            <a:ahLst/>
            <a:cxnLst/>
            <a:rect l="l" t="t" r="r" b="b"/>
            <a:pathLst>
              <a:path w="77469" h="29209">
                <a:moveTo>
                  <a:pt x="1508" y="0"/>
                </a:moveTo>
                <a:lnTo>
                  <a:pt x="0" y="4391"/>
                </a:lnTo>
                <a:lnTo>
                  <a:pt x="74863" y="28795"/>
                </a:lnTo>
                <a:lnTo>
                  <a:pt x="77195" y="27016"/>
                </a:lnTo>
                <a:lnTo>
                  <a:pt x="76915" y="24537"/>
                </a:lnTo>
                <a:lnTo>
                  <a:pt x="1508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82552" y="1185270"/>
            <a:ext cx="45085" cy="48895"/>
          </a:xfrm>
          <a:custGeom>
            <a:avLst/>
            <a:gdLst/>
            <a:ahLst/>
            <a:cxnLst/>
            <a:rect l="l" t="t" r="r" b="b"/>
            <a:pathLst>
              <a:path w="45085" h="48894">
                <a:moveTo>
                  <a:pt x="26925" y="0"/>
                </a:moveTo>
                <a:lnTo>
                  <a:pt x="15935" y="0"/>
                </a:lnTo>
                <a:lnTo>
                  <a:pt x="10502" y="2214"/>
                </a:lnTo>
                <a:lnTo>
                  <a:pt x="2105" y="11062"/>
                </a:lnTo>
                <a:lnTo>
                  <a:pt x="0" y="17180"/>
                </a:lnTo>
                <a:lnTo>
                  <a:pt x="22" y="29237"/>
                </a:lnTo>
                <a:lnTo>
                  <a:pt x="18103" y="48761"/>
                </a:lnTo>
                <a:lnTo>
                  <a:pt x="26636" y="48761"/>
                </a:lnTo>
                <a:lnTo>
                  <a:pt x="30449" y="47794"/>
                </a:lnTo>
                <a:lnTo>
                  <a:pt x="37527" y="43916"/>
                </a:lnTo>
                <a:lnTo>
                  <a:pt x="38019" y="43400"/>
                </a:lnTo>
                <a:lnTo>
                  <a:pt x="17904" y="43400"/>
                </a:lnTo>
                <a:lnTo>
                  <a:pt x="14072" y="41773"/>
                </a:lnTo>
                <a:lnTo>
                  <a:pt x="7961" y="35230"/>
                </a:lnTo>
                <a:lnTo>
                  <a:pt x="6434" y="30757"/>
                </a:lnTo>
                <a:lnTo>
                  <a:pt x="6434" y="17994"/>
                </a:lnTo>
                <a:lnTo>
                  <a:pt x="8026" y="12931"/>
                </a:lnTo>
                <a:lnTo>
                  <a:pt x="14389" y="6867"/>
                </a:lnTo>
                <a:lnTo>
                  <a:pt x="18193" y="5358"/>
                </a:lnTo>
                <a:lnTo>
                  <a:pt x="37982" y="5358"/>
                </a:lnTo>
                <a:lnTo>
                  <a:pt x="37833" y="5196"/>
                </a:lnTo>
                <a:lnTo>
                  <a:pt x="30847" y="1038"/>
                </a:lnTo>
                <a:lnTo>
                  <a:pt x="26925" y="0"/>
                </a:lnTo>
                <a:close/>
              </a:path>
              <a:path w="45085" h="48894">
                <a:moveTo>
                  <a:pt x="37982" y="5358"/>
                </a:moveTo>
                <a:lnTo>
                  <a:pt x="25713" y="5358"/>
                </a:lnTo>
                <a:lnTo>
                  <a:pt x="28515" y="6145"/>
                </a:lnTo>
                <a:lnTo>
                  <a:pt x="33513" y="9289"/>
                </a:lnTo>
                <a:lnTo>
                  <a:pt x="35412" y="11504"/>
                </a:lnTo>
                <a:lnTo>
                  <a:pt x="36704" y="14368"/>
                </a:lnTo>
                <a:lnTo>
                  <a:pt x="38006" y="17226"/>
                </a:lnTo>
                <a:lnTo>
                  <a:pt x="38647" y="20579"/>
                </a:lnTo>
                <a:lnTo>
                  <a:pt x="38647" y="30475"/>
                </a:lnTo>
                <a:lnTo>
                  <a:pt x="37139" y="35149"/>
                </a:lnTo>
                <a:lnTo>
                  <a:pt x="31065" y="41748"/>
                </a:lnTo>
                <a:lnTo>
                  <a:pt x="27205" y="43400"/>
                </a:lnTo>
                <a:lnTo>
                  <a:pt x="38019" y="43400"/>
                </a:lnTo>
                <a:lnTo>
                  <a:pt x="40255" y="41051"/>
                </a:lnTo>
                <a:lnTo>
                  <a:pt x="44115" y="33513"/>
                </a:lnTo>
                <a:lnTo>
                  <a:pt x="45082" y="29237"/>
                </a:lnTo>
                <a:lnTo>
                  <a:pt x="45082" y="19748"/>
                </a:lnTo>
                <a:lnTo>
                  <a:pt x="44170" y="15525"/>
                </a:lnTo>
                <a:lnTo>
                  <a:pt x="40500" y="8098"/>
                </a:lnTo>
                <a:lnTo>
                  <a:pt x="37982" y="5358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96937" y="1240205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622"/>
                </a:lnTo>
              </a:path>
            </a:pathLst>
          </a:custGeom>
          <a:ln w="46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13252" y="1240205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622"/>
                </a:lnTo>
              </a:path>
            </a:pathLst>
          </a:custGeom>
          <a:ln w="4655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5115" y="1512675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416" y="0"/>
                </a:moveTo>
                <a:lnTo>
                  <a:pt x="0" y="0"/>
                </a:lnTo>
                <a:lnTo>
                  <a:pt x="0" y="47125"/>
                </a:lnTo>
                <a:lnTo>
                  <a:pt x="5999" y="47125"/>
                </a:lnTo>
                <a:lnTo>
                  <a:pt x="5999" y="10139"/>
                </a:lnTo>
                <a:lnTo>
                  <a:pt x="13185" y="10139"/>
                </a:lnTo>
                <a:lnTo>
                  <a:pt x="6416" y="0"/>
                </a:lnTo>
                <a:close/>
              </a:path>
              <a:path w="37464" h="47625">
                <a:moveTo>
                  <a:pt x="13185" y="10139"/>
                </a:moveTo>
                <a:lnTo>
                  <a:pt x="5999" y="10139"/>
                </a:lnTo>
                <a:lnTo>
                  <a:pt x="30692" y="47125"/>
                </a:lnTo>
                <a:lnTo>
                  <a:pt x="37111" y="47125"/>
                </a:lnTo>
                <a:lnTo>
                  <a:pt x="37111" y="36983"/>
                </a:lnTo>
                <a:lnTo>
                  <a:pt x="31109" y="36983"/>
                </a:lnTo>
                <a:lnTo>
                  <a:pt x="13185" y="10139"/>
                </a:lnTo>
                <a:close/>
              </a:path>
              <a:path w="37464" h="47625">
                <a:moveTo>
                  <a:pt x="37111" y="0"/>
                </a:moveTo>
                <a:lnTo>
                  <a:pt x="31109" y="0"/>
                </a:lnTo>
                <a:lnTo>
                  <a:pt x="31109" y="36983"/>
                </a:lnTo>
                <a:lnTo>
                  <a:pt x="37111" y="36983"/>
                </a:lnTo>
                <a:lnTo>
                  <a:pt x="3711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22943" y="1512675"/>
            <a:ext cx="37465" cy="47625"/>
          </a:xfrm>
          <a:custGeom>
            <a:avLst/>
            <a:gdLst/>
            <a:ahLst/>
            <a:cxnLst/>
            <a:rect l="l" t="t" r="r" b="b"/>
            <a:pathLst>
              <a:path w="37464" h="47625">
                <a:moveTo>
                  <a:pt x="6256" y="0"/>
                </a:moveTo>
                <a:lnTo>
                  <a:pt x="0" y="0"/>
                </a:lnTo>
                <a:lnTo>
                  <a:pt x="0" y="47125"/>
                </a:lnTo>
                <a:lnTo>
                  <a:pt x="6256" y="47125"/>
                </a:lnTo>
                <a:lnTo>
                  <a:pt x="6256" y="24935"/>
                </a:lnTo>
                <a:lnTo>
                  <a:pt x="36886" y="24935"/>
                </a:lnTo>
                <a:lnTo>
                  <a:pt x="36886" y="19368"/>
                </a:lnTo>
                <a:lnTo>
                  <a:pt x="6256" y="19368"/>
                </a:lnTo>
                <a:lnTo>
                  <a:pt x="6256" y="0"/>
                </a:lnTo>
                <a:close/>
              </a:path>
              <a:path w="37464" h="47625">
                <a:moveTo>
                  <a:pt x="36886" y="24935"/>
                </a:moveTo>
                <a:lnTo>
                  <a:pt x="30632" y="24935"/>
                </a:lnTo>
                <a:lnTo>
                  <a:pt x="30632" y="47125"/>
                </a:lnTo>
                <a:lnTo>
                  <a:pt x="36886" y="47125"/>
                </a:lnTo>
                <a:lnTo>
                  <a:pt x="36886" y="24935"/>
                </a:lnTo>
                <a:close/>
              </a:path>
              <a:path w="37464" h="47625">
                <a:moveTo>
                  <a:pt x="36886" y="0"/>
                </a:moveTo>
                <a:lnTo>
                  <a:pt x="30632" y="0"/>
                </a:lnTo>
                <a:lnTo>
                  <a:pt x="30632" y="19368"/>
                </a:lnTo>
                <a:lnTo>
                  <a:pt x="36886" y="19368"/>
                </a:lnTo>
                <a:lnTo>
                  <a:pt x="3688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5966" y="1536672"/>
            <a:ext cx="23495" cy="35560"/>
          </a:xfrm>
          <a:custGeom>
            <a:avLst/>
            <a:gdLst/>
            <a:ahLst/>
            <a:cxnLst/>
            <a:rect l="l" t="t" r="r" b="b"/>
            <a:pathLst>
              <a:path w="23494" h="35559">
                <a:moveTo>
                  <a:pt x="21235" y="3595"/>
                </a:moveTo>
                <a:lnTo>
                  <a:pt x="14243" y="3595"/>
                </a:lnTo>
                <a:lnTo>
                  <a:pt x="15844" y="4183"/>
                </a:lnTo>
                <a:lnTo>
                  <a:pt x="18311" y="6552"/>
                </a:lnTo>
                <a:lnTo>
                  <a:pt x="18936" y="7989"/>
                </a:lnTo>
                <a:lnTo>
                  <a:pt x="18936" y="11351"/>
                </a:lnTo>
                <a:lnTo>
                  <a:pt x="6633" y="24438"/>
                </a:lnTo>
                <a:lnTo>
                  <a:pt x="4745" y="26220"/>
                </a:lnTo>
                <a:lnTo>
                  <a:pt x="2105" y="29302"/>
                </a:lnTo>
                <a:lnTo>
                  <a:pt x="1147" y="30873"/>
                </a:lnTo>
                <a:lnTo>
                  <a:pt x="550" y="32465"/>
                </a:lnTo>
                <a:lnTo>
                  <a:pt x="180" y="33423"/>
                </a:lnTo>
                <a:lnTo>
                  <a:pt x="0" y="34427"/>
                </a:lnTo>
                <a:lnTo>
                  <a:pt x="37" y="35475"/>
                </a:lnTo>
                <a:lnTo>
                  <a:pt x="23427" y="35475"/>
                </a:lnTo>
                <a:lnTo>
                  <a:pt x="23427" y="31317"/>
                </a:lnTo>
                <a:lnTo>
                  <a:pt x="6073" y="31317"/>
                </a:lnTo>
                <a:lnTo>
                  <a:pt x="6561" y="30530"/>
                </a:lnTo>
                <a:lnTo>
                  <a:pt x="7177" y="29744"/>
                </a:lnTo>
                <a:lnTo>
                  <a:pt x="8658" y="28189"/>
                </a:lnTo>
                <a:lnTo>
                  <a:pt x="10340" y="26708"/>
                </a:lnTo>
                <a:lnTo>
                  <a:pt x="16053" y="21881"/>
                </a:lnTo>
                <a:lnTo>
                  <a:pt x="18286" y="19810"/>
                </a:lnTo>
                <a:lnTo>
                  <a:pt x="20979" y="16784"/>
                </a:lnTo>
                <a:lnTo>
                  <a:pt x="21946" y="15345"/>
                </a:lnTo>
                <a:lnTo>
                  <a:pt x="23103" y="12617"/>
                </a:lnTo>
                <a:lnTo>
                  <a:pt x="23392" y="11224"/>
                </a:lnTo>
                <a:lnTo>
                  <a:pt x="23392" y="7031"/>
                </a:lnTo>
                <a:lnTo>
                  <a:pt x="22397" y="4699"/>
                </a:lnTo>
                <a:lnTo>
                  <a:pt x="21235" y="3595"/>
                </a:lnTo>
                <a:close/>
              </a:path>
              <a:path w="23494" h="35559">
                <a:moveTo>
                  <a:pt x="15754" y="0"/>
                </a:moveTo>
                <a:lnTo>
                  <a:pt x="8984" y="0"/>
                </a:lnTo>
                <a:lnTo>
                  <a:pt x="6309" y="867"/>
                </a:lnTo>
                <a:lnTo>
                  <a:pt x="2304" y="4363"/>
                </a:lnTo>
                <a:lnTo>
                  <a:pt x="1156" y="6904"/>
                </a:lnTo>
                <a:lnTo>
                  <a:pt x="849" y="10238"/>
                </a:lnTo>
                <a:lnTo>
                  <a:pt x="5305" y="10710"/>
                </a:lnTo>
                <a:lnTo>
                  <a:pt x="5324" y="8487"/>
                </a:lnTo>
                <a:lnTo>
                  <a:pt x="5955" y="6742"/>
                </a:lnTo>
                <a:lnTo>
                  <a:pt x="8477" y="4229"/>
                </a:lnTo>
                <a:lnTo>
                  <a:pt x="10150" y="3595"/>
                </a:lnTo>
                <a:lnTo>
                  <a:pt x="21235" y="3595"/>
                </a:lnTo>
                <a:lnTo>
                  <a:pt x="18438" y="939"/>
                </a:lnTo>
                <a:lnTo>
                  <a:pt x="157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99219" y="1477949"/>
            <a:ext cx="67945" cy="41910"/>
          </a:xfrm>
          <a:custGeom>
            <a:avLst/>
            <a:gdLst/>
            <a:ahLst/>
            <a:cxnLst/>
            <a:rect l="l" t="t" r="r" b="b"/>
            <a:pathLst>
              <a:path w="67944" h="41909">
                <a:moveTo>
                  <a:pt x="2332" y="0"/>
                </a:moveTo>
                <a:lnTo>
                  <a:pt x="0" y="1372"/>
                </a:lnTo>
                <a:lnTo>
                  <a:pt x="0" y="3975"/>
                </a:lnTo>
                <a:lnTo>
                  <a:pt x="65119" y="41549"/>
                </a:lnTo>
                <a:lnTo>
                  <a:pt x="67452" y="37571"/>
                </a:lnTo>
                <a:lnTo>
                  <a:pt x="233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3683" y="1353013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80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16" y="10393"/>
                </a:lnTo>
                <a:lnTo>
                  <a:pt x="6580" y="0"/>
                </a:lnTo>
                <a:close/>
              </a:path>
              <a:path w="38100" h="48894">
                <a:moveTo>
                  <a:pt x="13516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25" y="48291"/>
                </a:lnTo>
                <a:lnTo>
                  <a:pt x="38025" y="37897"/>
                </a:lnTo>
                <a:lnTo>
                  <a:pt x="31870" y="37897"/>
                </a:lnTo>
                <a:lnTo>
                  <a:pt x="13516" y="10393"/>
                </a:lnTo>
                <a:close/>
              </a:path>
              <a:path w="38100" h="48894">
                <a:moveTo>
                  <a:pt x="38025" y="0"/>
                </a:moveTo>
                <a:lnTo>
                  <a:pt x="31870" y="0"/>
                </a:lnTo>
                <a:lnTo>
                  <a:pt x="31870" y="37897"/>
                </a:lnTo>
                <a:lnTo>
                  <a:pt x="38025" y="37897"/>
                </a:lnTo>
                <a:lnTo>
                  <a:pt x="3802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7181" y="1520456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80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16" y="10393"/>
                </a:lnTo>
                <a:lnTo>
                  <a:pt x="6580" y="0"/>
                </a:lnTo>
                <a:close/>
              </a:path>
              <a:path w="38100" h="48894">
                <a:moveTo>
                  <a:pt x="13516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25" y="48291"/>
                </a:lnTo>
                <a:lnTo>
                  <a:pt x="38025" y="37897"/>
                </a:lnTo>
                <a:lnTo>
                  <a:pt x="31870" y="37897"/>
                </a:lnTo>
                <a:lnTo>
                  <a:pt x="13516" y="10393"/>
                </a:lnTo>
                <a:close/>
              </a:path>
              <a:path w="38100" h="48894">
                <a:moveTo>
                  <a:pt x="38025" y="0"/>
                </a:moveTo>
                <a:lnTo>
                  <a:pt x="31870" y="0"/>
                </a:lnTo>
                <a:lnTo>
                  <a:pt x="31870" y="37897"/>
                </a:lnTo>
                <a:lnTo>
                  <a:pt x="38025" y="37897"/>
                </a:lnTo>
                <a:lnTo>
                  <a:pt x="3802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2855" y="1407621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926"/>
                </a:lnTo>
              </a:path>
            </a:pathLst>
          </a:custGeom>
          <a:ln w="477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4017" y="1484881"/>
            <a:ext cx="71755" cy="43180"/>
          </a:xfrm>
          <a:custGeom>
            <a:avLst/>
            <a:gdLst/>
            <a:ahLst/>
            <a:cxnLst/>
            <a:rect l="l" t="t" r="r" b="b"/>
            <a:pathLst>
              <a:path w="71755" h="43180">
                <a:moveTo>
                  <a:pt x="66450" y="0"/>
                </a:moveTo>
                <a:lnTo>
                  <a:pt x="0" y="38485"/>
                </a:lnTo>
                <a:lnTo>
                  <a:pt x="2397" y="42560"/>
                </a:lnTo>
                <a:lnTo>
                  <a:pt x="71223" y="2665"/>
                </a:lnTo>
                <a:lnTo>
                  <a:pt x="66450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5595" y="1474488"/>
            <a:ext cx="62230" cy="38735"/>
          </a:xfrm>
          <a:custGeom>
            <a:avLst/>
            <a:gdLst/>
            <a:ahLst/>
            <a:cxnLst/>
            <a:rect l="l" t="t" r="r" b="b"/>
            <a:pathLst>
              <a:path w="62230" h="38734">
                <a:moveTo>
                  <a:pt x="59272" y="0"/>
                </a:moveTo>
                <a:lnTo>
                  <a:pt x="0" y="34417"/>
                </a:lnTo>
                <a:lnTo>
                  <a:pt x="2385" y="38483"/>
                </a:lnTo>
                <a:lnTo>
                  <a:pt x="61667" y="4074"/>
                </a:lnTo>
                <a:lnTo>
                  <a:pt x="5927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9280" y="1484881"/>
            <a:ext cx="69215" cy="43180"/>
          </a:xfrm>
          <a:custGeom>
            <a:avLst/>
            <a:gdLst/>
            <a:ahLst/>
            <a:cxnLst/>
            <a:rect l="l" t="t" r="r" b="b"/>
            <a:pathLst>
              <a:path w="69215" h="43180">
                <a:moveTo>
                  <a:pt x="2667" y="0"/>
                </a:moveTo>
                <a:lnTo>
                  <a:pt x="279" y="1265"/>
                </a:lnTo>
                <a:lnTo>
                  <a:pt x="0" y="3931"/>
                </a:lnTo>
                <a:lnTo>
                  <a:pt x="66721" y="42560"/>
                </a:lnTo>
                <a:lnTo>
                  <a:pt x="69115" y="38349"/>
                </a:lnTo>
                <a:lnTo>
                  <a:pt x="2667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9561" y="1374749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98"/>
                </a:lnTo>
              </a:path>
            </a:pathLst>
          </a:custGeom>
          <a:ln w="4773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6277" y="1384302"/>
            <a:ext cx="0" cy="92710"/>
          </a:xfrm>
          <a:custGeom>
            <a:avLst/>
            <a:gdLst/>
            <a:ahLst/>
            <a:cxnLst/>
            <a:rect l="l" t="t" r="r" b="b"/>
            <a:pathLst>
              <a:path h="92709">
                <a:moveTo>
                  <a:pt x="0" y="0"/>
                </a:moveTo>
                <a:lnTo>
                  <a:pt x="0" y="92291"/>
                </a:lnTo>
              </a:path>
            </a:pathLst>
          </a:custGeom>
          <a:ln w="4780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9280" y="1317581"/>
            <a:ext cx="97155" cy="59055"/>
          </a:xfrm>
          <a:custGeom>
            <a:avLst/>
            <a:gdLst/>
            <a:ahLst/>
            <a:cxnLst/>
            <a:rect l="l" t="t" r="r" b="b"/>
            <a:pathLst>
              <a:path w="97155" h="59055">
                <a:moveTo>
                  <a:pt x="94676" y="0"/>
                </a:moveTo>
                <a:lnTo>
                  <a:pt x="0" y="54501"/>
                </a:lnTo>
                <a:lnTo>
                  <a:pt x="279" y="57167"/>
                </a:lnTo>
                <a:lnTo>
                  <a:pt x="2667" y="58433"/>
                </a:lnTo>
                <a:lnTo>
                  <a:pt x="97071" y="4067"/>
                </a:lnTo>
                <a:lnTo>
                  <a:pt x="97071" y="1402"/>
                </a:lnTo>
                <a:lnTo>
                  <a:pt x="9467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6351" y="1317581"/>
            <a:ext cx="69215" cy="42545"/>
          </a:xfrm>
          <a:custGeom>
            <a:avLst/>
            <a:gdLst/>
            <a:ahLst/>
            <a:cxnLst/>
            <a:rect l="l" t="t" r="r" b="b"/>
            <a:pathLst>
              <a:path w="69215" h="42544">
                <a:moveTo>
                  <a:pt x="2387" y="0"/>
                </a:moveTo>
                <a:lnTo>
                  <a:pt x="0" y="1402"/>
                </a:lnTo>
                <a:lnTo>
                  <a:pt x="0" y="4067"/>
                </a:lnTo>
                <a:lnTo>
                  <a:pt x="66297" y="42416"/>
                </a:lnTo>
                <a:lnTo>
                  <a:pt x="68692" y="38339"/>
                </a:lnTo>
                <a:lnTo>
                  <a:pt x="2387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5088" y="1336263"/>
            <a:ext cx="61594" cy="38735"/>
          </a:xfrm>
          <a:custGeom>
            <a:avLst/>
            <a:gdLst/>
            <a:ahLst/>
            <a:cxnLst/>
            <a:rect l="l" t="t" r="r" b="b"/>
            <a:pathLst>
              <a:path w="61594" h="38734">
                <a:moveTo>
                  <a:pt x="2385" y="0"/>
                </a:moveTo>
                <a:lnTo>
                  <a:pt x="0" y="4067"/>
                </a:lnTo>
                <a:lnTo>
                  <a:pt x="59136" y="38205"/>
                </a:lnTo>
                <a:lnTo>
                  <a:pt x="61521" y="34128"/>
                </a:lnTo>
                <a:lnTo>
                  <a:pt x="238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4480" y="1498963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71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09" y="10393"/>
                </a:lnTo>
                <a:lnTo>
                  <a:pt x="6571" y="0"/>
                </a:lnTo>
                <a:close/>
              </a:path>
              <a:path w="38100" h="48894">
                <a:moveTo>
                  <a:pt x="13509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13" y="48291"/>
                </a:lnTo>
                <a:lnTo>
                  <a:pt x="38013" y="37897"/>
                </a:lnTo>
                <a:lnTo>
                  <a:pt x="31868" y="37897"/>
                </a:lnTo>
                <a:lnTo>
                  <a:pt x="13509" y="10393"/>
                </a:lnTo>
                <a:close/>
              </a:path>
              <a:path w="38100" h="48894">
                <a:moveTo>
                  <a:pt x="38013" y="0"/>
                </a:moveTo>
                <a:lnTo>
                  <a:pt x="31868" y="0"/>
                </a:lnTo>
                <a:lnTo>
                  <a:pt x="31868" y="37897"/>
                </a:lnTo>
                <a:lnTo>
                  <a:pt x="38013" y="37897"/>
                </a:lnTo>
                <a:lnTo>
                  <a:pt x="3801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4787" y="1555009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406" y="0"/>
                </a:moveTo>
                <a:lnTo>
                  <a:pt x="0" y="0"/>
                </a:lnTo>
                <a:lnTo>
                  <a:pt x="0" y="48293"/>
                </a:lnTo>
                <a:lnTo>
                  <a:pt x="6406" y="48293"/>
                </a:lnTo>
                <a:lnTo>
                  <a:pt x="6406" y="25551"/>
                </a:lnTo>
                <a:lnTo>
                  <a:pt x="37796" y="25551"/>
                </a:lnTo>
                <a:lnTo>
                  <a:pt x="37796" y="19850"/>
                </a:lnTo>
                <a:lnTo>
                  <a:pt x="6406" y="19850"/>
                </a:lnTo>
                <a:lnTo>
                  <a:pt x="6406" y="0"/>
                </a:lnTo>
                <a:close/>
              </a:path>
              <a:path w="38100" h="48894">
                <a:moveTo>
                  <a:pt x="37796" y="25551"/>
                </a:moveTo>
                <a:lnTo>
                  <a:pt x="31389" y="25551"/>
                </a:lnTo>
                <a:lnTo>
                  <a:pt x="31389" y="48293"/>
                </a:lnTo>
                <a:lnTo>
                  <a:pt x="37796" y="48293"/>
                </a:lnTo>
                <a:lnTo>
                  <a:pt x="37796" y="25551"/>
                </a:lnTo>
                <a:close/>
              </a:path>
              <a:path w="38100" h="48894">
                <a:moveTo>
                  <a:pt x="37796" y="0"/>
                </a:moveTo>
                <a:lnTo>
                  <a:pt x="31389" y="0"/>
                </a:lnTo>
                <a:lnTo>
                  <a:pt x="31389" y="19850"/>
                </a:lnTo>
                <a:lnTo>
                  <a:pt x="37796" y="19850"/>
                </a:lnTo>
                <a:lnTo>
                  <a:pt x="3779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4480" y="1318458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71" y="0"/>
                </a:moveTo>
                <a:lnTo>
                  <a:pt x="0" y="0"/>
                </a:lnTo>
                <a:lnTo>
                  <a:pt x="0" y="48291"/>
                </a:lnTo>
                <a:lnTo>
                  <a:pt x="6145" y="48291"/>
                </a:lnTo>
                <a:lnTo>
                  <a:pt x="6145" y="10393"/>
                </a:lnTo>
                <a:lnTo>
                  <a:pt x="13509" y="10393"/>
                </a:lnTo>
                <a:lnTo>
                  <a:pt x="6571" y="0"/>
                </a:lnTo>
                <a:close/>
              </a:path>
              <a:path w="38100" h="48894">
                <a:moveTo>
                  <a:pt x="13509" y="10393"/>
                </a:moveTo>
                <a:lnTo>
                  <a:pt x="6145" y="10393"/>
                </a:lnTo>
                <a:lnTo>
                  <a:pt x="31444" y="48291"/>
                </a:lnTo>
                <a:lnTo>
                  <a:pt x="38013" y="48291"/>
                </a:lnTo>
                <a:lnTo>
                  <a:pt x="38013" y="37897"/>
                </a:lnTo>
                <a:lnTo>
                  <a:pt x="31868" y="37897"/>
                </a:lnTo>
                <a:lnTo>
                  <a:pt x="13509" y="10393"/>
                </a:lnTo>
                <a:close/>
              </a:path>
              <a:path w="38100" h="48894">
                <a:moveTo>
                  <a:pt x="38013" y="0"/>
                </a:moveTo>
                <a:lnTo>
                  <a:pt x="31868" y="0"/>
                </a:lnTo>
                <a:lnTo>
                  <a:pt x="31868" y="37897"/>
                </a:lnTo>
                <a:lnTo>
                  <a:pt x="38013" y="37897"/>
                </a:lnTo>
                <a:lnTo>
                  <a:pt x="3801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0619" y="1484456"/>
            <a:ext cx="79375" cy="29845"/>
          </a:xfrm>
          <a:custGeom>
            <a:avLst/>
            <a:gdLst/>
            <a:ahLst/>
            <a:cxnLst/>
            <a:rect l="l" t="t" r="r" b="b"/>
            <a:pathLst>
              <a:path w="79375" h="29844">
                <a:moveTo>
                  <a:pt x="76554" y="0"/>
                </a:moveTo>
                <a:lnTo>
                  <a:pt x="0" y="25010"/>
                </a:lnTo>
                <a:lnTo>
                  <a:pt x="1402" y="29501"/>
                </a:lnTo>
                <a:lnTo>
                  <a:pt x="78660" y="4356"/>
                </a:lnTo>
                <a:lnTo>
                  <a:pt x="78940" y="1691"/>
                </a:lnTo>
                <a:lnTo>
                  <a:pt x="76554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5094" y="1430516"/>
            <a:ext cx="50165" cy="63500"/>
          </a:xfrm>
          <a:custGeom>
            <a:avLst/>
            <a:gdLst/>
            <a:ahLst/>
            <a:cxnLst/>
            <a:rect l="l" t="t" r="r" b="b"/>
            <a:pathLst>
              <a:path w="50165" h="63500">
                <a:moveTo>
                  <a:pt x="5902" y="0"/>
                </a:moveTo>
                <a:lnTo>
                  <a:pt x="0" y="0"/>
                </a:lnTo>
                <a:lnTo>
                  <a:pt x="45933" y="63076"/>
                </a:lnTo>
                <a:lnTo>
                  <a:pt x="49728" y="60267"/>
                </a:lnTo>
                <a:lnTo>
                  <a:pt x="5902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5094" y="1370537"/>
            <a:ext cx="47625" cy="60325"/>
          </a:xfrm>
          <a:custGeom>
            <a:avLst/>
            <a:gdLst/>
            <a:ahLst/>
            <a:cxnLst/>
            <a:rect l="l" t="t" r="r" b="b"/>
            <a:pathLst>
              <a:path w="47625" h="60325">
                <a:moveTo>
                  <a:pt x="43545" y="0"/>
                </a:moveTo>
                <a:lnTo>
                  <a:pt x="0" y="59978"/>
                </a:lnTo>
                <a:lnTo>
                  <a:pt x="5902" y="59978"/>
                </a:lnTo>
                <a:lnTo>
                  <a:pt x="47479" y="2811"/>
                </a:lnTo>
                <a:lnTo>
                  <a:pt x="4354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6867" y="1380371"/>
            <a:ext cx="39370" cy="52069"/>
          </a:xfrm>
          <a:custGeom>
            <a:avLst/>
            <a:gdLst/>
            <a:ahLst/>
            <a:cxnLst/>
            <a:rect l="l" t="t" r="r" b="b"/>
            <a:pathLst>
              <a:path w="39370" h="52069">
                <a:moveTo>
                  <a:pt x="35403" y="0"/>
                </a:moveTo>
                <a:lnTo>
                  <a:pt x="0" y="48742"/>
                </a:lnTo>
                <a:lnTo>
                  <a:pt x="3796" y="51554"/>
                </a:lnTo>
                <a:lnTo>
                  <a:pt x="39191" y="2811"/>
                </a:lnTo>
                <a:lnTo>
                  <a:pt x="35403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0619" y="1346939"/>
            <a:ext cx="79375" cy="29845"/>
          </a:xfrm>
          <a:custGeom>
            <a:avLst/>
            <a:gdLst/>
            <a:ahLst/>
            <a:cxnLst/>
            <a:rect l="l" t="t" r="r" b="b"/>
            <a:pathLst>
              <a:path w="79375" h="29844">
                <a:moveTo>
                  <a:pt x="1536" y="0"/>
                </a:moveTo>
                <a:lnTo>
                  <a:pt x="0" y="4636"/>
                </a:lnTo>
                <a:lnTo>
                  <a:pt x="76554" y="29501"/>
                </a:lnTo>
                <a:lnTo>
                  <a:pt x="78940" y="27809"/>
                </a:lnTo>
                <a:lnTo>
                  <a:pt x="78660" y="25144"/>
                </a:lnTo>
                <a:lnTo>
                  <a:pt x="1536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7181" y="1185712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580" y="0"/>
                </a:moveTo>
                <a:lnTo>
                  <a:pt x="0" y="0"/>
                </a:lnTo>
                <a:lnTo>
                  <a:pt x="0" y="48282"/>
                </a:lnTo>
                <a:lnTo>
                  <a:pt x="6145" y="48282"/>
                </a:lnTo>
                <a:lnTo>
                  <a:pt x="6145" y="10384"/>
                </a:lnTo>
                <a:lnTo>
                  <a:pt x="13510" y="10384"/>
                </a:lnTo>
                <a:lnTo>
                  <a:pt x="6580" y="0"/>
                </a:lnTo>
                <a:close/>
              </a:path>
              <a:path w="38100" h="48894">
                <a:moveTo>
                  <a:pt x="13510" y="10384"/>
                </a:moveTo>
                <a:lnTo>
                  <a:pt x="6145" y="10384"/>
                </a:lnTo>
                <a:lnTo>
                  <a:pt x="31444" y="48282"/>
                </a:lnTo>
                <a:lnTo>
                  <a:pt x="38025" y="48282"/>
                </a:lnTo>
                <a:lnTo>
                  <a:pt x="38025" y="37897"/>
                </a:lnTo>
                <a:lnTo>
                  <a:pt x="31870" y="37897"/>
                </a:lnTo>
                <a:lnTo>
                  <a:pt x="13510" y="10384"/>
                </a:lnTo>
                <a:close/>
              </a:path>
              <a:path w="38100" h="48894">
                <a:moveTo>
                  <a:pt x="38025" y="0"/>
                </a:moveTo>
                <a:lnTo>
                  <a:pt x="31870" y="0"/>
                </a:lnTo>
                <a:lnTo>
                  <a:pt x="31870" y="37897"/>
                </a:lnTo>
                <a:lnTo>
                  <a:pt x="38025" y="37897"/>
                </a:lnTo>
                <a:lnTo>
                  <a:pt x="38025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188" y="1185712"/>
            <a:ext cx="38100" cy="48895"/>
          </a:xfrm>
          <a:custGeom>
            <a:avLst/>
            <a:gdLst/>
            <a:ahLst/>
            <a:cxnLst/>
            <a:rect l="l" t="t" r="r" b="b"/>
            <a:pathLst>
              <a:path w="38100" h="48894">
                <a:moveTo>
                  <a:pt x="6406" y="0"/>
                </a:moveTo>
                <a:lnTo>
                  <a:pt x="0" y="0"/>
                </a:lnTo>
                <a:lnTo>
                  <a:pt x="0" y="48282"/>
                </a:lnTo>
                <a:lnTo>
                  <a:pt x="6406" y="48282"/>
                </a:lnTo>
                <a:lnTo>
                  <a:pt x="6406" y="25542"/>
                </a:lnTo>
                <a:lnTo>
                  <a:pt x="37789" y="25542"/>
                </a:lnTo>
                <a:lnTo>
                  <a:pt x="37789" y="19838"/>
                </a:lnTo>
                <a:lnTo>
                  <a:pt x="6406" y="19838"/>
                </a:lnTo>
                <a:lnTo>
                  <a:pt x="6406" y="0"/>
                </a:lnTo>
                <a:close/>
              </a:path>
              <a:path w="38100" h="48894">
                <a:moveTo>
                  <a:pt x="37789" y="25542"/>
                </a:moveTo>
                <a:lnTo>
                  <a:pt x="31379" y="25542"/>
                </a:lnTo>
                <a:lnTo>
                  <a:pt x="31379" y="48282"/>
                </a:lnTo>
                <a:lnTo>
                  <a:pt x="37789" y="48282"/>
                </a:lnTo>
                <a:lnTo>
                  <a:pt x="37789" y="25542"/>
                </a:lnTo>
                <a:close/>
              </a:path>
              <a:path w="38100" h="48894">
                <a:moveTo>
                  <a:pt x="37789" y="0"/>
                </a:moveTo>
                <a:lnTo>
                  <a:pt x="31379" y="0"/>
                </a:lnTo>
                <a:lnTo>
                  <a:pt x="31379" y="19838"/>
                </a:lnTo>
                <a:lnTo>
                  <a:pt x="37789" y="19838"/>
                </a:lnTo>
                <a:lnTo>
                  <a:pt x="37789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0268" y="1210287"/>
            <a:ext cx="24130" cy="36830"/>
          </a:xfrm>
          <a:custGeom>
            <a:avLst/>
            <a:gdLst/>
            <a:ahLst/>
            <a:cxnLst/>
            <a:rect l="l" t="t" r="r" b="b"/>
            <a:pathLst>
              <a:path w="24130" h="36830">
                <a:moveTo>
                  <a:pt x="21761" y="3697"/>
                </a:moveTo>
                <a:lnTo>
                  <a:pt x="14586" y="3697"/>
                </a:lnTo>
                <a:lnTo>
                  <a:pt x="16231" y="4294"/>
                </a:lnTo>
                <a:lnTo>
                  <a:pt x="18762" y="6714"/>
                </a:lnTo>
                <a:lnTo>
                  <a:pt x="19394" y="8197"/>
                </a:lnTo>
                <a:lnTo>
                  <a:pt x="19394" y="11631"/>
                </a:lnTo>
                <a:lnTo>
                  <a:pt x="6786" y="25053"/>
                </a:lnTo>
                <a:lnTo>
                  <a:pt x="4852" y="26870"/>
                </a:lnTo>
                <a:lnTo>
                  <a:pt x="2149" y="30035"/>
                </a:lnTo>
                <a:lnTo>
                  <a:pt x="1175" y="31634"/>
                </a:lnTo>
                <a:lnTo>
                  <a:pt x="559" y="33270"/>
                </a:lnTo>
                <a:lnTo>
                  <a:pt x="180" y="34256"/>
                </a:lnTo>
                <a:lnTo>
                  <a:pt x="0" y="35285"/>
                </a:lnTo>
                <a:lnTo>
                  <a:pt x="34" y="36352"/>
                </a:lnTo>
                <a:lnTo>
                  <a:pt x="24005" y="36352"/>
                </a:lnTo>
                <a:lnTo>
                  <a:pt x="24005" y="32094"/>
                </a:lnTo>
                <a:lnTo>
                  <a:pt x="6217" y="32094"/>
                </a:lnTo>
                <a:lnTo>
                  <a:pt x="6714" y="31282"/>
                </a:lnTo>
                <a:lnTo>
                  <a:pt x="7346" y="30477"/>
                </a:lnTo>
                <a:lnTo>
                  <a:pt x="8107" y="29690"/>
                </a:lnTo>
                <a:lnTo>
                  <a:pt x="8866" y="28885"/>
                </a:lnTo>
                <a:lnTo>
                  <a:pt x="10583" y="27367"/>
                </a:lnTo>
                <a:lnTo>
                  <a:pt x="16448" y="22423"/>
                </a:lnTo>
                <a:lnTo>
                  <a:pt x="18725" y="20299"/>
                </a:lnTo>
                <a:lnTo>
                  <a:pt x="23959" y="11506"/>
                </a:lnTo>
                <a:lnTo>
                  <a:pt x="23959" y="7212"/>
                </a:lnTo>
                <a:lnTo>
                  <a:pt x="22948" y="4826"/>
                </a:lnTo>
                <a:lnTo>
                  <a:pt x="21761" y="3697"/>
                </a:lnTo>
                <a:close/>
              </a:path>
              <a:path w="24130" h="36830">
                <a:moveTo>
                  <a:pt x="16131" y="0"/>
                </a:moveTo>
                <a:lnTo>
                  <a:pt x="9199" y="0"/>
                </a:lnTo>
                <a:lnTo>
                  <a:pt x="6453" y="895"/>
                </a:lnTo>
                <a:lnTo>
                  <a:pt x="4410" y="2693"/>
                </a:lnTo>
                <a:lnTo>
                  <a:pt x="2357" y="4474"/>
                </a:lnTo>
                <a:lnTo>
                  <a:pt x="1182" y="7077"/>
                </a:lnTo>
                <a:lnTo>
                  <a:pt x="867" y="10493"/>
                </a:lnTo>
                <a:lnTo>
                  <a:pt x="5430" y="10981"/>
                </a:lnTo>
                <a:lnTo>
                  <a:pt x="5449" y="8704"/>
                </a:lnTo>
                <a:lnTo>
                  <a:pt x="6099" y="6913"/>
                </a:lnTo>
                <a:lnTo>
                  <a:pt x="8686" y="4338"/>
                </a:lnTo>
                <a:lnTo>
                  <a:pt x="10393" y="3697"/>
                </a:lnTo>
                <a:lnTo>
                  <a:pt x="21761" y="3697"/>
                </a:lnTo>
                <a:lnTo>
                  <a:pt x="18889" y="967"/>
                </a:lnTo>
                <a:lnTo>
                  <a:pt x="16131" y="0"/>
                </a:lnTo>
                <a:close/>
              </a:path>
            </a:pathLst>
          </a:custGeom>
          <a:solidFill>
            <a:srgbClr val="23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6348" y="1240314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669"/>
                </a:lnTo>
              </a:path>
            </a:pathLst>
          </a:custGeom>
          <a:ln w="4782">
            <a:solidFill>
              <a:srgbClr val="23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007071" y="1652897"/>
            <a:ext cx="8636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24513" y="2348050"/>
            <a:ext cx="8001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99388" y="2353314"/>
            <a:ext cx="8763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21145" y="1658320"/>
            <a:ext cx="94615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145206" y="1755189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294" y="0"/>
                </a:lnTo>
              </a:path>
            </a:pathLst>
          </a:custGeom>
          <a:ln w="92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2949" y="173297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2" y="44621"/>
                </a:moveTo>
                <a:lnTo>
                  <a:pt x="0" y="22307"/>
                </a:lnTo>
                <a:lnTo>
                  <a:pt x="60672" y="0"/>
                </a:lnTo>
                <a:lnTo>
                  <a:pt x="56636" y="6944"/>
                </a:lnTo>
                <a:lnTo>
                  <a:pt x="54221" y="14436"/>
                </a:lnTo>
                <a:lnTo>
                  <a:pt x="53423" y="22212"/>
                </a:lnTo>
                <a:lnTo>
                  <a:pt x="54235" y="30009"/>
                </a:lnTo>
                <a:lnTo>
                  <a:pt x="56654" y="37567"/>
                </a:lnTo>
                <a:lnTo>
                  <a:pt x="60672" y="44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32949" y="173297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2" y="44621"/>
                </a:moveTo>
                <a:lnTo>
                  <a:pt x="0" y="22307"/>
                </a:lnTo>
                <a:lnTo>
                  <a:pt x="60672" y="0"/>
                </a:lnTo>
                <a:lnTo>
                  <a:pt x="56636" y="6944"/>
                </a:lnTo>
                <a:lnTo>
                  <a:pt x="54221" y="14436"/>
                </a:lnTo>
                <a:lnTo>
                  <a:pt x="53423" y="22212"/>
                </a:lnTo>
                <a:lnTo>
                  <a:pt x="54235" y="30009"/>
                </a:lnTo>
                <a:lnTo>
                  <a:pt x="56654" y="37567"/>
                </a:lnTo>
                <a:lnTo>
                  <a:pt x="60672" y="44621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35091" y="173279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65" y="22305"/>
                </a:lnTo>
                <a:lnTo>
                  <a:pt x="0" y="44621"/>
                </a:lnTo>
                <a:lnTo>
                  <a:pt x="4645" y="36214"/>
                </a:lnTo>
                <a:lnTo>
                  <a:pt x="6960" y="27094"/>
                </a:lnTo>
                <a:lnTo>
                  <a:pt x="6952" y="17717"/>
                </a:lnTo>
                <a:lnTo>
                  <a:pt x="4629" y="853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35091" y="173279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65" y="22305"/>
                </a:lnTo>
                <a:lnTo>
                  <a:pt x="0" y="44621"/>
                </a:lnTo>
                <a:lnTo>
                  <a:pt x="4645" y="36214"/>
                </a:lnTo>
                <a:lnTo>
                  <a:pt x="6960" y="27094"/>
                </a:lnTo>
                <a:lnTo>
                  <a:pt x="6952" y="17717"/>
                </a:lnTo>
                <a:lnTo>
                  <a:pt x="4629" y="8534"/>
                </a:lnTo>
                <a:lnTo>
                  <a:pt x="0" y="0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218032" y="1648026"/>
            <a:ext cx="38227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rans</a:t>
            </a:r>
            <a:r>
              <a:rPr sz="500" spc="35" dirty="0">
                <a:solidFill>
                  <a:srgbClr val="0000FF"/>
                </a:solidFill>
                <a:latin typeface="Arial"/>
                <a:cs typeface="Arial"/>
              </a:rPr>
              <a:t>itions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143017" y="2357921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297" y="0"/>
                </a:lnTo>
              </a:path>
            </a:pathLst>
          </a:custGeom>
          <a:ln w="92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30760" y="233570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5" y="44621"/>
                </a:moveTo>
                <a:lnTo>
                  <a:pt x="0" y="22307"/>
                </a:lnTo>
                <a:lnTo>
                  <a:pt x="60675" y="0"/>
                </a:lnTo>
                <a:lnTo>
                  <a:pt x="56638" y="6945"/>
                </a:lnTo>
                <a:lnTo>
                  <a:pt x="54222" y="14437"/>
                </a:lnTo>
                <a:lnTo>
                  <a:pt x="53422" y="22213"/>
                </a:lnTo>
                <a:lnTo>
                  <a:pt x="54233" y="30011"/>
                </a:lnTo>
                <a:lnTo>
                  <a:pt x="56653" y="37568"/>
                </a:lnTo>
                <a:lnTo>
                  <a:pt x="60675" y="4462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30760" y="233570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59" h="45085">
                <a:moveTo>
                  <a:pt x="60675" y="44621"/>
                </a:moveTo>
                <a:lnTo>
                  <a:pt x="0" y="22307"/>
                </a:lnTo>
                <a:lnTo>
                  <a:pt x="60675" y="0"/>
                </a:lnTo>
                <a:lnTo>
                  <a:pt x="56638" y="6945"/>
                </a:lnTo>
                <a:lnTo>
                  <a:pt x="54222" y="14437"/>
                </a:lnTo>
                <a:lnTo>
                  <a:pt x="53422" y="22213"/>
                </a:lnTo>
                <a:lnTo>
                  <a:pt x="54233" y="30011"/>
                </a:lnTo>
                <a:lnTo>
                  <a:pt x="56653" y="37568"/>
                </a:lnTo>
                <a:lnTo>
                  <a:pt x="60675" y="44621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32895" y="233552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75" y="22307"/>
                </a:lnTo>
                <a:lnTo>
                  <a:pt x="0" y="44621"/>
                </a:lnTo>
                <a:lnTo>
                  <a:pt x="4036" y="37677"/>
                </a:lnTo>
                <a:lnTo>
                  <a:pt x="6452" y="30185"/>
                </a:lnTo>
                <a:lnTo>
                  <a:pt x="7252" y="22409"/>
                </a:lnTo>
                <a:lnTo>
                  <a:pt x="6441" y="14612"/>
                </a:lnTo>
                <a:lnTo>
                  <a:pt x="4022" y="705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32895" y="2335524"/>
            <a:ext cx="60960" cy="45085"/>
          </a:xfrm>
          <a:custGeom>
            <a:avLst/>
            <a:gdLst/>
            <a:ahLst/>
            <a:cxnLst/>
            <a:rect l="l" t="t" r="r" b="b"/>
            <a:pathLst>
              <a:path w="60960" h="45085">
                <a:moveTo>
                  <a:pt x="0" y="0"/>
                </a:moveTo>
                <a:lnTo>
                  <a:pt x="60675" y="22307"/>
                </a:lnTo>
                <a:lnTo>
                  <a:pt x="0" y="44621"/>
                </a:lnTo>
                <a:lnTo>
                  <a:pt x="4036" y="37677"/>
                </a:lnTo>
                <a:lnTo>
                  <a:pt x="6452" y="30185"/>
                </a:lnTo>
                <a:lnTo>
                  <a:pt x="7252" y="22409"/>
                </a:lnTo>
                <a:lnTo>
                  <a:pt x="6441" y="14612"/>
                </a:lnTo>
                <a:lnTo>
                  <a:pt x="4022" y="7054"/>
                </a:lnTo>
                <a:lnTo>
                  <a:pt x="0" y="0"/>
                </a:lnTo>
                <a:close/>
              </a:path>
            </a:pathLst>
          </a:custGeom>
          <a:ln w="34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218032" y="2388446"/>
            <a:ext cx="38227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rans</a:t>
            </a:r>
            <a:r>
              <a:rPr sz="500" spc="35" dirty="0">
                <a:solidFill>
                  <a:srgbClr val="0000FF"/>
                </a:solidFill>
                <a:latin typeface="Arial"/>
                <a:cs typeface="Arial"/>
              </a:rPr>
              <a:t>itions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124289" y="1785315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535395"/>
                </a:moveTo>
                <a:lnTo>
                  <a:pt x="0" y="0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02074" y="2272292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44621" y="0"/>
                </a:moveTo>
                <a:lnTo>
                  <a:pt x="22307" y="60675"/>
                </a:lnTo>
                <a:lnTo>
                  <a:pt x="0" y="0"/>
                </a:lnTo>
                <a:lnTo>
                  <a:pt x="6944" y="4036"/>
                </a:lnTo>
                <a:lnTo>
                  <a:pt x="14436" y="6450"/>
                </a:lnTo>
                <a:lnTo>
                  <a:pt x="22212" y="7249"/>
                </a:lnTo>
                <a:lnTo>
                  <a:pt x="30009" y="6437"/>
                </a:lnTo>
                <a:lnTo>
                  <a:pt x="37567" y="4018"/>
                </a:lnTo>
                <a:lnTo>
                  <a:pt x="446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02074" y="2272292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44621" y="0"/>
                </a:moveTo>
                <a:lnTo>
                  <a:pt x="22307" y="60675"/>
                </a:lnTo>
                <a:lnTo>
                  <a:pt x="0" y="0"/>
                </a:lnTo>
                <a:lnTo>
                  <a:pt x="6944" y="4036"/>
                </a:lnTo>
                <a:lnTo>
                  <a:pt x="14436" y="6450"/>
                </a:lnTo>
                <a:lnTo>
                  <a:pt x="22212" y="7249"/>
                </a:lnTo>
                <a:lnTo>
                  <a:pt x="30009" y="6437"/>
                </a:lnTo>
                <a:lnTo>
                  <a:pt x="37567" y="4018"/>
                </a:lnTo>
                <a:lnTo>
                  <a:pt x="44621" y="0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01893" y="1773059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3" y="56637"/>
                </a:lnTo>
                <a:lnTo>
                  <a:pt x="30179" y="54221"/>
                </a:lnTo>
                <a:lnTo>
                  <a:pt x="22402" y="53421"/>
                </a:lnTo>
                <a:lnTo>
                  <a:pt x="14605" y="54233"/>
                </a:lnTo>
                <a:lnTo>
                  <a:pt x="7050" y="56652"/>
                </a:lnTo>
                <a:lnTo>
                  <a:pt x="0" y="60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01893" y="1773059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4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3" y="56637"/>
                </a:lnTo>
                <a:lnTo>
                  <a:pt x="30179" y="54221"/>
                </a:lnTo>
                <a:lnTo>
                  <a:pt x="22402" y="53421"/>
                </a:lnTo>
                <a:lnTo>
                  <a:pt x="14605" y="54233"/>
                </a:lnTo>
                <a:lnTo>
                  <a:pt x="7050" y="56652"/>
                </a:lnTo>
                <a:lnTo>
                  <a:pt x="0" y="60675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45206" y="1778600"/>
            <a:ext cx="534670" cy="555625"/>
          </a:xfrm>
          <a:custGeom>
            <a:avLst/>
            <a:gdLst/>
            <a:ahLst/>
            <a:cxnLst/>
            <a:rect l="l" t="t" r="r" b="b"/>
            <a:pathLst>
              <a:path w="534669" h="555625">
                <a:moveTo>
                  <a:pt x="0" y="0"/>
                </a:moveTo>
                <a:lnTo>
                  <a:pt x="534055" y="555097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36647" y="1769833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25981" y="59191"/>
                </a:moveTo>
                <a:lnTo>
                  <a:pt x="0" y="0"/>
                </a:lnTo>
                <a:lnTo>
                  <a:pt x="58141" y="28254"/>
                </a:lnTo>
                <a:lnTo>
                  <a:pt x="46697" y="31704"/>
                </a:lnTo>
                <a:lnTo>
                  <a:pt x="37103" y="38427"/>
                </a:lnTo>
                <a:lnTo>
                  <a:pt x="29989" y="47798"/>
                </a:lnTo>
                <a:lnTo>
                  <a:pt x="25981" y="59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36647" y="1769833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25981" y="59191"/>
                </a:moveTo>
                <a:lnTo>
                  <a:pt x="0" y="0"/>
                </a:lnTo>
                <a:lnTo>
                  <a:pt x="58141" y="28254"/>
                </a:lnTo>
                <a:lnTo>
                  <a:pt x="46697" y="31704"/>
                </a:lnTo>
                <a:lnTo>
                  <a:pt x="37103" y="38427"/>
                </a:lnTo>
                <a:lnTo>
                  <a:pt x="29989" y="47798"/>
                </a:lnTo>
                <a:lnTo>
                  <a:pt x="25981" y="59191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29686" y="2283273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32148" y="0"/>
                </a:moveTo>
                <a:lnTo>
                  <a:pt x="58143" y="59191"/>
                </a:lnTo>
                <a:lnTo>
                  <a:pt x="0" y="30939"/>
                </a:lnTo>
                <a:lnTo>
                  <a:pt x="11439" y="27482"/>
                </a:lnTo>
                <a:lnTo>
                  <a:pt x="21029" y="20758"/>
                </a:lnTo>
                <a:lnTo>
                  <a:pt x="28142" y="11390"/>
                </a:lnTo>
                <a:lnTo>
                  <a:pt x="32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29686" y="2283273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32148" y="0"/>
                </a:moveTo>
                <a:lnTo>
                  <a:pt x="58143" y="59191"/>
                </a:lnTo>
                <a:lnTo>
                  <a:pt x="0" y="30939"/>
                </a:lnTo>
                <a:lnTo>
                  <a:pt x="11439" y="27482"/>
                </a:lnTo>
                <a:lnTo>
                  <a:pt x="21029" y="20758"/>
                </a:lnTo>
                <a:lnTo>
                  <a:pt x="28142" y="11390"/>
                </a:lnTo>
                <a:lnTo>
                  <a:pt x="32148" y="0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90784" y="2014335"/>
            <a:ext cx="480059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0" dirty="0">
                <a:solidFill>
                  <a:srgbClr val="FF0000"/>
                </a:solidFill>
                <a:latin typeface="Arial"/>
                <a:cs typeface="Arial"/>
              </a:rPr>
              <a:t>Transversions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97943" y="1785315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535395"/>
                </a:moveTo>
                <a:lnTo>
                  <a:pt x="0" y="0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75719" y="2272292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44621" y="0"/>
                </a:moveTo>
                <a:lnTo>
                  <a:pt x="22314" y="60675"/>
                </a:lnTo>
                <a:lnTo>
                  <a:pt x="0" y="0"/>
                </a:lnTo>
                <a:lnTo>
                  <a:pt x="6948" y="4036"/>
                </a:lnTo>
                <a:lnTo>
                  <a:pt x="14442" y="6450"/>
                </a:lnTo>
                <a:lnTo>
                  <a:pt x="22218" y="7249"/>
                </a:lnTo>
                <a:lnTo>
                  <a:pt x="30015" y="6437"/>
                </a:lnTo>
                <a:lnTo>
                  <a:pt x="37571" y="4018"/>
                </a:lnTo>
                <a:lnTo>
                  <a:pt x="446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75719" y="2272292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44621" y="0"/>
                </a:moveTo>
                <a:lnTo>
                  <a:pt x="22314" y="60675"/>
                </a:lnTo>
                <a:lnTo>
                  <a:pt x="0" y="0"/>
                </a:lnTo>
                <a:lnTo>
                  <a:pt x="6948" y="4036"/>
                </a:lnTo>
                <a:lnTo>
                  <a:pt x="14442" y="6450"/>
                </a:lnTo>
                <a:lnTo>
                  <a:pt x="22218" y="7249"/>
                </a:lnTo>
                <a:lnTo>
                  <a:pt x="30015" y="6437"/>
                </a:lnTo>
                <a:lnTo>
                  <a:pt x="37571" y="4018"/>
                </a:lnTo>
                <a:lnTo>
                  <a:pt x="44621" y="0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75548" y="1773059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2" y="56637"/>
                </a:lnTo>
                <a:lnTo>
                  <a:pt x="30177" y="54221"/>
                </a:lnTo>
                <a:lnTo>
                  <a:pt x="22401" y="53421"/>
                </a:lnTo>
                <a:lnTo>
                  <a:pt x="14604" y="54233"/>
                </a:lnTo>
                <a:lnTo>
                  <a:pt x="7049" y="56652"/>
                </a:lnTo>
                <a:lnTo>
                  <a:pt x="0" y="60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75548" y="1773059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675"/>
                </a:moveTo>
                <a:lnTo>
                  <a:pt x="22305" y="0"/>
                </a:lnTo>
                <a:lnTo>
                  <a:pt x="44621" y="60675"/>
                </a:lnTo>
                <a:lnTo>
                  <a:pt x="37672" y="56637"/>
                </a:lnTo>
                <a:lnTo>
                  <a:pt x="30177" y="54221"/>
                </a:lnTo>
                <a:lnTo>
                  <a:pt x="22401" y="53421"/>
                </a:lnTo>
                <a:lnTo>
                  <a:pt x="14604" y="54233"/>
                </a:lnTo>
                <a:lnTo>
                  <a:pt x="7049" y="56652"/>
                </a:lnTo>
                <a:lnTo>
                  <a:pt x="0" y="60675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45206" y="1778600"/>
            <a:ext cx="534670" cy="555625"/>
          </a:xfrm>
          <a:custGeom>
            <a:avLst/>
            <a:gdLst/>
            <a:ahLst/>
            <a:cxnLst/>
            <a:rect l="l" t="t" r="r" b="b"/>
            <a:pathLst>
              <a:path w="534669" h="555625">
                <a:moveTo>
                  <a:pt x="0" y="555097"/>
                </a:moveTo>
                <a:lnTo>
                  <a:pt x="534055" y="0"/>
                </a:lnTo>
              </a:path>
            </a:pathLst>
          </a:custGeom>
          <a:ln w="92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36773" y="2283399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58141" y="30938"/>
                </a:moveTo>
                <a:lnTo>
                  <a:pt x="0" y="59193"/>
                </a:lnTo>
                <a:lnTo>
                  <a:pt x="25984" y="0"/>
                </a:lnTo>
                <a:lnTo>
                  <a:pt x="29878" y="11300"/>
                </a:lnTo>
                <a:lnTo>
                  <a:pt x="36968" y="20625"/>
                </a:lnTo>
                <a:lnTo>
                  <a:pt x="46605" y="27372"/>
                </a:lnTo>
                <a:lnTo>
                  <a:pt x="58141" y="30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36773" y="2283399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58141" y="30938"/>
                </a:moveTo>
                <a:lnTo>
                  <a:pt x="0" y="59193"/>
                </a:lnTo>
                <a:lnTo>
                  <a:pt x="25984" y="0"/>
                </a:lnTo>
                <a:lnTo>
                  <a:pt x="29878" y="11300"/>
                </a:lnTo>
                <a:lnTo>
                  <a:pt x="36968" y="20625"/>
                </a:lnTo>
                <a:lnTo>
                  <a:pt x="46605" y="27372"/>
                </a:lnTo>
                <a:lnTo>
                  <a:pt x="58141" y="30938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29551" y="1769706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0" y="28254"/>
                </a:moveTo>
                <a:lnTo>
                  <a:pt x="58150" y="0"/>
                </a:lnTo>
                <a:lnTo>
                  <a:pt x="32159" y="59191"/>
                </a:lnTo>
                <a:lnTo>
                  <a:pt x="28267" y="47892"/>
                </a:lnTo>
                <a:lnTo>
                  <a:pt x="21176" y="38568"/>
                </a:lnTo>
                <a:lnTo>
                  <a:pt x="11537" y="31821"/>
                </a:lnTo>
                <a:lnTo>
                  <a:pt x="0" y="282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29551" y="1769706"/>
            <a:ext cx="58419" cy="59690"/>
          </a:xfrm>
          <a:custGeom>
            <a:avLst/>
            <a:gdLst/>
            <a:ahLst/>
            <a:cxnLst/>
            <a:rect l="l" t="t" r="r" b="b"/>
            <a:pathLst>
              <a:path w="58419" h="59689">
                <a:moveTo>
                  <a:pt x="0" y="28254"/>
                </a:moveTo>
                <a:lnTo>
                  <a:pt x="58150" y="0"/>
                </a:lnTo>
                <a:lnTo>
                  <a:pt x="32159" y="59191"/>
                </a:lnTo>
                <a:lnTo>
                  <a:pt x="28267" y="47892"/>
                </a:lnTo>
                <a:lnTo>
                  <a:pt x="21176" y="38568"/>
                </a:lnTo>
                <a:lnTo>
                  <a:pt x="11537" y="31821"/>
                </a:lnTo>
                <a:lnTo>
                  <a:pt x="0" y="28254"/>
                </a:lnTo>
                <a:close/>
              </a:path>
            </a:pathLst>
          </a:custGeom>
          <a:ln w="34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264422" y="1440372"/>
            <a:ext cx="273685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purines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192186" y="2678082"/>
            <a:ext cx="41529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40" dirty="0">
                <a:latin typeface="Arial"/>
                <a:cs typeface="Arial"/>
              </a:rPr>
              <a:t>pyrimidines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738435" y="2014335"/>
            <a:ext cx="480059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0" dirty="0">
                <a:solidFill>
                  <a:srgbClr val="FF0000"/>
                </a:solidFill>
                <a:latin typeface="Arial"/>
                <a:cs typeface="Arial"/>
              </a:rPr>
              <a:t>Transversions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71450" y="434975"/>
            <a:ext cx="3543935" cy="43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"/>
              </a:spcBef>
            </a:pPr>
            <a:endParaRPr sz="8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Transitions </a:t>
            </a:r>
            <a:r>
              <a:rPr sz="800" spc="-50" dirty="0">
                <a:latin typeface="Euphemia UCAS"/>
                <a:cs typeface="Euphemia UCAS"/>
              </a:rPr>
              <a:t>vs </a:t>
            </a:r>
            <a:r>
              <a:rPr sz="800" spc="-30" dirty="0">
                <a:latin typeface="Euphemia UCAS"/>
                <a:cs typeface="Euphemia UCAS"/>
              </a:rPr>
              <a:t>transversions </a:t>
            </a:r>
            <a:r>
              <a:rPr sz="800" spc="10" dirty="0">
                <a:latin typeface="Euphemia UCAS"/>
                <a:cs typeface="Euphemia UCAS"/>
              </a:rPr>
              <a:t>ratio, </a:t>
            </a:r>
            <a:r>
              <a:rPr sz="800" spc="-15" dirty="0">
                <a:latin typeface="Euphemia UCAS"/>
                <a:cs typeface="Euphemia UCAS"/>
              </a:rPr>
              <a:t>known </a:t>
            </a:r>
            <a:r>
              <a:rPr sz="800" spc="-60" dirty="0">
                <a:latin typeface="Euphemia UCAS"/>
                <a:cs typeface="Euphemia UCAS"/>
              </a:rPr>
              <a:t>as </a:t>
            </a:r>
            <a:r>
              <a:rPr sz="800" spc="50" dirty="0">
                <a:latin typeface="Euphemia UCAS"/>
                <a:cs typeface="Euphemia UCAS"/>
              </a:rPr>
              <a:t>ts/tv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transitions </a:t>
            </a:r>
            <a:r>
              <a:rPr sz="800" spc="-40" dirty="0">
                <a:latin typeface="Euphemia UCAS"/>
                <a:cs typeface="Euphemia UCAS"/>
              </a:rPr>
              <a:t>are </a:t>
            </a:r>
            <a:r>
              <a:rPr sz="800" spc="-10" dirty="0">
                <a:latin typeface="Euphemia UCAS"/>
                <a:cs typeface="Euphemia UCAS"/>
              </a:rPr>
              <a:t>2-3</a:t>
            </a:r>
            <a:r>
              <a:rPr sz="800" i="1" spc="-10" dirty="0">
                <a:latin typeface="Euphemia UCAS"/>
                <a:cs typeface="Euphemia UCAS"/>
              </a:rPr>
              <a:t>× </a:t>
            </a:r>
            <a:r>
              <a:rPr sz="800" spc="-25" dirty="0">
                <a:latin typeface="Euphemia UCAS"/>
                <a:cs typeface="Euphemia UCAS"/>
              </a:rPr>
              <a:t>more </a:t>
            </a:r>
            <a:r>
              <a:rPr sz="800" spc="-5" dirty="0">
                <a:latin typeface="Euphemia UCAS"/>
                <a:cs typeface="Euphemia UCAS"/>
              </a:rPr>
              <a:t>likely </a:t>
            </a:r>
            <a:r>
              <a:rPr sz="800" dirty="0">
                <a:latin typeface="Euphemia UCAS"/>
                <a:cs typeface="Euphemia UCAS"/>
              </a:rPr>
              <a:t>than</a:t>
            </a:r>
            <a:r>
              <a:rPr sz="800" spc="95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transversions</a:t>
            </a:r>
            <a:endParaRPr sz="800" dirty="0">
              <a:latin typeface="Euphemia UCAS"/>
              <a:cs typeface="Euphemia UCAS"/>
            </a:endParaRPr>
          </a:p>
        </p:txBody>
      </p:sp>
      <p:pic>
        <p:nvPicPr>
          <p:cNvPr id="324" name="Imagen 323" descr="Captura de pantalla 2018-11-26 a las 16.27.3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58775"/>
            <a:ext cx="1229494" cy="29495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Euphemia UCAS"/>
                <a:cs typeface="Euphemia UCAS"/>
              </a:rPr>
              <a:t>Indel </a:t>
            </a:r>
            <a:r>
              <a:rPr spc="-35" dirty="0">
                <a:latin typeface="Euphemia UCAS"/>
                <a:cs typeface="Euphemia UCAS"/>
              </a:rPr>
              <a:t>calling</a:t>
            </a:r>
            <a:r>
              <a:rPr spc="185" dirty="0">
                <a:latin typeface="Euphemia UCAS"/>
                <a:cs typeface="Euphemia UCAS"/>
              </a:rPr>
              <a:t> </a:t>
            </a:r>
            <a:r>
              <a:rPr spc="-80" dirty="0">
                <a:latin typeface="Euphemia UCAS"/>
                <a:cs typeface="Euphemia UCAS"/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74863"/>
            <a:ext cx="4015156" cy="1166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6575">
              <a:lnSpc>
                <a:spcPct val="142700"/>
              </a:lnSpc>
            </a:pPr>
            <a:r>
              <a:rPr sz="800" dirty="0">
                <a:latin typeface="Euphemia UCAS"/>
                <a:cs typeface="Euphemia UCAS"/>
              </a:rPr>
              <a:t>The </a:t>
            </a:r>
            <a:r>
              <a:rPr sz="800" spc="-30" dirty="0">
                <a:latin typeface="Euphemia UCAS"/>
                <a:cs typeface="Euphemia UCAS"/>
              </a:rPr>
              <a:t>sequencing </a:t>
            </a:r>
            <a:r>
              <a:rPr sz="800" spc="-15" dirty="0">
                <a:latin typeface="Euphemia UCAS"/>
                <a:cs typeface="Euphemia UCAS"/>
              </a:rPr>
              <a:t>error </a:t>
            </a:r>
            <a:r>
              <a:rPr sz="800" spc="-5" dirty="0">
                <a:latin typeface="Euphemia UCAS"/>
                <a:cs typeface="Euphemia UCAS"/>
              </a:rPr>
              <a:t>rate </a:t>
            </a:r>
            <a:r>
              <a:rPr sz="800" spc="-30" dirty="0">
                <a:latin typeface="Euphemia UCAS"/>
                <a:cs typeface="Euphemia UCAS"/>
              </a:rPr>
              <a:t>is </a:t>
            </a:r>
            <a:r>
              <a:rPr sz="800" spc="-25" dirty="0">
                <a:latin typeface="Euphemia UCAS"/>
                <a:cs typeface="Euphemia UCAS"/>
              </a:rPr>
              <a:t>elevated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15" dirty="0">
                <a:latin typeface="Euphemia UCAS"/>
                <a:cs typeface="Euphemia UCAS"/>
              </a:rPr>
              <a:t>microsatellites</a:t>
            </a:r>
            <a:endParaRPr lang="es-ES_tradnl" sz="800" spc="-15" dirty="0">
              <a:latin typeface="Euphemia UCAS"/>
              <a:cs typeface="Euphemia UCAS"/>
            </a:endParaRPr>
          </a:p>
          <a:p>
            <a:pPr marL="12700" marR="536575">
              <a:lnSpc>
                <a:spcPct val="142700"/>
              </a:lnSpc>
            </a:pPr>
            <a:r>
              <a:rPr sz="800" spc="-15" dirty="0">
                <a:latin typeface="Euphemia UCAS"/>
                <a:cs typeface="Euphemia UCAS"/>
              </a:rPr>
              <a:t>Low </a:t>
            </a:r>
            <a:r>
              <a:rPr sz="800" spc="-5" dirty="0">
                <a:latin typeface="Euphemia UCAS"/>
                <a:cs typeface="Euphemia UCAS"/>
              </a:rPr>
              <a:t>reproducibility </a:t>
            </a:r>
            <a:r>
              <a:rPr sz="800" spc="-40" dirty="0">
                <a:latin typeface="Euphemia UCAS"/>
                <a:cs typeface="Euphemia UCAS"/>
              </a:rPr>
              <a:t>across</a:t>
            </a:r>
            <a:r>
              <a:rPr sz="800" spc="25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callers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30"/>
              </a:lnSpc>
              <a:spcBef>
                <a:spcPts val="390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37.1% </a:t>
            </a:r>
            <a:r>
              <a:rPr sz="800" spc="-20" dirty="0">
                <a:latin typeface="Euphemia UCAS"/>
                <a:cs typeface="Euphemia UCAS"/>
              </a:rPr>
              <a:t>agreement </a:t>
            </a:r>
            <a:r>
              <a:rPr sz="800" spc="-25" dirty="0">
                <a:latin typeface="Euphemia UCAS"/>
                <a:cs typeface="Euphemia UCAS"/>
              </a:rPr>
              <a:t>between </a:t>
            </a:r>
            <a:r>
              <a:rPr sz="800" spc="-10" dirty="0">
                <a:latin typeface="Euphemia UCAS"/>
                <a:cs typeface="Euphemia UCAS"/>
              </a:rPr>
              <a:t>HapCaller, SOAPindel </a:t>
            </a:r>
            <a:r>
              <a:rPr sz="800" spc="-20" dirty="0">
                <a:latin typeface="Euphemia UCAS"/>
                <a:cs typeface="Euphemia UCAS"/>
              </a:rPr>
              <a:t>and</a:t>
            </a:r>
            <a:r>
              <a:rPr sz="800" spc="-10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Scalpel</a:t>
            </a:r>
            <a:endParaRPr sz="800" dirty="0">
              <a:latin typeface="Euphemia UCAS"/>
              <a:cs typeface="Euphemia UCAS"/>
            </a:endParaRPr>
          </a:p>
          <a:p>
            <a:pPr marL="227329">
              <a:lnSpc>
                <a:spcPts val="690"/>
              </a:lnSpc>
            </a:pPr>
            <a:r>
              <a:rPr sz="600" spc="-10" dirty="0">
                <a:latin typeface="Euphemia UCAS"/>
                <a:cs typeface="Euphemia UCAS"/>
              </a:rPr>
              <a:t>Narzisi </a:t>
            </a:r>
            <a:r>
              <a:rPr sz="600" i="1" spc="5" dirty="0">
                <a:latin typeface="Euphemia UCAS"/>
                <a:cs typeface="Euphemia UCAS"/>
              </a:rPr>
              <a:t>et </a:t>
            </a:r>
            <a:r>
              <a:rPr sz="600" i="1" spc="-5" dirty="0">
                <a:latin typeface="Euphemia UCAS"/>
                <a:cs typeface="Euphemia UCAS"/>
              </a:rPr>
              <a:t>al</a:t>
            </a:r>
            <a:r>
              <a:rPr sz="600" spc="-5" dirty="0">
                <a:latin typeface="Euphemia UCAS"/>
                <a:cs typeface="Euphemia UCAS"/>
              </a:rPr>
              <a:t>.  </a:t>
            </a:r>
            <a:r>
              <a:rPr sz="600" dirty="0">
                <a:latin typeface="Euphemia UCAS"/>
                <a:cs typeface="Euphemia UCAS"/>
              </a:rPr>
              <a:t>(2014) </a:t>
            </a:r>
            <a:r>
              <a:rPr sz="600" b="1" spc="15" dirty="0">
                <a:latin typeface="Euphemia UCAS"/>
                <a:cs typeface="Euphemia UCAS"/>
              </a:rPr>
              <a:t>Nat </a:t>
            </a:r>
            <a:r>
              <a:rPr sz="600" b="1" spc="-5" dirty="0">
                <a:latin typeface="Euphemia UCAS"/>
                <a:cs typeface="Euphemia UCAS"/>
              </a:rPr>
              <a:t>Methods</a:t>
            </a:r>
            <a:r>
              <a:rPr sz="600" spc="-5" dirty="0">
                <a:latin typeface="Euphemia UCAS"/>
                <a:cs typeface="Euphemia UCAS"/>
              </a:rPr>
              <a:t>, 11(10):1033</a:t>
            </a:r>
            <a:endParaRPr sz="6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8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55" dirty="0">
                <a:latin typeface="Euphemia UCAS"/>
                <a:cs typeface="Euphemia UCAS"/>
              </a:rPr>
              <a:t>Reads </a:t>
            </a:r>
            <a:r>
              <a:rPr sz="800" spc="20" dirty="0">
                <a:latin typeface="Euphemia UCAS"/>
                <a:cs typeface="Euphemia UCAS"/>
              </a:rPr>
              <a:t>with </a:t>
            </a:r>
            <a:r>
              <a:rPr sz="800" spc="-25" dirty="0">
                <a:latin typeface="Euphemia UCAS"/>
                <a:cs typeface="Euphemia UCAS"/>
              </a:rPr>
              <a:t>indels </a:t>
            </a:r>
            <a:r>
              <a:rPr sz="800" spc="-40" dirty="0">
                <a:latin typeface="Euphemia UCAS"/>
                <a:cs typeface="Euphemia UCAS"/>
              </a:rPr>
              <a:t>are </a:t>
            </a:r>
            <a:r>
              <a:rPr sz="800" spc="-25" dirty="0">
                <a:latin typeface="Euphemia UCAS"/>
                <a:cs typeface="Euphemia UCAS"/>
              </a:rPr>
              <a:t>more </a:t>
            </a:r>
            <a:r>
              <a:rPr sz="800" spc="10" dirty="0">
                <a:latin typeface="Euphemia UCAS"/>
                <a:cs typeface="Euphemia UCAS"/>
              </a:rPr>
              <a:t>difficult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map and</a:t>
            </a:r>
            <a:r>
              <a:rPr sz="800" spc="14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align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10" dirty="0">
                <a:latin typeface="Euphemia UCAS"/>
                <a:cs typeface="Euphemia UCAS"/>
              </a:rPr>
              <a:t>aligner </a:t>
            </a:r>
            <a:r>
              <a:rPr sz="800" spc="-25" dirty="0">
                <a:latin typeface="Euphemia UCAS"/>
                <a:cs typeface="Euphemia UCAS"/>
              </a:rPr>
              <a:t>can </a:t>
            </a:r>
            <a:r>
              <a:rPr sz="800" spc="-20" dirty="0">
                <a:latin typeface="Euphemia UCAS"/>
                <a:cs typeface="Euphemia UCAS"/>
              </a:rPr>
              <a:t>prefer </a:t>
            </a:r>
            <a:r>
              <a:rPr sz="800" spc="5" dirty="0">
                <a:latin typeface="Euphemia UCAS"/>
                <a:cs typeface="Euphemia UCAS"/>
              </a:rPr>
              <a:t>multiple </a:t>
            </a:r>
            <a:r>
              <a:rPr sz="800" spc="-30" dirty="0">
                <a:latin typeface="Euphemia UCAS"/>
                <a:cs typeface="Euphemia UCAS"/>
              </a:rPr>
              <a:t>mismatches </a:t>
            </a:r>
            <a:r>
              <a:rPr sz="800" dirty="0">
                <a:latin typeface="Euphemia UCAS"/>
                <a:cs typeface="Euphemia UCAS"/>
              </a:rPr>
              <a:t>rather than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-25" dirty="0">
                <a:latin typeface="Euphemia UCAS"/>
                <a:cs typeface="Euphemia UCAS"/>
              </a:rPr>
              <a:t>gap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indel </a:t>
            </a:r>
            <a:r>
              <a:rPr sz="800" spc="-15" dirty="0">
                <a:latin typeface="Euphemia UCAS"/>
                <a:cs typeface="Euphemia UCAS"/>
              </a:rPr>
              <a:t>representation </a:t>
            </a:r>
            <a:r>
              <a:rPr sz="800" spc="-25" dirty="0">
                <a:latin typeface="Euphemia UCAS"/>
                <a:cs typeface="Euphemia UCAS"/>
              </a:rPr>
              <a:t>can </a:t>
            </a:r>
            <a:r>
              <a:rPr sz="800" spc="-30" dirty="0">
                <a:latin typeface="Euphemia UCAS"/>
                <a:cs typeface="Euphemia UCAS"/>
              </a:rPr>
              <a:t>be</a:t>
            </a:r>
            <a:r>
              <a:rPr lang="es-ES_tradnl" sz="800" spc="-30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ambiguous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005" y="1706599"/>
            <a:ext cx="4320080" cy="94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830" y="2749096"/>
            <a:ext cx="3665820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800" dirty="0">
                <a:latin typeface="Courier"/>
                <a:cs typeface="Courier"/>
              </a:rPr>
              <a:t>CTTTAATTCAGACATTAGATTTCTTCTC</a:t>
            </a:r>
          </a:p>
          <a:p>
            <a:pPr marL="12700">
              <a:lnSpc>
                <a:spcPts val="685"/>
              </a:lnSpc>
            </a:pPr>
            <a:r>
              <a:rPr sz="800" dirty="0">
                <a:latin typeface="Courier"/>
                <a:cs typeface="Courier"/>
              </a:rPr>
              <a:t>CTTTAATTCAGACATTAGATTTCTTCTCTTA</a:t>
            </a:r>
          </a:p>
          <a:p>
            <a:pPr marL="12700" marR="5080">
              <a:lnSpc>
                <a:spcPts val="690"/>
              </a:lnSpc>
              <a:spcBef>
                <a:spcPts val="50"/>
              </a:spcBef>
            </a:pPr>
            <a:r>
              <a:rPr sz="800" dirty="0">
                <a:latin typeface="Courier"/>
                <a:cs typeface="Courier"/>
              </a:rPr>
              <a:t>CTTTAATTCAGACA</a:t>
            </a:r>
            <a:r>
              <a:rPr sz="800" dirty="0">
                <a:solidFill>
                  <a:srgbClr val="EFAC4D"/>
                </a:solidFill>
                <a:latin typeface="Courier"/>
                <a:cs typeface="Courier"/>
              </a:rPr>
              <a:t>--------------</a:t>
            </a:r>
            <a:r>
              <a:rPr sz="800" dirty="0">
                <a:latin typeface="Courier"/>
                <a:cs typeface="Courier"/>
              </a:rPr>
              <a:t>TTAGATTTCTTCTCTTAACTGCTT  CTTTAATTCAGACATTAGATTTCTTC</a:t>
            </a:r>
            <a:r>
              <a:rPr sz="800" dirty="0">
                <a:solidFill>
                  <a:srgbClr val="EFAC4D"/>
                </a:solidFill>
                <a:latin typeface="Courier"/>
                <a:cs typeface="Courier"/>
              </a:rPr>
              <a:t>---</a:t>
            </a:r>
            <a:r>
              <a:rPr sz="800" dirty="0">
                <a:latin typeface="Courier"/>
                <a:cs typeface="Courier"/>
              </a:rPr>
              <a:t>TA</a:t>
            </a:r>
            <a:r>
              <a:rPr sz="800" dirty="0">
                <a:solidFill>
                  <a:srgbClr val="EFAC4D"/>
                </a:solidFill>
                <a:latin typeface="Courier"/>
                <a:cs typeface="Courier"/>
              </a:rPr>
              <a:t>-----------</a:t>
            </a:r>
            <a:r>
              <a:rPr sz="800" dirty="0">
                <a:latin typeface="Courier"/>
                <a:cs typeface="Courier"/>
              </a:rPr>
              <a:t>TTAACTGCTT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latin typeface="Courier"/>
                <a:cs typeface="Courier"/>
              </a:rPr>
              <a:t>CTTTAATTCAGACA</a:t>
            </a:r>
            <a:r>
              <a:rPr sz="800" dirty="0">
                <a:solidFill>
                  <a:srgbClr val="3379B6"/>
                </a:solidFill>
                <a:latin typeface="Courier"/>
                <a:cs typeface="Courier"/>
              </a:rPr>
              <a:t>TTAGATTTCTTCTC</a:t>
            </a:r>
            <a:r>
              <a:rPr sz="800" dirty="0">
                <a:solidFill>
                  <a:srgbClr val="5BB85B"/>
                </a:solidFill>
                <a:latin typeface="Courier"/>
                <a:cs typeface="Courier"/>
              </a:rPr>
              <a:t>TTAGATTTCTTCTC</a:t>
            </a:r>
            <a:r>
              <a:rPr sz="800" dirty="0">
                <a:latin typeface="Courier"/>
                <a:cs typeface="Courier"/>
              </a:rPr>
              <a:t>TTAACTGCTT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Euphemia UCAS"/>
                <a:cs typeface="Euphemia UCAS"/>
              </a:rPr>
              <a:t>Indel </a:t>
            </a:r>
            <a:r>
              <a:rPr spc="-35" dirty="0">
                <a:latin typeface="Euphemia UCAS"/>
                <a:cs typeface="Euphemia UCAS"/>
              </a:rPr>
              <a:t>calling</a:t>
            </a:r>
            <a:r>
              <a:rPr spc="185" dirty="0">
                <a:latin typeface="Euphemia UCAS"/>
                <a:cs typeface="Euphemia UCAS"/>
              </a:rPr>
              <a:t> </a:t>
            </a:r>
            <a:r>
              <a:rPr spc="-80" dirty="0">
                <a:latin typeface="Euphemia UCAS"/>
                <a:cs typeface="Euphemia UCAS"/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74863"/>
            <a:ext cx="4015156" cy="1166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6575">
              <a:lnSpc>
                <a:spcPct val="142700"/>
              </a:lnSpc>
            </a:pPr>
            <a:r>
              <a:rPr sz="800" dirty="0">
                <a:latin typeface="Euphemia UCAS"/>
                <a:cs typeface="Euphemia UCAS"/>
              </a:rPr>
              <a:t>The </a:t>
            </a:r>
            <a:r>
              <a:rPr sz="800" spc="-30" dirty="0">
                <a:latin typeface="Euphemia UCAS"/>
                <a:cs typeface="Euphemia UCAS"/>
              </a:rPr>
              <a:t>sequencing </a:t>
            </a:r>
            <a:r>
              <a:rPr sz="800" spc="-15" dirty="0">
                <a:latin typeface="Euphemia UCAS"/>
                <a:cs typeface="Euphemia UCAS"/>
              </a:rPr>
              <a:t>error </a:t>
            </a:r>
            <a:r>
              <a:rPr sz="800" spc="-5" dirty="0">
                <a:latin typeface="Euphemia UCAS"/>
                <a:cs typeface="Euphemia UCAS"/>
              </a:rPr>
              <a:t>rate </a:t>
            </a:r>
            <a:r>
              <a:rPr sz="800" spc="-30" dirty="0">
                <a:latin typeface="Euphemia UCAS"/>
                <a:cs typeface="Euphemia UCAS"/>
              </a:rPr>
              <a:t>is </a:t>
            </a:r>
            <a:r>
              <a:rPr sz="800" spc="-25" dirty="0">
                <a:latin typeface="Euphemia UCAS"/>
                <a:cs typeface="Euphemia UCAS"/>
              </a:rPr>
              <a:t>elevated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15" dirty="0">
                <a:latin typeface="Euphemia UCAS"/>
                <a:cs typeface="Euphemia UCAS"/>
              </a:rPr>
              <a:t>microsatellites</a:t>
            </a:r>
            <a:endParaRPr lang="es-ES_tradnl" sz="800" spc="-15" dirty="0">
              <a:latin typeface="Euphemia UCAS"/>
              <a:cs typeface="Euphemia UCAS"/>
            </a:endParaRPr>
          </a:p>
          <a:p>
            <a:pPr marL="12700" marR="536575">
              <a:lnSpc>
                <a:spcPct val="142700"/>
              </a:lnSpc>
            </a:pPr>
            <a:r>
              <a:rPr sz="800" spc="-15" dirty="0">
                <a:latin typeface="Euphemia UCAS"/>
                <a:cs typeface="Euphemia UCAS"/>
              </a:rPr>
              <a:t>Low </a:t>
            </a:r>
            <a:r>
              <a:rPr sz="800" spc="-5" dirty="0">
                <a:latin typeface="Euphemia UCAS"/>
                <a:cs typeface="Euphemia UCAS"/>
              </a:rPr>
              <a:t>reproducibility </a:t>
            </a:r>
            <a:r>
              <a:rPr sz="800" spc="-40" dirty="0">
                <a:latin typeface="Euphemia UCAS"/>
                <a:cs typeface="Euphemia UCAS"/>
              </a:rPr>
              <a:t>across</a:t>
            </a:r>
            <a:r>
              <a:rPr sz="800" spc="25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callers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30"/>
              </a:lnSpc>
              <a:spcBef>
                <a:spcPts val="390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37.1% </a:t>
            </a:r>
            <a:r>
              <a:rPr sz="800" spc="-20" dirty="0">
                <a:latin typeface="Euphemia UCAS"/>
                <a:cs typeface="Euphemia UCAS"/>
              </a:rPr>
              <a:t>agreement </a:t>
            </a:r>
            <a:r>
              <a:rPr sz="800" spc="-25" dirty="0">
                <a:latin typeface="Euphemia UCAS"/>
                <a:cs typeface="Euphemia UCAS"/>
              </a:rPr>
              <a:t>between </a:t>
            </a:r>
            <a:r>
              <a:rPr sz="800" spc="-10" dirty="0">
                <a:latin typeface="Euphemia UCAS"/>
                <a:cs typeface="Euphemia UCAS"/>
              </a:rPr>
              <a:t>HapCaller, SOAPindel </a:t>
            </a:r>
            <a:r>
              <a:rPr sz="800" spc="-20" dirty="0">
                <a:latin typeface="Euphemia UCAS"/>
                <a:cs typeface="Euphemia UCAS"/>
              </a:rPr>
              <a:t>and</a:t>
            </a:r>
            <a:r>
              <a:rPr sz="800" spc="-10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Scalpel</a:t>
            </a:r>
            <a:endParaRPr sz="800" dirty="0">
              <a:latin typeface="Euphemia UCAS"/>
              <a:cs typeface="Euphemia UCAS"/>
            </a:endParaRPr>
          </a:p>
          <a:p>
            <a:pPr marL="227329">
              <a:lnSpc>
                <a:spcPts val="690"/>
              </a:lnSpc>
            </a:pPr>
            <a:r>
              <a:rPr sz="600" spc="-10" dirty="0">
                <a:latin typeface="Euphemia UCAS"/>
                <a:cs typeface="Euphemia UCAS"/>
              </a:rPr>
              <a:t>Narzisi </a:t>
            </a:r>
            <a:r>
              <a:rPr sz="600" i="1" spc="5" dirty="0">
                <a:latin typeface="Euphemia UCAS"/>
                <a:cs typeface="Euphemia UCAS"/>
              </a:rPr>
              <a:t>et </a:t>
            </a:r>
            <a:r>
              <a:rPr sz="600" i="1" spc="-5" dirty="0">
                <a:latin typeface="Euphemia UCAS"/>
                <a:cs typeface="Euphemia UCAS"/>
              </a:rPr>
              <a:t>al</a:t>
            </a:r>
            <a:r>
              <a:rPr sz="600" spc="-5" dirty="0">
                <a:latin typeface="Euphemia UCAS"/>
                <a:cs typeface="Euphemia UCAS"/>
              </a:rPr>
              <a:t>.  </a:t>
            </a:r>
            <a:r>
              <a:rPr sz="600" dirty="0">
                <a:latin typeface="Euphemia UCAS"/>
                <a:cs typeface="Euphemia UCAS"/>
              </a:rPr>
              <a:t>(2014) </a:t>
            </a:r>
            <a:r>
              <a:rPr sz="600" b="1" spc="15" dirty="0">
                <a:latin typeface="Euphemia UCAS"/>
                <a:cs typeface="Euphemia UCAS"/>
              </a:rPr>
              <a:t>Nat </a:t>
            </a:r>
            <a:r>
              <a:rPr sz="600" b="1" spc="-5" dirty="0">
                <a:latin typeface="Euphemia UCAS"/>
                <a:cs typeface="Euphemia UCAS"/>
              </a:rPr>
              <a:t>Methods</a:t>
            </a:r>
            <a:r>
              <a:rPr sz="600" spc="-5" dirty="0">
                <a:latin typeface="Euphemia UCAS"/>
                <a:cs typeface="Euphemia UCAS"/>
              </a:rPr>
              <a:t>, 11(10):1033</a:t>
            </a:r>
            <a:endParaRPr sz="6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8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55" dirty="0">
                <a:latin typeface="Euphemia UCAS"/>
                <a:cs typeface="Euphemia UCAS"/>
              </a:rPr>
              <a:t>Reads </a:t>
            </a:r>
            <a:r>
              <a:rPr sz="800" spc="20" dirty="0">
                <a:latin typeface="Euphemia UCAS"/>
                <a:cs typeface="Euphemia UCAS"/>
              </a:rPr>
              <a:t>with </a:t>
            </a:r>
            <a:r>
              <a:rPr sz="800" spc="-25" dirty="0">
                <a:latin typeface="Euphemia UCAS"/>
                <a:cs typeface="Euphemia UCAS"/>
              </a:rPr>
              <a:t>indels </a:t>
            </a:r>
            <a:r>
              <a:rPr sz="800" spc="-40" dirty="0">
                <a:latin typeface="Euphemia UCAS"/>
                <a:cs typeface="Euphemia UCAS"/>
              </a:rPr>
              <a:t>are </a:t>
            </a:r>
            <a:r>
              <a:rPr sz="800" spc="-25" dirty="0">
                <a:latin typeface="Euphemia UCAS"/>
                <a:cs typeface="Euphemia UCAS"/>
              </a:rPr>
              <a:t>more </a:t>
            </a:r>
            <a:r>
              <a:rPr sz="800" spc="10" dirty="0">
                <a:latin typeface="Euphemia UCAS"/>
                <a:cs typeface="Euphemia UCAS"/>
              </a:rPr>
              <a:t>difficult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map and</a:t>
            </a:r>
            <a:r>
              <a:rPr sz="800" spc="14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align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10" dirty="0">
                <a:latin typeface="Euphemia UCAS"/>
                <a:cs typeface="Euphemia UCAS"/>
              </a:rPr>
              <a:t>aligner </a:t>
            </a:r>
            <a:r>
              <a:rPr sz="800" spc="-25" dirty="0">
                <a:latin typeface="Euphemia UCAS"/>
                <a:cs typeface="Euphemia UCAS"/>
              </a:rPr>
              <a:t>can </a:t>
            </a:r>
            <a:r>
              <a:rPr sz="800" spc="-20" dirty="0">
                <a:latin typeface="Euphemia UCAS"/>
                <a:cs typeface="Euphemia UCAS"/>
              </a:rPr>
              <a:t>prefer </a:t>
            </a:r>
            <a:r>
              <a:rPr sz="800" spc="5" dirty="0">
                <a:latin typeface="Euphemia UCAS"/>
                <a:cs typeface="Euphemia UCAS"/>
              </a:rPr>
              <a:t>multiple </a:t>
            </a:r>
            <a:r>
              <a:rPr sz="800" spc="-30" dirty="0">
                <a:latin typeface="Euphemia UCAS"/>
                <a:cs typeface="Euphemia UCAS"/>
              </a:rPr>
              <a:t>mismatches </a:t>
            </a:r>
            <a:r>
              <a:rPr sz="800" dirty="0">
                <a:latin typeface="Euphemia UCAS"/>
                <a:cs typeface="Euphemia UCAS"/>
              </a:rPr>
              <a:t>rather than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-25" dirty="0">
                <a:latin typeface="Euphemia UCAS"/>
                <a:cs typeface="Euphemia UCAS"/>
              </a:rPr>
              <a:t>gap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indel </a:t>
            </a:r>
            <a:r>
              <a:rPr sz="800" spc="-15" dirty="0">
                <a:latin typeface="Euphemia UCAS"/>
                <a:cs typeface="Euphemia UCAS"/>
              </a:rPr>
              <a:t>representation </a:t>
            </a:r>
            <a:r>
              <a:rPr sz="800" spc="-25" dirty="0">
                <a:latin typeface="Euphemia UCAS"/>
                <a:cs typeface="Euphemia UCAS"/>
              </a:rPr>
              <a:t>can </a:t>
            </a:r>
            <a:r>
              <a:rPr sz="800" spc="-30" dirty="0">
                <a:latin typeface="Euphemia UCAS"/>
                <a:cs typeface="Euphemia UCAS"/>
              </a:rPr>
              <a:t>be</a:t>
            </a:r>
            <a:r>
              <a:rPr lang="es-ES_tradnl" sz="800" spc="-30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ambiguous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005" y="1706599"/>
            <a:ext cx="4320080" cy="94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830" y="2749096"/>
            <a:ext cx="3665820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5"/>
              </a:lnSpc>
            </a:pPr>
            <a:r>
              <a:rPr sz="800" dirty="0">
                <a:latin typeface="Courier"/>
                <a:cs typeface="Courier"/>
              </a:rPr>
              <a:t>CTTTAATTCAGACA</a:t>
            </a:r>
            <a:r>
              <a:rPr lang="es-ES_tradnl" sz="800" dirty="0">
                <a:solidFill>
                  <a:srgbClr val="FCBB04"/>
                </a:solidFill>
                <a:latin typeface="Courier"/>
                <a:cs typeface="Courier"/>
              </a:rPr>
              <a:t>~~~~~~~~~~~~~~</a:t>
            </a:r>
            <a:r>
              <a:rPr sz="800" dirty="0">
                <a:latin typeface="Courier"/>
                <a:cs typeface="Courier"/>
              </a:rPr>
              <a:t>TTAGATTTCTTCTC</a:t>
            </a:r>
          </a:p>
          <a:p>
            <a:pPr marL="12700">
              <a:lnSpc>
                <a:spcPts val="685"/>
              </a:lnSpc>
            </a:pPr>
            <a:r>
              <a:rPr sz="800" dirty="0">
                <a:latin typeface="Courier"/>
                <a:cs typeface="Courier"/>
              </a:rPr>
              <a:t>CTTTAATTCAGACA</a:t>
            </a:r>
            <a:r>
              <a:rPr lang="es-ES_tradnl" sz="800" dirty="0">
                <a:solidFill>
                  <a:srgbClr val="FCBB04"/>
                </a:solidFill>
                <a:latin typeface="Courier"/>
                <a:cs typeface="Courier"/>
              </a:rPr>
              <a:t>~~~~~~~~~~~~~~</a:t>
            </a:r>
            <a:r>
              <a:rPr sz="800" dirty="0">
                <a:latin typeface="Courier"/>
                <a:cs typeface="Courier"/>
              </a:rPr>
              <a:t>TTAGATTTCTTCTCTTA</a:t>
            </a:r>
          </a:p>
          <a:p>
            <a:pPr marL="12700" marR="5080">
              <a:lnSpc>
                <a:spcPts val="690"/>
              </a:lnSpc>
              <a:spcBef>
                <a:spcPts val="50"/>
              </a:spcBef>
            </a:pPr>
            <a:r>
              <a:rPr sz="800" dirty="0">
                <a:latin typeface="Courier"/>
                <a:cs typeface="Courier"/>
              </a:rPr>
              <a:t>CTTTAATTCAGACA</a:t>
            </a:r>
            <a:r>
              <a:rPr sz="800" dirty="0">
                <a:solidFill>
                  <a:srgbClr val="EFAC4D"/>
                </a:solidFill>
                <a:latin typeface="Courier"/>
                <a:cs typeface="Courier"/>
              </a:rPr>
              <a:t>--------------</a:t>
            </a:r>
            <a:r>
              <a:rPr sz="800" dirty="0">
                <a:latin typeface="Courier"/>
                <a:cs typeface="Courier"/>
              </a:rPr>
              <a:t>TTAGATTTCTTCTCTTAACTGCTT  CTTTAATTCAGACA</a:t>
            </a:r>
            <a:r>
              <a:rPr lang="es-ES_tradnl" sz="800" dirty="0">
                <a:solidFill>
                  <a:srgbClr val="FCBB04"/>
                </a:solidFill>
                <a:latin typeface="Courier"/>
                <a:cs typeface="Courier"/>
              </a:rPr>
              <a:t>~~~~~~~~~~~~~~</a:t>
            </a:r>
            <a:r>
              <a:rPr sz="800" dirty="0">
                <a:latin typeface="Courier"/>
                <a:cs typeface="Courier"/>
              </a:rPr>
              <a:t>TTAGATTTCTTCTATTAACTGCTT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dirty="0">
                <a:latin typeface="Courier"/>
                <a:cs typeface="Courier"/>
              </a:rPr>
              <a:t>CTTTAATTCAGACA</a:t>
            </a:r>
            <a:r>
              <a:rPr sz="800" dirty="0">
                <a:solidFill>
                  <a:srgbClr val="3379B6"/>
                </a:solidFill>
                <a:latin typeface="Courier"/>
                <a:cs typeface="Courier"/>
              </a:rPr>
              <a:t>TTAGATTTCTTCTC</a:t>
            </a:r>
            <a:r>
              <a:rPr sz="800" dirty="0">
                <a:solidFill>
                  <a:srgbClr val="5BB85B"/>
                </a:solidFill>
                <a:latin typeface="Courier"/>
                <a:cs typeface="Courier"/>
              </a:rPr>
              <a:t>TTAGATTTCTTCTC</a:t>
            </a:r>
            <a:r>
              <a:rPr sz="800" dirty="0">
                <a:latin typeface="Courier"/>
                <a:cs typeface="Courier"/>
              </a:rPr>
              <a:t>TTAACTGCTT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381250" y="3101975"/>
            <a:ext cx="1524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39129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>
                <a:latin typeface="Euphemia UCAS"/>
                <a:cs typeface="Euphemia UCAS"/>
              </a:rPr>
              <a:t>Some</a:t>
            </a:r>
            <a:r>
              <a:rPr spc="30" dirty="0">
                <a:latin typeface="Euphemia UCAS"/>
                <a:cs typeface="Euphemia UCAS"/>
              </a:rPr>
              <a:t> </a:t>
            </a:r>
            <a:r>
              <a:rPr spc="-35" dirty="0">
                <a:latin typeface="Euphemia UCAS"/>
                <a:cs typeface="Euphemia UCAS"/>
              </a:rPr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74675"/>
            <a:ext cx="3634156" cy="178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Euphemia UCAS"/>
                <a:cs typeface="Euphemia UCAS"/>
              </a:rPr>
              <a:t>The </a:t>
            </a:r>
            <a:r>
              <a:rPr sz="800" spc="-15" dirty="0">
                <a:latin typeface="Euphemia UCAS"/>
                <a:cs typeface="Euphemia UCAS"/>
              </a:rPr>
              <a:t>goal </a:t>
            </a:r>
            <a:r>
              <a:rPr sz="800" spc="-30" dirty="0">
                <a:latin typeface="Euphemia UCAS"/>
                <a:cs typeface="Euphemia UCAS"/>
              </a:rPr>
              <a:t>is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determine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genotype </a:t>
            </a:r>
            <a:r>
              <a:rPr sz="800" spc="20" dirty="0">
                <a:latin typeface="Euphemia UCAS"/>
                <a:cs typeface="Euphemia UCAS"/>
              </a:rPr>
              <a:t>at </a:t>
            </a:r>
            <a:r>
              <a:rPr sz="800" spc="-35" dirty="0">
                <a:latin typeface="Euphemia UCAS"/>
                <a:cs typeface="Euphemia UCAS"/>
              </a:rPr>
              <a:t>each </a:t>
            </a:r>
            <a:r>
              <a:rPr sz="800" dirty="0">
                <a:latin typeface="Euphemia UCAS"/>
                <a:cs typeface="Euphemia UCAS"/>
              </a:rPr>
              <a:t>position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dirty="0">
                <a:latin typeface="Euphemia UCAS"/>
                <a:cs typeface="Euphemia UCAS"/>
              </a:rPr>
              <a:t>the </a:t>
            </a:r>
            <a:r>
              <a:rPr sz="800" spc="-35" dirty="0">
                <a:latin typeface="Euphemia UCAS"/>
                <a:cs typeface="Euphemia UCAS"/>
              </a:rPr>
              <a:t>genome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7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b="1" spc="-25" dirty="0">
                <a:latin typeface="Euphemia UCAS"/>
                <a:cs typeface="Euphemia UCAS"/>
              </a:rPr>
              <a:t>Genotype</a:t>
            </a:r>
            <a:endParaRPr sz="800" b="1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broad </a:t>
            </a:r>
            <a:r>
              <a:rPr sz="800" spc="-60" dirty="0">
                <a:latin typeface="Euphemia UCAS"/>
                <a:cs typeface="Euphemia UCAS"/>
              </a:rPr>
              <a:t>sense  </a:t>
            </a:r>
            <a:r>
              <a:rPr sz="800" spc="10" dirty="0">
                <a:latin typeface="Euphemia UCAS"/>
                <a:cs typeface="Euphemia UCAS"/>
              </a:rPr>
              <a:t>. . .  </a:t>
            </a:r>
            <a:r>
              <a:rPr sz="800" spc="-15" dirty="0">
                <a:latin typeface="Euphemia UCAS"/>
                <a:cs typeface="Euphemia UCAS"/>
              </a:rPr>
              <a:t>genetic </a:t>
            </a:r>
            <a:r>
              <a:rPr sz="800" spc="-25" dirty="0">
                <a:latin typeface="Euphemia UCAS"/>
                <a:cs typeface="Euphemia UCAS"/>
              </a:rPr>
              <a:t>makeup </a:t>
            </a:r>
            <a:r>
              <a:rPr sz="800" spc="5" dirty="0">
                <a:latin typeface="Euphemia UCAS"/>
                <a:cs typeface="Euphemia UCAS"/>
              </a:rPr>
              <a:t>of </a:t>
            </a:r>
            <a:r>
              <a:rPr sz="800" spc="-25" dirty="0">
                <a:latin typeface="Euphemia UCAS"/>
                <a:cs typeface="Euphemia UCAS"/>
              </a:rPr>
              <a:t>an </a:t>
            </a:r>
            <a:r>
              <a:rPr sz="800" spc="-20" dirty="0">
                <a:latin typeface="Euphemia UCAS"/>
                <a:cs typeface="Euphemia UCAS"/>
              </a:rPr>
              <a:t>organism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15" dirty="0">
                <a:latin typeface="Euphemia UCAS"/>
                <a:cs typeface="Euphemia UCAS"/>
              </a:rPr>
              <a:t>narrow </a:t>
            </a:r>
            <a:r>
              <a:rPr sz="800" spc="-60" dirty="0">
                <a:latin typeface="Euphemia UCAS"/>
                <a:cs typeface="Euphemia UCAS"/>
              </a:rPr>
              <a:t>sense  </a:t>
            </a:r>
            <a:r>
              <a:rPr sz="800" spc="10" dirty="0">
                <a:latin typeface="Euphemia UCAS"/>
                <a:cs typeface="Euphemia UCAS"/>
              </a:rPr>
              <a:t>. . . 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dirty="0">
                <a:latin typeface="Euphemia UCAS"/>
                <a:cs typeface="Euphemia UCAS"/>
              </a:rPr>
              <a:t>combination </a:t>
            </a:r>
            <a:r>
              <a:rPr sz="800" spc="5" dirty="0">
                <a:latin typeface="Euphemia UCAS"/>
                <a:cs typeface="Euphemia UCAS"/>
              </a:rPr>
              <a:t>of </a:t>
            </a:r>
            <a:r>
              <a:rPr sz="800" spc="-30" dirty="0">
                <a:latin typeface="Euphemia UCAS"/>
                <a:cs typeface="Euphemia UCAS"/>
              </a:rPr>
              <a:t>alleles </a:t>
            </a:r>
            <a:r>
              <a:rPr sz="800" spc="20" dirty="0">
                <a:latin typeface="Euphemia UCAS"/>
                <a:cs typeface="Euphemia UCAS"/>
              </a:rPr>
              <a:t>at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dirty="0">
                <a:latin typeface="Euphemia UCAS"/>
                <a:cs typeface="Euphemia UCAS"/>
              </a:rPr>
              <a:t>position</a:t>
            </a:r>
          </a:p>
          <a:p>
            <a:pPr marL="12700" marR="1308735">
              <a:lnSpc>
                <a:spcPct val="186800"/>
              </a:lnSpc>
              <a:spcBef>
                <a:spcPts val="495"/>
              </a:spcBef>
            </a:pPr>
            <a:r>
              <a:rPr sz="800" spc="-40" dirty="0">
                <a:latin typeface="Euphemia UCAS"/>
                <a:cs typeface="Euphemia UCAS"/>
              </a:rPr>
              <a:t>Reference </a:t>
            </a:r>
            <a:r>
              <a:rPr sz="800" spc="-20" dirty="0">
                <a:latin typeface="Euphemia UCAS"/>
                <a:cs typeface="Euphemia UCAS"/>
              </a:rPr>
              <a:t>and </a:t>
            </a:r>
            <a:r>
              <a:rPr sz="800" spc="-5" dirty="0">
                <a:latin typeface="Euphemia UCAS"/>
                <a:cs typeface="Euphemia UCAS"/>
              </a:rPr>
              <a:t>alternate </a:t>
            </a:r>
            <a:r>
              <a:rPr sz="800" spc="-30" dirty="0">
                <a:latin typeface="Euphemia UCAS"/>
                <a:cs typeface="Euphemia UCAS"/>
              </a:rPr>
              <a:t>alleles </a:t>
            </a:r>
            <a:r>
              <a:rPr sz="800" spc="15" dirty="0">
                <a:latin typeface="Euphemia UCAS"/>
                <a:cs typeface="Euphemia UCAS"/>
              </a:rPr>
              <a:t>- </a:t>
            </a:r>
            <a:r>
              <a:rPr sz="800" spc="-30" dirty="0">
                <a:latin typeface="Euphemia UCAS"/>
                <a:cs typeface="Euphemia UCAS"/>
              </a:rPr>
              <a:t>R </a:t>
            </a:r>
            <a:r>
              <a:rPr sz="800" spc="-20" dirty="0">
                <a:latin typeface="Euphemia UCAS"/>
                <a:cs typeface="Euphemia UCAS"/>
              </a:rPr>
              <a:t>and </a:t>
            </a:r>
            <a:r>
              <a:rPr sz="800" spc="30" dirty="0">
                <a:latin typeface="Euphemia UCAS"/>
                <a:cs typeface="Euphemia UCAS"/>
              </a:rPr>
              <a:t>A  </a:t>
            </a:r>
            <a:r>
              <a:rPr sz="800" b="1" spc="5" dirty="0">
                <a:latin typeface="Euphemia UCAS"/>
                <a:cs typeface="Euphemia UCAS"/>
              </a:rPr>
              <a:t>Diploid</a:t>
            </a:r>
            <a:r>
              <a:rPr sz="800" b="1" dirty="0">
                <a:latin typeface="Euphemia UCAS"/>
                <a:cs typeface="Euphemia UCAS"/>
              </a:rPr>
              <a:t> </a:t>
            </a:r>
            <a:r>
              <a:rPr sz="800" b="1" spc="-20" dirty="0">
                <a:latin typeface="Euphemia UCAS"/>
                <a:cs typeface="Euphemia UCAS"/>
              </a:rPr>
              <a:t>organism</a:t>
            </a:r>
            <a:endParaRPr sz="800" b="1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5" dirty="0">
                <a:latin typeface="Euphemia UCAS"/>
                <a:cs typeface="Euphemia UCAS"/>
              </a:rPr>
              <a:t>two </a:t>
            </a:r>
            <a:r>
              <a:rPr sz="800" spc="-15" dirty="0">
                <a:latin typeface="Euphemia UCAS"/>
                <a:cs typeface="Euphemia UCAS"/>
              </a:rPr>
              <a:t>chromosomal </a:t>
            </a:r>
            <a:r>
              <a:rPr sz="800" spc="-25" dirty="0">
                <a:latin typeface="Euphemia UCAS"/>
                <a:cs typeface="Euphemia UCAS"/>
              </a:rPr>
              <a:t>copies, </a:t>
            </a:r>
            <a:r>
              <a:rPr sz="800" spc="-15" dirty="0">
                <a:latin typeface="Euphemia UCAS"/>
                <a:cs typeface="Euphemia UCAS"/>
              </a:rPr>
              <a:t>three </a:t>
            </a:r>
            <a:r>
              <a:rPr sz="800" spc="-25" dirty="0">
                <a:latin typeface="Euphemia UCAS"/>
                <a:cs typeface="Euphemia UCAS"/>
              </a:rPr>
              <a:t>possible genotypes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35" dirty="0">
                <a:latin typeface="Euphemia UCAS"/>
                <a:cs typeface="Euphemia UCAS"/>
              </a:rPr>
              <a:t>RR </a:t>
            </a:r>
            <a:r>
              <a:rPr sz="800" spc="10" dirty="0">
                <a:latin typeface="Euphemia UCAS"/>
                <a:cs typeface="Euphemia UCAS"/>
              </a:rPr>
              <a:t>.. </a:t>
            </a:r>
            <a:r>
              <a:rPr sz="800" spc="-35" dirty="0">
                <a:latin typeface="Euphemia UCAS"/>
                <a:cs typeface="Euphemia UCAS"/>
              </a:rPr>
              <a:t>homozygous </a:t>
            </a:r>
            <a:r>
              <a:rPr sz="800" spc="-25" dirty="0">
                <a:latin typeface="Euphemia UCAS"/>
                <a:cs typeface="Euphemia UCAS"/>
              </a:rPr>
              <a:t>reference</a:t>
            </a:r>
            <a:r>
              <a:rPr sz="800" spc="-10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genotype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44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5" dirty="0">
                <a:latin typeface="Euphemia UCAS"/>
                <a:cs typeface="Euphemia UCAS"/>
              </a:rPr>
              <a:t>RA </a:t>
            </a:r>
            <a:r>
              <a:rPr sz="800" spc="10" dirty="0">
                <a:latin typeface="Euphemia UCAS"/>
                <a:cs typeface="Euphemia UCAS"/>
              </a:rPr>
              <a:t>..</a:t>
            </a:r>
            <a:r>
              <a:rPr sz="800" spc="210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heterozygous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30" dirty="0">
                <a:latin typeface="Euphemia UCAS"/>
                <a:cs typeface="Euphemia UCAS"/>
              </a:rPr>
              <a:t>AA </a:t>
            </a:r>
            <a:r>
              <a:rPr sz="800" spc="10" dirty="0">
                <a:latin typeface="Euphemia UCAS"/>
                <a:cs typeface="Euphemia UCAS"/>
              </a:rPr>
              <a:t>.. </a:t>
            </a:r>
            <a:r>
              <a:rPr sz="800" spc="-35" dirty="0">
                <a:latin typeface="Euphemia UCAS"/>
                <a:cs typeface="Euphemia UCAS"/>
              </a:rPr>
              <a:t>homozygous</a:t>
            </a:r>
            <a:r>
              <a:rPr sz="800" spc="3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alternate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650" y="2416175"/>
            <a:ext cx="2972272" cy="32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A </a:t>
            </a:r>
            <a:r>
              <a:rPr sz="600" b="1" spc="-114" dirty="0">
                <a:solidFill>
                  <a:srgbClr val="2D6DA3"/>
                </a:solidFill>
                <a:latin typeface="Courier"/>
                <a:cs typeface="Courier"/>
              </a:rPr>
              <a:t>G </a:t>
            </a: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A C </a:t>
            </a:r>
            <a:r>
              <a:rPr sz="600" b="1" spc="-15" dirty="0">
                <a:solidFill>
                  <a:srgbClr val="2D6DA3"/>
                </a:solidFill>
                <a:latin typeface="Courier"/>
                <a:cs typeface="Courier"/>
              </a:rPr>
              <a:t>T T </a:t>
            </a:r>
            <a:r>
              <a:rPr sz="600" b="1" spc="-114" dirty="0">
                <a:solidFill>
                  <a:srgbClr val="2D6DA3"/>
                </a:solidFill>
                <a:latin typeface="Courier"/>
                <a:cs typeface="Courier"/>
              </a:rPr>
              <a:t>G G </a:t>
            </a: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C C C C C </a:t>
            </a:r>
            <a:r>
              <a:rPr sz="600" b="1" spc="-15" dirty="0">
                <a:solidFill>
                  <a:srgbClr val="2D6DA3"/>
                </a:solidFill>
                <a:latin typeface="Courier"/>
                <a:cs typeface="Courier"/>
              </a:rPr>
              <a:t>T </a:t>
            </a: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C C C C A </a:t>
            </a:r>
            <a:r>
              <a:rPr sz="600" b="1" spc="-15" dirty="0">
                <a:solidFill>
                  <a:srgbClr val="2D6DA3"/>
                </a:solidFill>
                <a:latin typeface="Courier"/>
                <a:cs typeface="Courier"/>
              </a:rPr>
              <a:t>T T </a:t>
            </a: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C A A </a:t>
            </a:r>
            <a:r>
              <a:rPr sz="600" b="1" spc="-114" dirty="0">
                <a:solidFill>
                  <a:srgbClr val="2D6DA3"/>
                </a:solidFill>
                <a:latin typeface="Courier"/>
                <a:cs typeface="Courier"/>
              </a:rPr>
              <a:t>G G </a:t>
            </a:r>
            <a:r>
              <a:rPr sz="600" b="1" spc="-15" dirty="0">
                <a:solidFill>
                  <a:srgbClr val="2D6DA3"/>
                </a:solidFill>
                <a:latin typeface="Courier"/>
                <a:cs typeface="Courier"/>
              </a:rPr>
              <a:t>T </a:t>
            </a: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C </a:t>
            </a:r>
            <a:r>
              <a:rPr sz="600" b="1" spc="-15" dirty="0">
                <a:solidFill>
                  <a:srgbClr val="2D6DA3"/>
                </a:solidFill>
                <a:latin typeface="Courier"/>
                <a:cs typeface="Courier"/>
              </a:rPr>
              <a:t>T T</a:t>
            </a:r>
            <a:r>
              <a:rPr sz="600" b="1" spc="-45" dirty="0">
                <a:solidFill>
                  <a:srgbClr val="2D6DA3"/>
                </a:solidFill>
                <a:latin typeface="Courier"/>
                <a:cs typeface="Courier"/>
              </a:rPr>
              <a:t> </a:t>
            </a:r>
            <a:r>
              <a:rPr sz="600" b="1" spc="-80" dirty="0">
                <a:solidFill>
                  <a:srgbClr val="2D6DA3"/>
                </a:solidFill>
                <a:latin typeface="Courier"/>
                <a:cs typeface="Courier"/>
              </a:rPr>
              <a:t>C</a:t>
            </a:r>
            <a:endParaRPr sz="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500" dirty="0">
              <a:latin typeface="Courier"/>
              <a:cs typeface="Courier"/>
            </a:endParaRPr>
          </a:p>
          <a:p>
            <a:pPr marL="12700" marR="5080">
              <a:lnSpc>
                <a:spcPts val="590"/>
              </a:lnSpc>
            </a:pP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b="1" spc="-80" dirty="0">
                <a:solidFill>
                  <a:srgbClr val="D43F3A"/>
                </a:solidFill>
                <a:latin typeface="Courier"/>
                <a:cs typeface="Courier"/>
              </a:rPr>
              <a:t>A</a:t>
            </a:r>
            <a:r>
              <a:rPr sz="600" b="1" spc="-70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b="1" spc="-80" dirty="0">
                <a:solidFill>
                  <a:srgbClr val="D43F3A"/>
                </a:solidFill>
                <a:latin typeface="Courier"/>
                <a:cs typeface="Courier"/>
              </a:rPr>
              <a:t>C</a:t>
            </a:r>
            <a:r>
              <a:rPr sz="600" b="1" spc="-70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  </a:t>
            </a:r>
            <a:endParaRPr lang="es-ES_tradnl" sz="600" spc="-80" dirty="0">
              <a:latin typeface="Courier"/>
              <a:cs typeface="Courier"/>
            </a:endParaRPr>
          </a:p>
          <a:p>
            <a:pPr marL="12700" marR="5080">
              <a:lnSpc>
                <a:spcPts val="590"/>
              </a:lnSpc>
            </a:pP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b="1" spc="-15" dirty="0">
                <a:solidFill>
                  <a:srgbClr val="D43F3A"/>
                </a:solidFill>
                <a:latin typeface="Courier"/>
                <a:cs typeface="Courier"/>
              </a:rPr>
              <a:t>T</a:t>
            </a:r>
            <a:r>
              <a:rPr sz="600" b="1" spc="-70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b="1" spc="-80" dirty="0">
                <a:solidFill>
                  <a:srgbClr val="D43F3A"/>
                </a:solidFill>
                <a:latin typeface="Courier"/>
                <a:cs typeface="Courier"/>
              </a:rPr>
              <a:t>C</a:t>
            </a:r>
            <a:r>
              <a:rPr sz="600" b="1" spc="-70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A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14" dirty="0">
                <a:latin typeface="Courier"/>
                <a:cs typeface="Courier"/>
              </a:rPr>
              <a:t>G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15" dirty="0">
                <a:latin typeface="Courier"/>
                <a:cs typeface="Courier"/>
              </a:rPr>
              <a:t>T</a:t>
            </a:r>
            <a:r>
              <a:rPr sz="600" spc="-70" dirty="0">
                <a:latin typeface="Courier"/>
                <a:cs typeface="Courier"/>
              </a:rPr>
              <a:t> </a:t>
            </a:r>
            <a:r>
              <a:rPr sz="600" spc="-80" dirty="0">
                <a:latin typeface="Courier"/>
                <a:cs typeface="Courier"/>
              </a:rPr>
              <a:t>C</a:t>
            </a:r>
            <a:endParaRPr sz="600" dirty="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209" y="2417603"/>
            <a:ext cx="79057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30" dirty="0">
                <a:latin typeface="Euphemia UCAS"/>
                <a:cs typeface="Euphemia UCAS"/>
              </a:rPr>
              <a:t>Reference</a:t>
            </a:r>
            <a:r>
              <a:rPr sz="600" spc="-35" dirty="0">
                <a:latin typeface="Euphemia UCAS"/>
                <a:cs typeface="Euphemia UCAS"/>
              </a:rPr>
              <a:t> </a:t>
            </a:r>
            <a:r>
              <a:rPr sz="600" spc="50" dirty="0">
                <a:latin typeface="Euphemia UCAS"/>
                <a:cs typeface="Euphemia UCAS"/>
              </a:rPr>
              <a:t>genome:</a:t>
            </a:r>
            <a:endParaRPr sz="600">
              <a:latin typeface="Euphemia UCAS"/>
              <a:cs typeface="Euphemia UC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09" y="2605482"/>
            <a:ext cx="83185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40" dirty="0">
                <a:latin typeface="Euphemia UCAS"/>
                <a:cs typeface="Euphemia UCAS"/>
              </a:rPr>
              <a:t>Sequenced</a:t>
            </a:r>
            <a:r>
              <a:rPr sz="600" spc="-70" dirty="0">
                <a:latin typeface="Euphemia UCAS"/>
                <a:cs typeface="Euphemia UCAS"/>
              </a:rPr>
              <a:t> </a:t>
            </a:r>
            <a:r>
              <a:rPr sz="600" spc="50" dirty="0">
                <a:latin typeface="Euphemia UCAS"/>
                <a:cs typeface="Euphemia UCAS"/>
              </a:rPr>
              <a:t>genome:</a:t>
            </a:r>
            <a:endParaRPr sz="600">
              <a:latin typeface="Euphemia UCAS"/>
              <a:cs typeface="Euphemia UC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0458" y="2777898"/>
            <a:ext cx="34925" cy="88900"/>
          </a:xfrm>
          <a:custGeom>
            <a:avLst/>
            <a:gdLst/>
            <a:ahLst/>
            <a:cxnLst/>
            <a:rect l="l" t="t" r="r" b="b"/>
            <a:pathLst>
              <a:path w="34925" h="88900">
                <a:moveTo>
                  <a:pt x="0" y="88573"/>
                </a:moveTo>
                <a:lnTo>
                  <a:pt x="34796" y="0"/>
                </a:lnTo>
              </a:path>
            </a:pathLst>
          </a:custGeom>
          <a:ln w="6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9172" y="2770164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0" y="32689"/>
                </a:moveTo>
                <a:lnTo>
                  <a:pt x="29062" y="0"/>
                </a:lnTo>
                <a:lnTo>
                  <a:pt x="28101" y="43724"/>
                </a:lnTo>
                <a:lnTo>
                  <a:pt x="22745" y="37667"/>
                </a:lnTo>
                <a:lnTo>
                  <a:pt x="15903" y="33667"/>
                </a:lnTo>
                <a:lnTo>
                  <a:pt x="8134" y="31936"/>
                </a:lnTo>
                <a:lnTo>
                  <a:pt x="0" y="32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9172" y="2770164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0" y="32689"/>
                </a:moveTo>
                <a:lnTo>
                  <a:pt x="29062" y="0"/>
                </a:lnTo>
                <a:lnTo>
                  <a:pt x="28101" y="43724"/>
                </a:lnTo>
                <a:lnTo>
                  <a:pt x="22745" y="37667"/>
                </a:lnTo>
                <a:lnTo>
                  <a:pt x="15903" y="33667"/>
                </a:lnTo>
                <a:lnTo>
                  <a:pt x="8134" y="31936"/>
                </a:lnTo>
                <a:lnTo>
                  <a:pt x="0" y="326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0389" y="2777898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739"/>
                </a:moveTo>
                <a:lnTo>
                  <a:pt x="0" y="0"/>
                </a:lnTo>
              </a:path>
            </a:pathLst>
          </a:custGeom>
          <a:ln w="6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5222" y="2769612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80" h="41275">
                <a:moveTo>
                  <a:pt x="0" y="41051"/>
                </a:moveTo>
                <a:lnTo>
                  <a:pt x="15108" y="0"/>
                </a:lnTo>
                <a:lnTo>
                  <a:pt x="30197" y="41051"/>
                </a:lnTo>
                <a:lnTo>
                  <a:pt x="22998" y="37367"/>
                </a:lnTo>
                <a:lnTo>
                  <a:pt x="15169" y="36144"/>
                </a:lnTo>
                <a:lnTo>
                  <a:pt x="7304" y="37375"/>
                </a:lnTo>
                <a:lnTo>
                  <a:pt x="0" y="41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5222" y="2769612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80" h="41275">
                <a:moveTo>
                  <a:pt x="0" y="41051"/>
                </a:moveTo>
                <a:lnTo>
                  <a:pt x="15108" y="0"/>
                </a:lnTo>
                <a:lnTo>
                  <a:pt x="30197" y="41051"/>
                </a:lnTo>
                <a:lnTo>
                  <a:pt x="22998" y="37367"/>
                </a:lnTo>
                <a:lnTo>
                  <a:pt x="15169" y="36144"/>
                </a:lnTo>
                <a:lnTo>
                  <a:pt x="7304" y="37375"/>
                </a:lnTo>
                <a:lnTo>
                  <a:pt x="0" y="41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7864" y="2777898"/>
            <a:ext cx="34925" cy="88900"/>
          </a:xfrm>
          <a:custGeom>
            <a:avLst/>
            <a:gdLst/>
            <a:ahLst/>
            <a:cxnLst/>
            <a:rect l="l" t="t" r="r" b="b"/>
            <a:pathLst>
              <a:path w="34925" h="88900">
                <a:moveTo>
                  <a:pt x="34796" y="88573"/>
                </a:moveTo>
                <a:lnTo>
                  <a:pt x="0" y="0"/>
                </a:lnTo>
              </a:path>
            </a:pathLst>
          </a:custGeom>
          <a:ln w="6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4774" y="2770209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963" y="43728"/>
                </a:moveTo>
                <a:lnTo>
                  <a:pt x="0" y="0"/>
                </a:lnTo>
                <a:lnTo>
                  <a:pt x="29062" y="32689"/>
                </a:lnTo>
                <a:lnTo>
                  <a:pt x="21011" y="31894"/>
                </a:lnTo>
                <a:lnTo>
                  <a:pt x="13276" y="33621"/>
                </a:lnTo>
                <a:lnTo>
                  <a:pt x="6410" y="37643"/>
                </a:lnTo>
                <a:lnTo>
                  <a:pt x="963" y="43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4774" y="2770209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963" y="43728"/>
                </a:moveTo>
                <a:lnTo>
                  <a:pt x="0" y="0"/>
                </a:lnTo>
                <a:lnTo>
                  <a:pt x="29062" y="32689"/>
                </a:lnTo>
                <a:lnTo>
                  <a:pt x="21011" y="31894"/>
                </a:lnTo>
                <a:lnTo>
                  <a:pt x="13276" y="33621"/>
                </a:lnTo>
                <a:lnTo>
                  <a:pt x="6410" y="37643"/>
                </a:lnTo>
                <a:lnTo>
                  <a:pt x="963" y="437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ourier"/>
              <a:cs typeface="Courier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83048"/>
              </p:ext>
            </p:extLst>
          </p:nvPr>
        </p:nvGraphicFramePr>
        <p:xfrm>
          <a:off x="247650" y="2769612"/>
          <a:ext cx="2729982" cy="526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751">
                <a:tc rowSpan="2">
                  <a:txBody>
                    <a:bodyPr/>
                    <a:lstStyle/>
                    <a:p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Euphemia UCAS"/>
                        <a:cs typeface="Euphemia UCAS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-10" dirty="0">
                          <a:latin typeface="Euphemia UCAS"/>
                          <a:cs typeface="Euphemia UCAS"/>
                        </a:rPr>
                        <a:t>C/C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850">
                        <a:latin typeface="Euphemia UCAS"/>
                        <a:cs typeface="Euphemia UCAS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600" spc="5" dirty="0">
                          <a:latin typeface="Euphemia UCAS"/>
                          <a:cs typeface="Euphemia UCAS"/>
                        </a:rPr>
                        <a:t>A/C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Euphemia UCAS"/>
                        <a:cs typeface="Euphemia UCAS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600" spc="-5" dirty="0">
                          <a:latin typeface="Euphemia UCAS"/>
                          <a:cs typeface="Euphemia UCAS"/>
                        </a:rPr>
                        <a:t>C/C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605"/>
                        </a:lnSpc>
                      </a:pPr>
                      <a:r>
                        <a:rPr sz="600" spc="-25" dirty="0">
                          <a:latin typeface="Euphemia UCAS"/>
                          <a:cs typeface="Euphemia UCAS"/>
                        </a:rPr>
                        <a:t>R</a:t>
                      </a:r>
                      <a:r>
                        <a:rPr sz="600" spc="-7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-25" dirty="0">
                          <a:latin typeface="Euphemia UCAS"/>
                          <a:cs typeface="Euphemia UCAS"/>
                        </a:rPr>
                        <a:t>R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580"/>
                        </a:lnSpc>
                      </a:pPr>
                      <a:r>
                        <a:rPr sz="600" dirty="0">
                          <a:latin typeface="Euphemia UCAS"/>
                          <a:cs typeface="Euphemia UCAS"/>
                        </a:rPr>
                        <a:t>A</a:t>
                      </a:r>
                      <a:r>
                        <a:rPr sz="600" spc="-7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-25" dirty="0">
                          <a:latin typeface="Euphemia UCAS"/>
                          <a:cs typeface="Euphemia UCAS"/>
                        </a:rPr>
                        <a:t>R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605"/>
                        </a:lnSpc>
                      </a:pPr>
                      <a:r>
                        <a:rPr sz="600" dirty="0">
                          <a:latin typeface="Euphemia UCAS"/>
                          <a:cs typeface="Euphemia UCAS"/>
                        </a:rPr>
                        <a:t>A</a:t>
                      </a:r>
                      <a:r>
                        <a:rPr sz="600" spc="-7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dirty="0">
                          <a:latin typeface="Euphemia UCAS"/>
                          <a:cs typeface="Euphemia UCAS"/>
                        </a:rPr>
                        <a:t>A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1">
                <a:tc>
                  <a:txBody>
                    <a:bodyPr/>
                    <a:lstStyle/>
                    <a:p>
                      <a:pPr marR="30480" algn="r">
                        <a:lnSpc>
                          <a:spcPts val="590"/>
                        </a:lnSpc>
                      </a:pPr>
                      <a:r>
                        <a:rPr sz="600" spc="-15" dirty="0">
                          <a:latin typeface="Euphemia UCAS"/>
                          <a:cs typeface="Euphemia UCAS"/>
                        </a:rPr>
                        <a:t>VCF </a:t>
                      </a:r>
                      <a:r>
                        <a:rPr sz="600" spc="35" dirty="0">
                          <a:latin typeface="Euphemia UCAS"/>
                          <a:cs typeface="Euphemia UCAS"/>
                        </a:rPr>
                        <a:t>notation</a:t>
                      </a:r>
                      <a:r>
                        <a:rPr sz="600" spc="18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15" dirty="0">
                          <a:latin typeface="Euphemia UCAS"/>
                          <a:cs typeface="Euphemia UCAS"/>
                        </a:rPr>
                        <a:t>...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605"/>
                        </a:lnSpc>
                      </a:pPr>
                      <a:r>
                        <a:rPr sz="600" spc="30" dirty="0">
                          <a:latin typeface="Euphemia UCAS"/>
                          <a:cs typeface="Euphemia UCAS"/>
                        </a:rPr>
                        <a:t>0/0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580"/>
                        </a:lnSpc>
                      </a:pPr>
                      <a:r>
                        <a:rPr sz="600" spc="30" dirty="0">
                          <a:latin typeface="Euphemia UCAS"/>
                          <a:cs typeface="Euphemia UCAS"/>
                        </a:rPr>
                        <a:t>1/0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605"/>
                        </a:lnSpc>
                      </a:pPr>
                      <a:r>
                        <a:rPr sz="600" spc="-5" dirty="0">
                          <a:latin typeface="Euphemia UCAS"/>
                          <a:cs typeface="Euphemia UCAS"/>
                        </a:rPr>
                        <a:t>1/1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33">
                <a:tc>
                  <a:txBody>
                    <a:bodyPr/>
                    <a:lstStyle/>
                    <a:p>
                      <a:pPr marR="31115" algn="r">
                        <a:lnSpc>
                          <a:spcPts val="590"/>
                        </a:lnSpc>
                      </a:pPr>
                      <a:r>
                        <a:rPr sz="600" spc="30" dirty="0">
                          <a:latin typeface="Euphemia UCAS"/>
                          <a:cs typeface="Euphemia UCAS"/>
                        </a:rPr>
                        <a:t>Alternate </a:t>
                      </a:r>
                      <a:r>
                        <a:rPr sz="600" spc="25" dirty="0">
                          <a:latin typeface="Euphemia UCAS"/>
                          <a:cs typeface="Euphemia UCAS"/>
                        </a:rPr>
                        <a:t>allele dosage</a:t>
                      </a:r>
                      <a:r>
                        <a:rPr sz="600" spc="15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15" dirty="0">
                          <a:latin typeface="Euphemia UCAS"/>
                          <a:cs typeface="Euphemia UCAS"/>
                        </a:rPr>
                        <a:t>...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605"/>
                        </a:lnSpc>
                      </a:pPr>
                      <a:r>
                        <a:rPr sz="600" spc="40" dirty="0">
                          <a:latin typeface="Euphemia UCAS"/>
                          <a:cs typeface="Euphemia UCAS"/>
                        </a:rPr>
                        <a:t>0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580"/>
                        </a:lnSpc>
                      </a:pPr>
                      <a:r>
                        <a:rPr sz="600" spc="40" dirty="0">
                          <a:latin typeface="Euphemia UCAS"/>
                          <a:cs typeface="Euphemia UCAS"/>
                        </a:rPr>
                        <a:t>1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605"/>
                        </a:lnSpc>
                      </a:pPr>
                      <a:r>
                        <a:rPr sz="600" dirty="0">
                          <a:latin typeface="Euphemia UCAS"/>
                          <a:cs typeface="Euphemia UCAS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Euphemia UCAS"/>
                <a:cs typeface="Euphemia UCAS"/>
              </a:rPr>
              <a:t>Future </a:t>
            </a:r>
            <a:r>
              <a:rPr spc="-20" dirty="0">
                <a:latin typeface="Euphemia UCAS"/>
                <a:cs typeface="Euphemia UCAS"/>
              </a:rPr>
              <a:t>of </a:t>
            </a:r>
            <a:r>
              <a:rPr spc="-35" dirty="0">
                <a:latin typeface="Euphemia UCAS"/>
                <a:cs typeface="Euphemia UCAS"/>
              </a:rPr>
              <a:t>variant</a:t>
            </a:r>
            <a:r>
              <a:rPr lang="es-ES_tradnl" spc="229" dirty="0">
                <a:latin typeface="Euphemia UCAS"/>
                <a:cs typeface="Euphemia UCAS"/>
              </a:rPr>
              <a:t> </a:t>
            </a:r>
            <a:r>
              <a:rPr spc="-35" dirty="0">
                <a:latin typeface="Euphemia UCAS"/>
                <a:cs typeface="Euphemia UCAS"/>
              </a:rPr>
              <a:t>calling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19265"/>
            <a:ext cx="4262806" cy="153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Current</a:t>
            </a:r>
            <a:r>
              <a:rPr sz="800" spc="-25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approaches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rely </a:t>
            </a:r>
            <a:r>
              <a:rPr sz="800" spc="-25" dirty="0">
                <a:latin typeface="Euphemia UCAS"/>
                <a:cs typeface="Euphemia UCAS"/>
              </a:rPr>
              <a:t>heavily </a:t>
            </a:r>
            <a:r>
              <a:rPr sz="800" spc="-15" dirty="0">
                <a:latin typeface="Euphemia UCAS"/>
                <a:cs typeface="Euphemia UCAS"/>
              </a:rPr>
              <a:t>on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supplied </a:t>
            </a:r>
            <a:r>
              <a:rPr sz="800" dirty="0">
                <a:latin typeface="Euphemia UCAS"/>
                <a:cs typeface="Euphemia UCAS"/>
              </a:rPr>
              <a:t>alignment, </a:t>
            </a:r>
            <a:r>
              <a:rPr sz="800" spc="15" dirty="0">
                <a:latin typeface="Euphemia UCAS"/>
                <a:cs typeface="Euphemia UCAS"/>
              </a:rPr>
              <a:t>but </a:t>
            </a:r>
            <a:r>
              <a:rPr sz="800" spc="-20" dirty="0">
                <a:latin typeface="Euphemia UCAS"/>
                <a:cs typeface="Euphemia UCAS"/>
              </a:rPr>
              <a:t>aligners </a:t>
            </a:r>
            <a:r>
              <a:rPr sz="800" spc="-75" dirty="0">
                <a:latin typeface="Euphemia UCAS"/>
                <a:cs typeface="Euphemia UCAS"/>
              </a:rPr>
              <a:t>see </a:t>
            </a:r>
            <a:r>
              <a:rPr sz="800" spc="-35" dirty="0">
                <a:latin typeface="Euphemia UCAS"/>
                <a:cs typeface="Euphemia UCAS"/>
              </a:rPr>
              <a:t>one </a:t>
            </a:r>
            <a:r>
              <a:rPr sz="800" spc="-25" dirty="0">
                <a:latin typeface="Euphemia UCAS"/>
                <a:cs typeface="Euphemia UCAS"/>
              </a:rPr>
              <a:t>read </a:t>
            </a:r>
            <a:r>
              <a:rPr sz="800" spc="20" dirty="0">
                <a:latin typeface="Euphemia UCAS"/>
                <a:cs typeface="Euphemia UCAS"/>
              </a:rPr>
              <a:t>at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dirty="0">
                <a:latin typeface="Euphemia UCAS"/>
                <a:cs typeface="Euphemia UCAS"/>
              </a:rPr>
              <a:t>time</a:t>
            </a: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largely </a:t>
            </a:r>
            <a:r>
              <a:rPr sz="800" spc="-10" dirty="0">
                <a:latin typeface="Euphemia UCAS"/>
                <a:cs typeface="Euphemia UCAS"/>
              </a:rPr>
              <a:t>site </a:t>
            </a:r>
            <a:r>
              <a:rPr sz="800" spc="-40" dirty="0">
                <a:latin typeface="Euphemia UCAS"/>
                <a:cs typeface="Euphemia UCAS"/>
              </a:rPr>
              <a:t>based, </a:t>
            </a:r>
            <a:r>
              <a:rPr sz="800" spc="-20" dirty="0">
                <a:latin typeface="Euphemia UCAS"/>
                <a:cs typeface="Euphemia UCAS"/>
              </a:rPr>
              <a:t>do </a:t>
            </a:r>
            <a:r>
              <a:rPr sz="800" spc="15" dirty="0">
                <a:latin typeface="Euphemia UCAS"/>
                <a:cs typeface="Euphemia UCAS"/>
              </a:rPr>
              <a:t>not </a:t>
            </a:r>
            <a:r>
              <a:rPr sz="800" spc="-25" dirty="0">
                <a:latin typeface="Euphemia UCAS"/>
                <a:cs typeface="Euphemia UCAS"/>
              </a:rPr>
              <a:t>examine </a:t>
            </a:r>
            <a:r>
              <a:rPr sz="800" spc="-5" dirty="0">
                <a:latin typeface="Euphemia UCAS"/>
                <a:cs typeface="Euphemia UCAS"/>
              </a:rPr>
              <a:t>local </a:t>
            </a:r>
            <a:r>
              <a:rPr sz="800" spc="-10" dirty="0">
                <a:latin typeface="Euphemia UCAS"/>
                <a:cs typeface="Euphemia UCAS"/>
              </a:rPr>
              <a:t>haplotype </a:t>
            </a:r>
            <a:r>
              <a:rPr sz="800" spc="-20" dirty="0">
                <a:latin typeface="Euphemia UCAS"/>
                <a:cs typeface="Euphemia UCAS"/>
              </a:rPr>
              <a:t>and </a:t>
            </a:r>
            <a:r>
              <a:rPr sz="800" spc="-10" dirty="0">
                <a:latin typeface="Euphemia UCAS"/>
                <a:cs typeface="Euphemia UCAS"/>
              </a:rPr>
              <a:t>linked</a:t>
            </a:r>
            <a:r>
              <a:rPr sz="800" spc="114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sites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7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Local </a:t>
            </a:r>
            <a:r>
              <a:rPr sz="800" i="1" spc="-45" dirty="0">
                <a:latin typeface="Euphemia UCAS"/>
                <a:cs typeface="Euphemia UCAS"/>
              </a:rPr>
              <a:t>de </a:t>
            </a:r>
            <a:r>
              <a:rPr sz="800" i="1" spc="-25" dirty="0">
                <a:latin typeface="Euphemia UCAS"/>
                <a:cs typeface="Euphemia UCAS"/>
              </a:rPr>
              <a:t>novo </a:t>
            </a:r>
            <a:r>
              <a:rPr sz="800" spc="-35" dirty="0">
                <a:latin typeface="Euphemia UCAS"/>
                <a:cs typeface="Euphemia UCAS"/>
              </a:rPr>
              <a:t>assembly </a:t>
            </a:r>
            <a:r>
              <a:rPr sz="800" spc="-50" dirty="0">
                <a:latin typeface="Euphemia UCAS"/>
                <a:cs typeface="Euphemia UCAS"/>
              </a:rPr>
              <a:t>based </a:t>
            </a:r>
            <a:r>
              <a:rPr sz="800" spc="-5" dirty="0">
                <a:latin typeface="Euphemia UCAS"/>
                <a:cs typeface="Euphemia UCAS"/>
              </a:rPr>
              <a:t>variant</a:t>
            </a:r>
            <a:r>
              <a:rPr sz="800" spc="25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callers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call </a:t>
            </a:r>
            <a:r>
              <a:rPr sz="800" spc="-20" dirty="0">
                <a:latin typeface="Euphemia UCAS"/>
                <a:cs typeface="Euphemia UCAS"/>
              </a:rPr>
              <a:t>SNPs, indels, </a:t>
            </a:r>
            <a:r>
              <a:rPr sz="800" spc="5" dirty="0">
                <a:latin typeface="Euphemia UCAS"/>
                <a:cs typeface="Euphemia UCAS"/>
              </a:rPr>
              <a:t>MNPs </a:t>
            </a:r>
            <a:r>
              <a:rPr sz="800" spc="-20" dirty="0">
                <a:latin typeface="Euphemia UCAS"/>
                <a:cs typeface="Euphemia UCAS"/>
              </a:rPr>
              <a:t>and </a:t>
            </a:r>
            <a:r>
              <a:rPr sz="800" spc="-15" dirty="0">
                <a:latin typeface="Euphemia UCAS"/>
                <a:cs typeface="Euphemia UCAS"/>
              </a:rPr>
              <a:t>small </a:t>
            </a:r>
            <a:r>
              <a:rPr sz="800" spc="-20" dirty="0">
                <a:latin typeface="Euphemia UCAS"/>
                <a:cs typeface="Euphemia UCAS"/>
              </a:rPr>
              <a:t>SV </a:t>
            </a:r>
            <a:r>
              <a:rPr sz="800" spc="-15" dirty="0">
                <a:latin typeface="Euphemia UCAS"/>
                <a:cs typeface="Euphemia UCAS"/>
              </a:rPr>
              <a:t>simultaneously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44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latin typeface="Euphemia UCAS"/>
                <a:cs typeface="Euphemia UCAS"/>
              </a:rPr>
              <a:t>can remove </a:t>
            </a:r>
            <a:r>
              <a:rPr sz="800" spc="-5" dirty="0">
                <a:latin typeface="Euphemia UCAS"/>
                <a:cs typeface="Euphemia UCAS"/>
              </a:rPr>
              <a:t>alignment </a:t>
            </a:r>
            <a:r>
              <a:rPr sz="800" spc="-10" dirty="0">
                <a:latin typeface="Euphemia UCAS"/>
                <a:cs typeface="Euphemia UCAS"/>
              </a:rPr>
              <a:t>artefacts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lang="es-ES" sz="800" i="1" spc="-50" dirty="0">
                <a:latin typeface="Euphemia UCAS"/>
                <a:cs typeface="Euphemia UCAS"/>
              </a:rPr>
              <a:t>e</a:t>
            </a:r>
            <a:r>
              <a:rPr sz="800" i="1" spc="-50" dirty="0">
                <a:latin typeface="Euphemia UCAS"/>
                <a:cs typeface="Euphemia UCAS"/>
              </a:rPr>
              <a:t>g</a:t>
            </a:r>
            <a:r>
              <a:rPr sz="800" spc="-50" dirty="0">
                <a:latin typeface="Euphemia UCAS"/>
                <a:cs typeface="Euphemia UCAS"/>
              </a:rPr>
              <a:t> </a:t>
            </a:r>
            <a:r>
              <a:rPr sz="800" spc="5" dirty="0">
                <a:latin typeface="Euphemia UCAS"/>
                <a:cs typeface="Euphemia UCAS"/>
              </a:rPr>
              <a:t>GATK </a:t>
            </a:r>
            <a:r>
              <a:rPr sz="800" spc="-10" dirty="0">
                <a:latin typeface="Euphemia UCAS"/>
                <a:cs typeface="Euphemia UCAS"/>
              </a:rPr>
              <a:t>haplotype caller, </a:t>
            </a:r>
            <a:r>
              <a:rPr sz="800" spc="-20" dirty="0">
                <a:latin typeface="Euphemia UCAS"/>
                <a:cs typeface="Euphemia UCAS"/>
              </a:rPr>
              <a:t>Scalpel, </a:t>
            </a:r>
            <a:r>
              <a:rPr sz="800" spc="-15" dirty="0">
                <a:latin typeface="Euphemia UCAS"/>
                <a:cs typeface="Euphemia UCAS"/>
              </a:rPr>
              <a:t>Octopus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7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Euphemia UCAS"/>
                <a:cs typeface="Euphemia UCAS"/>
              </a:rPr>
              <a:t>Variation</a:t>
            </a:r>
            <a:r>
              <a:rPr sz="800" spc="10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graphs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align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-15" dirty="0">
                <a:latin typeface="Euphemia UCAS"/>
                <a:cs typeface="Euphemia UCAS"/>
              </a:rPr>
              <a:t>graph </a:t>
            </a:r>
            <a:r>
              <a:rPr sz="800" dirty="0">
                <a:latin typeface="Euphemia UCAS"/>
                <a:cs typeface="Euphemia UCAS"/>
              </a:rPr>
              <a:t>rather than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-15" dirty="0">
                <a:latin typeface="Euphemia UCAS"/>
                <a:cs typeface="Euphemia UCAS"/>
              </a:rPr>
              <a:t>linear </a:t>
            </a:r>
            <a:r>
              <a:rPr sz="800" spc="-45" dirty="0">
                <a:latin typeface="Euphemia UCAS"/>
                <a:cs typeface="Euphemia UCAS"/>
              </a:rPr>
              <a:t>sequence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001" y="2001913"/>
            <a:ext cx="1943938" cy="113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7990" y="3184880"/>
            <a:ext cx="157146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Euphemia UCAS"/>
                <a:cs typeface="Euphemia UCAS"/>
              </a:rPr>
              <a:t>Iqbal </a:t>
            </a:r>
            <a:r>
              <a:rPr sz="600" i="1" spc="5" dirty="0">
                <a:latin typeface="Euphemia UCAS"/>
                <a:cs typeface="Euphemia UCAS"/>
              </a:rPr>
              <a:t>et </a:t>
            </a:r>
            <a:r>
              <a:rPr sz="600" i="1" spc="-5" dirty="0">
                <a:latin typeface="Euphemia UCAS"/>
                <a:cs typeface="Euphemia UCAS"/>
              </a:rPr>
              <a:t>al</a:t>
            </a:r>
            <a:r>
              <a:rPr sz="600" spc="-5" dirty="0">
                <a:latin typeface="Euphemia UCAS"/>
                <a:cs typeface="Euphemia UCAS"/>
              </a:rPr>
              <a:t> </a:t>
            </a:r>
            <a:r>
              <a:rPr sz="600" dirty="0">
                <a:latin typeface="Euphemia UCAS"/>
                <a:cs typeface="Euphemia UCAS"/>
              </a:rPr>
              <a:t>(2012) </a:t>
            </a:r>
            <a:r>
              <a:rPr sz="600" i="1" spc="15" dirty="0">
                <a:latin typeface="Euphemia UCAS"/>
                <a:cs typeface="Euphemia UCAS"/>
              </a:rPr>
              <a:t>Nat </a:t>
            </a:r>
            <a:r>
              <a:rPr sz="600" i="1" spc="-35" dirty="0">
                <a:latin typeface="Euphemia UCAS"/>
                <a:cs typeface="Euphemia UCAS"/>
              </a:rPr>
              <a:t>Gen</a:t>
            </a:r>
            <a:r>
              <a:rPr lang="es-ES_tradnl" sz="600" i="1" spc="-35" dirty="0">
                <a:latin typeface="Euphemia UCAS"/>
                <a:cs typeface="Euphemia UCAS"/>
              </a:rPr>
              <a:t>et</a:t>
            </a:r>
            <a:r>
              <a:rPr sz="600" spc="-15" dirty="0">
                <a:latin typeface="Euphemia UCAS"/>
                <a:cs typeface="Euphemia UCAS"/>
              </a:rPr>
              <a:t> </a:t>
            </a:r>
            <a:r>
              <a:rPr sz="600" b="1" dirty="0">
                <a:latin typeface="Euphemia UCAS"/>
                <a:cs typeface="Euphemia UCAS"/>
              </a:rPr>
              <a:t>44</a:t>
            </a:r>
            <a:r>
              <a:rPr sz="600" dirty="0">
                <a:latin typeface="Euphemia UCAS"/>
                <a:cs typeface="Euphemia UCAS"/>
              </a:rPr>
              <a:t>(2):226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Euphemia UCAS"/>
                <a:cs typeface="Euphemia UCAS"/>
              </a:rPr>
              <a:t>Germline </a:t>
            </a:r>
            <a:r>
              <a:rPr spc="-90" dirty="0">
                <a:latin typeface="Euphemia UCAS"/>
                <a:cs typeface="Euphemia UCAS"/>
              </a:rPr>
              <a:t>vs </a:t>
            </a:r>
            <a:r>
              <a:rPr spc="-45" dirty="0">
                <a:latin typeface="Euphemia UCAS"/>
                <a:cs typeface="Euphemia UCAS"/>
              </a:rPr>
              <a:t>somatic</a:t>
            </a:r>
            <a:r>
              <a:rPr spc="85" dirty="0">
                <a:latin typeface="Euphemia UCAS"/>
                <a:cs typeface="Euphemia UCAS"/>
              </a:rPr>
              <a:t> </a:t>
            </a:r>
            <a:r>
              <a:rPr spc="-15" dirty="0">
                <a:latin typeface="Euphemia UCAS"/>
                <a:cs typeface="Euphemia UCAS"/>
              </a:rPr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3298"/>
            <a:ext cx="3867785" cy="2036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20" dirty="0">
                <a:latin typeface="Euphemia UCAS"/>
                <a:cs typeface="Euphemia UCAS"/>
              </a:rPr>
              <a:t>Germline</a:t>
            </a:r>
            <a:r>
              <a:rPr sz="800" spc="-10" dirty="0">
                <a:latin typeface="Euphemia UCAS"/>
                <a:cs typeface="Euphemia UCAS"/>
              </a:rPr>
              <a:t> </a:t>
            </a:r>
            <a:r>
              <a:rPr sz="800" spc="10" dirty="0">
                <a:latin typeface="Euphemia UCAS"/>
                <a:cs typeface="Euphemia UCAS"/>
              </a:rPr>
              <a:t>mutation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heritable </a:t>
            </a:r>
            <a:r>
              <a:rPr sz="800" spc="-5" dirty="0">
                <a:latin typeface="Euphemia UCAS"/>
                <a:cs typeface="Euphemia UCAS"/>
              </a:rPr>
              <a:t>variation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germ </a:t>
            </a:r>
            <a:r>
              <a:rPr sz="800" spc="-25" dirty="0">
                <a:latin typeface="Euphemia UCAS"/>
                <a:cs typeface="Euphemia UCAS"/>
              </a:rPr>
              <a:t>cells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7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Somatic</a:t>
            </a:r>
            <a:r>
              <a:rPr sz="800" spc="-45" dirty="0">
                <a:latin typeface="Euphemia UCAS"/>
                <a:cs typeface="Euphemia UCAS"/>
              </a:rPr>
              <a:t> </a:t>
            </a:r>
            <a:r>
              <a:rPr sz="800" spc="10" dirty="0">
                <a:latin typeface="Euphemia UCAS"/>
                <a:cs typeface="Euphemia UCAS"/>
              </a:rPr>
              <a:t>mutation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variation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20" dirty="0">
                <a:latin typeface="Euphemia UCAS"/>
                <a:cs typeface="Euphemia UCAS"/>
              </a:rPr>
              <a:t>non-germline </a:t>
            </a:r>
            <a:r>
              <a:rPr sz="800" spc="-25" dirty="0">
                <a:latin typeface="Euphemia UCAS"/>
                <a:cs typeface="Euphemia UCAS"/>
              </a:rPr>
              <a:t>tissue, </a:t>
            </a:r>
            <a:r>
              <a:rPr sz="800" spc="-5" dirty="0">
                <a:latin typeface="Euphemia UCAS"/>
                <a:cs typeface="Euphemia UCAS"/>
              </a:rPr>
              <a:t>tumors. </a:t>
            </a:r>
            <a:r>
              <a:rPr sz="800" spc="10" dirty="0">
                <a:latin typeface="Euphemia UCAS"/>
                <a:cs typeface="Euphemia UCAS"/>
              </a:rPr>
              <a:t>.</a:t>
            </a:r>
            <a:r>
              <a:rPr sz="800" spc="5" dirty="0">
                <a:latin typeface="Euphemia UCAS"/>
                <a:cs typeface="Euphemia UCAS"/>
              </a:rPr>
              <a:t> </a:t>
            </a:r>
            <a:r>
              <a:rPr sz="800" spc="10" dirty="0">
                <a:latin typeface="Euphemia UCAS"/>
                <a:cs typeface="Euphemia UCAS"/>
              </a:rPr>
              <a:t>.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1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Euphemia UCAS"/>
                <a:cs typeface="Euphemia UCAS"/>
              </a:rPr>
              <a:t>Germline </a:t>
            </a:r>
            <a:r>
              <a:rPr sz="800" spc="-5" dirty="0">
                <a:latin typeface="Euphemia UCAS"/>
                <a:cs typeface="Euphemia UCAS"/>
              </a:rPr>
              <a:t>variant</a:t>
            </a:r>
            <a:r>
              <a:rPr sz="800" spc="12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calling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33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expect </a:t>
            </a:r>
            <a:r>
              <a:rPr sz="800" spc="-5" dirty="0">
                <a:latin typeface="Euphemia UCAS"/>
                <a:cs typeface="Euphemia UCAS"/>
              </a:rPr>
              <a:t>the following fractions </a:t>
            </a:r>
            <a:r>
              <a:rPr sz="800" spc="5" dirty="0">
                <a:latin typeface="Euphemia UCAS"/>
                <a:cs typeface="Euphemia UCAS"/>
              </a:rPr>
              <a:t>of </a:t>
            </a:r>
            <a:r>
              <a:rPr sz="800" spc="-5" dirty="0">
                <a:latin typeface="Euphemia UCAS"/>
                <a:cs typeface="Euphemia UCAS"/>
              </a:rPr>
              <a:t>alternate </a:t>
            </a:r>
            <a:r>
              <a:rPr sz="800" spc="-30" dirty="0">
                <a:latin typeface="Euphemia UCAS"/>
                <a:cs typeface="Euphemia UCAS"/>
              </a:rPr>
              <a:t>alleles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5" dirty="0">
                <a:latin typeface="Euphemia UCAS"/>
                <a:cs typeface="Euphemia UCAS"/>
              </a:rPr>
              <a:t>the</a:t>
            </a:r>
            <a:r>
              <a:rPr sz="800" spc="10" dirty="0">
                <a:latin typeface="Euphemia UCAS"/>
                <a:cs typeface="Euphemia UCAS"/>
              </a:rPr>
              <a:t> </a:t>
            </a:r>
            <a:r>
              <a:rPr sz="800" spc="-10" dirty="0">
                <a:latin typeface="Euphemia UCAS"/>
                <a:cs typeface="Euphemia UCAS"/>
              </a:rPr>
              <a:t>pileup:</a:t>
            </a:r>
            <a:endParaRPr sz="800" dirty="0">
              <a:latin typeface="Euphemia UCAS"/>
              <a:cs typeface="Euphemia UCAS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sz="700" spc="-10" dirty="0">
                <a:latin typeface="Euphemia UCAS"/>
                <a:cs typeface="Euphemia UCAS"/>
              </a:rPr>
              <a:t>0.0 </a:t>
            </a:r>
            <a:r>
              <a:rPr sz="700" dirty="0">
                <a:latin typeface="Euphemia UCAS"/>
                <a:cs typeface="Euphemia UCAS"/>
              </a:rPr>
              <a:t>for </a:t>
            </a:r>
            <a:r>
              <a:rPr sz="700" spc="-35" dirty="0">
                <a:latin typeface="Euphemia UCAS"/>
                <a:cs typeface="Euphemia UCAS"/>
              </a:rPr>
              <a:t>RR </a:t>
            </a:r>
            <a:r>
              <a:rPr sz="700" spc="-20" dirty="0">
                <a:latin typeface="Euphemia UCAS"/>
                <a:cs typeface="Euphemia UCAS"/>
              </a:rPr>
              <a:t>genotype </a:t>
            </a:r>
            <a:r>
              <a:rPr sz="700" spc="-5" dirty="0">
                <a:latin typeface="Euphemia UCAS"/>
                <a:cs typeface="Euphemia UCAS"/>
              </a:rPr>
              <a:t>(plus </a:t>
            </a:r>
            <a:r>
              <a:rPr sz="700" spc="-25" dirty="0">
                <a:latin typeface="Euphemia UCAS"/>
                <a:cs typeface="Euphemia UCAS"/>
              </a:rPr>
              <a:t>sequencing </a:t>
            </a:r>
            <a:r>
              <a:rPr sz="700" spc="-10" dirty="0">
                <a:latin typeface="Euphemia UCAS"/>
                <a:cs typeface="Euphemia UCAS"/>
              </a:rPr>
              <a:t>errors)</a:t>
            </a:r>
            <a:endParaRPr sz="700" dirty="0">
              <a:latin typeface="Euphemia UCAS"/>
              <a:cs typeface="Euphemia UCAS"/>
            </a:endParaRPr>
          </a:p>
          <a:p>
            <a:pPr marL="415925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latin typeface="Euphemia UCAS"/>
                <a:cs typeface="Euphemia UCAS"/>
              </a:rPr>
              <a:t>1.0 </a:t>
            </a:r>
            <a:r>
              <a:rPr sz="700" dirty="0">
                <a:latin typeface="Euphemia UCAS"/>
                <a:cs typeface="Euphemia UCAS"/>
              </a:rPr>
              <a:t>for </a:t>
            </a:r>
            <a:r>
              <a:rPr sz="700" spc="25" dirty="0">
                <a:latin typeface="Euphemia UCAS"/>
                <a:cs typeface="Euphemia UCAS"/>
              </a:rPr>
              <a:t>AA </a:t>
            </a:r>
            <a:r>
              <a:rPr sz="700" spc="-5" dirty="0">
                <a:latin typeface="Euphemia UCAS"/>
                <a:cs typeface="Euphemia UCAS"/>
              </a:rPr>
              <a:t>(plus </a:t>
            </a:r>
            <a:r>
              <a:rPr sz="700" spc="-25" dirty="0">
                <a:latin typeface="Euphemia UCAS"/>
                <a:cs typeface="Euphemia UCAS"/>
              </a:rPr>
              <a:t>sequencing </a:t>
            </a:r>
            <a:r>
              <a:rPr sz="700" spc="-10" dirty="0">
                <a:latin typeface="Euphemia UCAS"/>
                <a:cs typeface="Euphemia UCAS"/>
              </a:rPr>
              <a:t>errors)</a:t>
            </a:r>
            <a:endParaRPr sz="700" dirty="0">
              <a:latin typeface="Euphemia UCAS"/>
              <a:cs typeface="Euphemia UCAS"/>
            </a:endParaRPr>
          </a:p>
          <a:p>
            <a:pPr marL="415925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latin typeface="Euphemia UCAS"/>
                <a:cs typeface="Euphemia UCAS"/>
              </a:rPr>
              <a:t>0.5 </a:t>
            </a:r>
            <a:r>
              <a:rPr sz="700" dirty="0">
                <a:latin typeface="Euphemia UCAS"/>
                <a:cs typeface="Euphemia UCAS"/>
              </a:rPr>
              <a:t>for </a:t>
            </a:r>
            <a:r>
              <a:rPr sz="700" spc="-5" dirty="0">
                <a:latin typeface="Euphemia UCAS"/>
                <a:cs typeface="Euphemia UCAS"/>
              </a:rPr>
              <a:t>RA </a:t>
            </a:r>
            <a:r>
              <a:rPr sz="700" dirty="0">
                <a:latin typeface="Euphemia UCAS"/>
                <a:cs typeface="Euphemia UCAS"/>
              </a:rPr>
              <a:t>(random </a:t>
            </a:r>
            <a:r>
              <a:rPr sz="700" spc="-5" dirty="0">
                <a:latin typeface="Euphemia UCAS"/>
                <a:cs typeface="Euphemia UCAS"/>
              </a:rPr>
              <a:t>variation </a:t>
            </a:r>
            <a:r>
              <a:rPr sz="700" spc="5" dirty="0">
                <a:latin typeface="Euphemia UCAS"/>
                <a:cs typeface="Euphemia UCAS"/>
              </a:rPr>
              <a:t>of </a:t>
            </a:r>
            <a:r>
              <a:rPr sz="700" spc="-5" dirty="0">
                <a:latin typeface="Euphemia UCAS"/>
                <a:cs typeface="Euphemia UCAS"/>
              </a:rPr>
              <a:t>binomial sampling)</a:t>
            </a:r>
            <a:endParaRPr sz="7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800" spc="-5" dirty="0">
                <a:latin typeface="Euphemia UCAS"/>
                <a:cs typeface="Euphemia UCAS"/>
              </a:rPr>
              <a:t>Somatic</a:t>
            </a:r>
            <a:endParaRPr sz="800" dirty="0">
              <a:latin typeface="Euphemia UCAS"/>
              <a:cs typeface="Euphemia UCAS"/>
            </a:endParaRPr>
          </a:p>
          <a:p>
            <a:pPr marL="227329" marR="5080" indent="-100330">
              <a:lnSpc>
                <a:spcPts val="950"/>
              </a:lnSpc>
              <a:spcBef>
                <a:spcPts val="52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0" dirty="0">
                <a:latin typeface="Euphemia UCAS"/>
                <a:cs typeface="Euphemia UCAS"/>
              </a:rPr>
              <a:t>any </a:t>
            </a:r>
            <a:r>
              <a:rPr sz="800" spc="5" dirty="0">
                <a:latin typeface="Euphemia UCAS"/>
                <a:cs typeface="Euphemia UCAS"/>
              </a:rPr>
              <a:t>fraction of </a:t>
            </a:r>
            <a:r>
              <a:rPr sz="800" spc="20" dirty="0">
                <a:latin typeface="Euphemia UCAS"/>
                <a:cs typeface="Euphemia UCAS"/>
              </a:rPr>
              <a:t>alt </a:t>
            </a:r>
            <a:r>
              <a:rPr sz="800" spc="10" dirty="0">
                <a:latin typeface="Euphemia UCAS"/>
                <a:cs typeface="Euphemia UCAS"/>
              </a:rPr>
              <a:t>AF </a:t>
            </a:r>
            <a:r>
              <a:rPr sz="800" spc="-25" dirty="0">
                <a:latin typeface="Euphemia UCAS"/>
                <a:cs typeface="Euphemia UCAS"/>
              </a:rPr>
              <a:t>possible </a:t>
            </a:r>
            <a:r>
              <a:rPr sz="800" spc="15" dirty="0">
                <a:latin typeface="Euphemia UCAS"/>
                <a:cs typeface="Euphemia UCAS"/>
              </a:rPr>
              <a:t>- </a:t>
            </a:r>
            <a:r>
              <a:rPr sz="800" spc="-15" dirty="0">
                <a:latin typeface="Euphemia UCAS"/>
                <a:cs typeface="Euphemia UCAS"/>
              </a:rPr>
              <a:t>subclonal </a:t>
            </a:r>
            <a:r>
              <a:rPr sz="800" dirty="0">
                <a:latin typeface="Euphemia UCAS"/>
                <a:cs typeface="Euphemia UCAS"/>
              </a:rPr>
              <a:t>variation, admixture </a:t>
            </a:r>
            <a:r>
              <a:rPr sz="800" spc="5" dirty="0">
                <a:latin typeface="Euphemia UCAS"/>
                <a:cs typeface="Euphemia UCAS"/>
              </a:rPr>
              <a:t>of </a:t>
            </a:r>
            <a:r>
              <a:rPr sz="800" spc="-15" dirty="0">
                <a:latin typeface="Euphemia UCAS"/>
                <a:cs typeface="Euphemia UCAS"/>
              </a:rPr>
              <a:t>normal </a:t>
            </a:r>
            <a:r>
              <a:rPr sz="800" spc="-25" dirty="0">
                <a:latin typeface="Euphemia UCAS"/>
                <a:cs typeface="Euphemia UCAS"/>
              </a:rPr>
              <a:t>cells </a:t>
            </a:r>
            <a:r>
              <a:rPr sz="800" spc="5" dirty="0">
                <a:latin typeface="Euphemia UCAS"/>
                <a:cs typeface="Euphemia UCAS"/>
              </a:rPr>
              <a:t>in tumor</a:t>
            </a:r>
            <a:r>
              <a:rPr sz="800" spc="-5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sample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9702" y="2602069"/>
            <a:ext cx="2790397" cy="675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"/>
              </a:lnSpc>
            </a:pPr>
            <a:r>
              <a:rPr sz="500" dirty="0">
                <a:latin typeface="Courier"/>
                <a:cs typeface="Courier"/>
              </a:rPr>
              <a:t>A G A C T T G G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00" dirty="0">
                <a:latin typeface="Courier"/>
                <a:cs typeface="Courier"/>
              </a:rPr>
              <a:t>C C C T C C C C A T T C</a:t>
            </a:r>
          </a:p>
          <a:p>
            <a:pPr marL="12700">
              <a:lnSpc>
                <a:spcPts val="520"/>
              </a:lnSpc>
            </a:pPr>
            <a:r>
              <a:rPr sz="500" dirty="0">
                <a:latin typeface="Courier"/>
                <a:cs typeface="Courier"/>
              </a:rPr>
              <a:t>A G A C T T G G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00" dirty="0">
                <a:latin typeface="Courier"/>
                <a:cs typeface="Courier"/>
              </a:rPr>
              <a:t>C C C T C C C C A T T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00" dirty="0">
                <a:latin typeface="Courier"/>
                <a:cs typeface="Courier"/>
              </a:rPr>
              <a:t>A</a:t>
            </a:r>
          </a:p>
          <a:p>
            <a:pPr marL="12700">
              <a:lnSpc>
                <a:spcPts val="520"/>
              </a:lnSpc>
            </a:pPr>
            <a:r>
              <a:rPr sz="500" dirty="0">
                <a:latin typeface="Courier"/>
                <a:cs typeface="Courier"/>
              </a:rPr>
              <a:t>A G A C T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00" dirty="0">
                <a:latin typeface="Courier"/>
                <a:cs typeface="Courier"/>
              </a:rPr>
              <a:t>G G C C C C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00" dirty="0">
                <a:latin typeface="Courier"/>
                <a:cs typeface="Courier"/>
              </a:rPr>
              <a:t>C C C C A T T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00" dirty="0">
                <a:latin typeface="Courier"/>
                <a:cs typeface="Courier"/>
              </a:rPr>
              <a:t>A G G</a:t>
            </a:r>
            <a:br>
              <a:rPr lang="es-ES_tradnl" sz="500" dirty="0">
                <a:latin typeface="Courier"/>
                <a:cs typeface="Courier"/>
              </a:rPr>
            </a:br>
            <a:r>
              <a:rPr lang="es-ES_tradnl" sz="500" dirty="0">
                <a:latin typeface="Courier"/>
                <a:cs typeface="Courier"/>
              </a:rPr>
              <a:t>    </a:t>
            </a:r>
            <a:r>
              <a:rPr sz="500" dirty="0">
                <a:latin typeface="Courier"/>
                <a:cs typeface="Courier"/>
              </a:rPr>
              <a:t>A C T T G G C C C C C T C C C C A T T C A A G G T C</a:t>
            </a:r>
            <a:br>
              <a:rPr lang="es-ES_tradnl" sz="500" dirty="0">
                <a:latin typeface="Courier"/>
                <a:cs typeface="Courier"/>
              </a:rPr>
            </a:br>
            <a:r>
              <a:rPr lang="es-ES_tradnl" sz="500" dirty="0">
                <a:latin typeface="Courier"/>
                <a:cs typeface="Courier"/>
              </a:rPr>
              <a:t>        </a:t>
            </a:r>
            <a:r>
              <a:rPr sz="500" dirty="0">
                <a:latin typeface="Courier"/>
                <a:cs typeface="Courier"/>
              </a:rPr>
              <a:t>T T G G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00" dirty="0">
                <a:latin typeface="Courier"/>
                <a:cs typeface="Courier"/>
              </a:rPr>
              <a:t>C C C T C C C C A T T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00" dirty="0">
                <a:latin typeface="Courier"/>
                <a:cs typeface="Courier"/>
              </a:rPr>
              <a:t>A G G T C T T  </a:t>
            </a:r>
            <a:r>
              <a:rPr lang="es-ES_tradnl" sz="500" dirty="0">
                <a:latin typeface="Courier"/>
                <a:cs typeface="Courier"/>
              </a:rPr>
              <a:t>	</a:t>
            </a:r>
          </a:p>
          <a:p>
            <a:pPr marL="12700">
              <a:lnSpc>
                <a:spcPts val="520"/>
              </a:lnSpc>
            </a:pPr>
            <a:r>
              <a:rPr lang="es-ES_tradnl" sz="500" dirty="0">
                <a:latin typeface="Courier"/>
                <a:cs typeface="Courier"/>
              </a:rPr>
              <a:t>              </a:t>
            </a:r>
            <a:r>
              <a:rPr sz="500" dirty="0">
                <a:latin typeface="Courier"/>
                <a:cs typeface="Courier"/>
              </a:rPr>
              <a:t>G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00" dirty="0">
                <a:latin typeface="Courier"/>
                <a:cs typeface="Courier"/>
              </a:rPr>
              <a:t>C C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00" dirty="0">
                <a:latin typeface="Courier"/>
                <a:cs typeface="Courier"/>
              </a:rPr>
              <a:t>C C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00" dirty="0">
                <a:latin typeface="Courier"/>
                <a:cs typeface="Courier"/>
              </a:rPr>
              <a:t>A T T C C A G G T C T T C</a:t>
            </a:r>
          </a:p>
          <a:p>
            <a:pPr marL="669925" indent="-151765">
              <a:lnSpc>
                <a:spcPts val="475"/>
              </a:lnSpc>
            </a:pPr>
            <a:r>
              <a:rPr lang="es-ES_tradnl" sz="500" dirty="0">
                <a:latin typeface="Courier"/>
                <a:cs typeface="Courier"/>
              </a:rPr>
              <a:t>       </a:t>
            </a:r>
            <a:r>
              <a:rPr sz="500" dirty="0">
                <a:latin typeface="Courier"/>
                <a:cs typeface="Courier"/>
              </a:rPr>
              <a:t>C C C T C C C C A T T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00" dirty="0">
                <a:latin typeface="Courier"/>
                <a:cs typeface="Courier"/>
              </a:rPr>
              <a:t>A G G T C T T C</a:t>
            </a:r>
          </a:p>
          <a:p>
            <a:pPr marL="12700" indent="657225">
              <a:lnSpc>
                <a:spcPts val="560"/>
              </a:lnSpc>
            </a:pPr>
            <a:r>
              <a:rPr lang="es-ES_tradnl" sz="500" dirty="0">
                <a:latin typeface="Courier"/>
                <a:cs typeface="Courier"/>
              </a:rPr>
              <a:t>         </a:t>
            </a:r>
            <a:r>
              <a:rPr sz="500" dirty="0">
                <a:latin typeface="Courier"/>
                <a:cs typeface="Courier"/>
              </a:rPr>
              <a:t>T C C C C A T T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00" dirty="0">
                <a:latin typeface="Courier"/>
                <a:cs typeface="Courier"/>
              </a:rPr>
              <a:t>A G G T C </a:t>
            </a:r>
            <a:r>
              <a:rPr sz="50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00" dirty="0">
                <a:latin typeface="Courier"/>
                <a:cs typeface="Courier"/>
              </a:rPr>
              <a:t>T C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00" b="1" dirty="0">
                <a:solidFill>
                  <a:srgbClr val="2D6DA3"/>
                </a:solidFill>
                <a:latin typeface="Courier"/>
                <a:cs typeface="Courier"/>
              </a:rPr>
              <a:t>A G A C T T G G C C C C C T C C C C A T T C A A G G T C T T C</a:t>
            </a:r>
            <a:endParaRPr sz="500" dirty="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56" y="2810067"/>
            <a:ext cx="55118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35" dirty="0">
                <a:latin typeface="Euphemia UCAS"/>
                <a:cs typeface="Euphemia UCAS"/>
              </a:rPr>
              <a:t>Aligned</a:t>
            </a:r>
            <a:r>
              <a:rPr sz="600" spc="-50" dirty="0">
                <a:latin typeface="Euphemia UCAS"/>
                <a:cs typeface="Euphemia UCAS"/>
              </a:rPr>
              <a:t> </a:t>
            </a:r>
            <a:r>
              <a:rPr sz="600" spc="30" dirty="0">
                <a:latin typeface="Euphemia UCAS"/>
                <a:cs typeface="Euphemia UCAS"/>
              </a:rPr>
              <a:t>reads</a:t>
            </a:r>
            <a:endParaRPr sz="600" dirty="0">
              <a:latin typeface="Euphemia UCAS"/>
              <a:cs typeface="Euphemia UC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156" y="3166670"/>
            <a:ext cx="57277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25" dirty="0">
                <a:latin typeface="Euphemia UCAS"/>
                <a:cs typeface="Euphemia UCAS"/>
              </a:rPr>
              <a:t>Reference</a:t>
            </a:r>
            <a:r>
              <a:rPr sz="600" spc="-50" dirty="0">
                <a:latin typeface="Euphemia UCAS"/>
                <a:cs typeface="Euphemia UCAS"/>
              </a:rPr>
              <a:t> </a:t>
            </a:r>
            <a:r>
              <a:rPr sz="600" spc="25" dirty="0">
                <a:latin typeface="Euphemia UCAS"/>
                <a:cs typeface="Euphemia UCAS"/>
              </a:rPr>
              <a:t>seq</a:t>
            </a:r>
            <a:endParaRPr sz="600">
              <a:latin typeface="Euphemia UCAS"/>
              <a:cs typeface="Euphemia UC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0362" y="2631335"/>
            <a:ext cx="196850" cy="188595"/>
          </a:xfrm>
          <a:custGeom>
            <a:avLst/>
            <a:gdLst/>
            <a:ahLst/>
            <a:cxnLst/>
            <a:rect l="l" t="t" r="r" b="b"/>
            <a:pathLst>
              <a:path w="196850" h="188594">
                <a:moveTo>
                  <a:pt x="196731" y="0"/>
                </a:moveTo>
                <a:lnTo>
                  <a:pt x="0" y="188426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0362" y="2922103"/>
            <a:ext cx="196850" cy="188595"/>
          </a:xfrm>
          <a:custGeom>
            <a:avLst/>
            <a:gdLst/>
            <a:ahLst/>
            <a:cxnLst/>
            <a:rect l="l" t="t" r="r" b="b"/>
            <a:pathLst>
              <a:path w="196850" h="188594">
                <a:moveTo>
                  <a:pt x="196731" y="188430"/>
                </a:moveTo>
                <a:lnTo>
                  <a:pt x="0" y="0"/>
                </a:lnTo>
              </a:path>
            </a:pathLst>
          </a:custGeom>
          <a:ln w="5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9">
            <a:extLst>
              <a:ext uri="{FF2B5EF4-FFF2-40B4-BE49-F238E27FC236}">
                <a16:creationId xmlns:a16="http://schemas.microsoft.com/office/drawing/2014/main" id="{DAD18D34-D644-DD43-BC97-90E2C4C9CBC7}"/>
              </a:ext>
            </a:extLst>
          </p:cNvPr>
          <p:cNvSpPr/>
          <p:nvPr/>
        </p:nvSpPr>
        <p:spPr>
          <a:xfrm>
            <a:off x="3206580" y="772410"/>
            <a:ext cx="66675" cy="1061085"/>
          </a:xfrm>
          <a:custGeom>
            <a:avLst/>
            <a:gdLst/>
            <a:ahLst/>
            <a:cxnLst/>
            <a:rect l="l" t="t" r="r" b="b"/>
            <a:pathLst>
              <a:path w="66675" h="1061085">
                <a:moveTo>
                  <a:pt x="45890" y="0"/>
                </a:moveTo>
                <a:lnTo>
                  <a:pt x="20389" y="0"/>
                </a:lnTo>
                <a:lnTo>
                  <a:pt x="12434" y="1596"/>
                </a:lnTo>
                <a:lnTo>
                  <a:pt x="5955" y="5955"/>
                </a:lnTo>
                <a:lnTo>
                  <a:pt x="1596" y="12434"/>
                </a:lnTo>
                <a:lnTo>
                  <a:pt x="0" y="20389"/>
                </a:lnTo>
                <a:lnTo>
                  <a:pt x="0" y="1040126"/>
                </a:lnTo>
                <a:lnTo>
                  <a:pt x="1596" y="1048079"/>
                </a:lnTo>
                <a:lnTo>
                  <a:pt x="5955" y="1054558"/>
                </a:lnTo>
                <a:lnTo>
                  <a:pt x="12434" y="1058919"/>
                </a:lnTo>
                <a:lnTo>
                  <a:pt x="20389" y="1060515"/>
                </a:lnTo>
                <a:lnTo>
                  <a:pt x="45890" y="1060515"/>
                </a:lnTo>
                <a:lnTo>
                  <a:pt x="53843" y="1058919"/>
                </a:lnTo>
                <a:lnTo>
                  <a:pt x="60321" y="1054558"/>
                </a:lnTo>
                <a:lnTo>
                  <a:pt x="64680" y="1048079"/>
                </a:lnTo>
                <a:lnTo>
                  <a:pt x="66276" y="1040126"/>
                </a:lnTo>
                <a:lnTo>
                  <a:pt x="66276" y="20389"/>
                </a:lnTo>
                <a:lnTo>
                  <a:pt x="64680" y="12434"/>
                </a:lnTo>
                <a:lnTo>
                  <a:pt x="60321" y="5955"/>
                </a:lnTo>
                <a:lnTo>
                  <a:pt x="53843" y="1596"/>
                </a:lnTo>
                <a:lnTo>
                  <a:pt x="45890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5B57A2E-7535-DE4A-98D1-F31EB86B48B6}"/>
              </a:ext>
            </a:extLst>
          </p:cNvPr>
          <p:cNvSpPr/>
          <p:nvPr/>
        </p:nvSpPr>
        <p:spPr>
          <a:xfrm>
            <a:off x="3687885" y="1017054"/>
            <a:ext cx="64965" cy="811990"/>
          </a:xfrm>
          <a:custGeom>
            <a:avLst/>
            <a:gdLst/>
            <a:ahLst/>
            <a:cxnLst/>
            <a:rect l="l" t="t" r="r" b="b"/>
            <a:pathLst>
              <a:path w="66675" h="1061085">
                <a:moveTo>
                  <a:pt x="45890" y="0"/>
                </a:moveTo>
                <a:lnTo>
                  <a:pt x="20389" y="0"/>
                </a:lnTo>
                <a:lnTo>
                  <a:pt x="12434" y="1596"/>
                </a:lnTo>
                <a:lnTo>
                  <a:pt x="5955" y="5955"/>
                </a:lnTo>
                <a:lnTo>
                  <a:pt x="1596" y="12434"/>
                </a:lnTo>
                <a:lnTo>
                  <a:pt x="0" y="20389"/>
                </a:lnTo>
                <a:lnTo>
                  <a:pt x="0" y="1040126"/>
                </a:lnTo>
                <a:lnTo>
                  <a:pt x="1596" y="1048079"/>
                </a:lnTo>
                <a:lnTo>
                  <a:pt x="5955" y="1054558"/>
                </a:lnTo>
                <a:lnTo>
                  <a:pt x="12434" y="1058919"/>
                </a:lnTo>
                <a:lnTo>
                  <a:pt x="20389" y="1060515"/>
                </a:lnTo>
                <a:lnTo>
                  <a:pt x="45890" y="1060515"/>
                </a:lnTo>
                <a:lnTo>
                  <a:pt x="53843" y="1058919"/>
                </a:lnTo>
                <a:lnTo>
                  <a:pt x="60321" y="1054558"/>
                </a:lnTo>
                <a:lnTo>
                  <a:pt x="64680" y="1048079"/>
                </a:lnTo>
                <a:lnTo>
                  <a:pt x="66276" y="1040126"/>
                </a:lnTo>
                <a:lnTo>
                  <a:pt x="66276" y="20389"/>
                </a:lnTo>
                <a:lnTo>
                  <a:pt x="64680" y="12434"/>
                </a:lnTo>
                <a:lnTo>
                  <a:pt x="60321" y="5955"/>
                </a:lnTo>
                <a:lnTo>
                  <a:pt x="53843" y="1596"/>
                </a:lnTo>
                <a:lnTo>
                  <a:pt x="45890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Euphemia UCAS"/>
                <a:cs typeface="Euphemia UCAS"/>
              </a:rPr>
              <a:t>Naive </a:t>
            </a:r>
            <a:r>
              <a:rPr spc="-35" dirty="0">
                <a:latin typeface="Euphemia UCAS"/>
                <a:cs typeface="Euphemia UCAS"/>
              </a:rPr>
              <a:t>variant</a:t>
            </a:r>
            <a:r>
              <a:rPr lang="es-ES_tradnl" spc="135" dirty="0">
                <a:latin typeface="Euphemia UCAS"/>
                <a:cs typeface="Euphemia UCAS"/>
              </a:rPr>
              <a:t> </a:t>
            </a:r>
            <a:r>
              <a:rPr spc="-35" dirty="0">
                <a:latin typeface="Euphemia UCAS"/>
                <a:cs typeface="Euphemia UCAS"/>
              </a:rPr>
              <a:t>calling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5711"/>
            <a:ext cx="340555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0" dirty="0">
                <a:latin typeface="Euphemia UCAS"/>
                <a:cs typeface="Euphemia UCAS"/>
              </a:rPr>
              <a:t>Use </a:t>
            </a:r>
            <a:r>
              <a:rPr sz="800" spc="-10" dirty="0">
                <a:latin typeface="Euphemia UCAS"/>
                <a:cs typeface="Euphemia UCAS"/>
              </a:rPr>
              <a:t>fixed </a:t>
            </a:r>
            <a:r>
              <a:rPr sz="800" spc="-20" dirty="0">
                <a:latin typeface="Euphemia UCAS"/>
                <a:cs typeface="Euphemia UCAS"/>
              </a:rPr>
              <a:t>allele </a:t>
            </a:r>
            <a:r>
              <a:rPr sz="800" spc="-25" dirty="0">
                <a:latin typeface="Euphemia UCAS"/>
                <a:cs typeface="Euphemia UCAS"/>
              </a:rPr>
              <a:t>frequency </a:t>
            </a:r>
            <a:r>
              <a:rPr sz="800" spc="-15" dirty="0">
                <a:latin typeface="Euphemia UCAS"/>
                <a:cs typeface="Euphemia UCAS"/>
              </a:rPr>
              <a:t>threshold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determine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genotype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45" y="964764"/>
            <a:ext cx="59753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40" dirty="0">
                <a:latin typeface="Euphemia UCAS"/>
                <a:cs typeface="Euphemia UCAS"/>
              </a:rPr>
              <a:t>Aligned</a:t>
            </a:r>
            <a:r>
              <a:rPr sz="650" spc="-50" dirty="0">
                <a:latin typeface="Euphemia UCAS"/>
                <a:cs typeface="Euphemia UCAS"/>
              </a:rPr>
              <a:t> </a:t>
            </a:r>
            <a:r>
              <a:rPr sz="650" spc="35" dirty="0">
                <a:latin typeface="Euphemia UCAS"/>
                <a:cs typeface="Euphemia UCAS"/>
              </a:rPr>
              <a:t>reads</a:t>
            </a:r>
            <a:endParaRPr sz="650" dirty="0">
              <a:latin typeface="Euphemia UCAS"/>
              <a:cs typeface="Euphemia UC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0563" y="772410"/>
            <a:ext cx="213995" cy="205104"/>
          </a:xfrm>
          <a:custGeom>
            <a:avLst/>
            <a:gdLst/>
            <a:ahLst/>
            <a:cxnLst/>
            <a:rect l="l" t="t" r="r" b="b"/>
            <a:pathLst>
              <a:path w="213994" h="205104">
                <a:moveTo>
                  <a:pt x="213906" y="0"/>
                </a:moveTo>
                <a:lnTo>
                  <a:pt x="0" y="204876"/>
                </a:lnTo>
              </a:path>
            </a:pathLst>
          </a:custGeom>
          <a:ln w="5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0563" y="1088563"/>
            <a:ext cx="213995" cy="205104"/>
          </a:xfrm>
          <a:custGeom>
            <a:avLst/>
            <a:gdLst/>
            <a:ahLst/>
            <a:cxnLst/>
            <a:rect l="l" t="t" r="r" b="b"/>
            <a:pathLst>
              <a:path w="213994" h="205105">
                <a:moveTo>
                  <a:pt x="213906" y="204880"/>
                </a:moveTo>
                <a:lnTo>
                  <a:pt x="0" y="0"/>
                </a:lnTo>
              </a:path>
            </a:pathLst>
          </a:custGeom>
          <a:ln w="5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9147" y="762243"/>
            <a:ext cx="66675" cy="1066800"/>
          </a:xfrm>
          <a:custGeom>
            <a:avLst/>
            <a:gdLst/>
            <a:ahLst/>
            <a:cxnLst/>
            <a:rect l="l" t="t" r="r" b="b"/>
            <a:pathLst>
              <a:path w="66675" h="1066800">
                <a:moveTo>
                  <a:pt x="45774" y="0"/>
                </a:moveTo>
                <a:lnTo>
                  <a:pt x="20520" y="0"/>
                </a:lnTo>
                <a:lnTo>
                  <a:pt x="12522" y="1606"/>
                </a:lnTo>
                <a:lnTo>
                  <a:pt x="6001" y="5992"/>
                </a:lnTo>
                <a:lnTo>
                  <a:pt x="1609" y="12508"/>
                </a:lnTo>
                <a:lnTo>
                  <a:pt x="0" y="20505"/>
                </a:lnTo>
                <a:lnTo>
                  <a:pt x="0" y="1046039"/>
                </a:lnTo>
                <a:lnTo>
                  <a:pt x="1609" y="1054035"/>
                </a:lnTo>
                <a:lnTo>
                  <a:pt x="6001" y="1060551"/>
                </a:lnTo>
                <a:lnTo>
                  <a:pt x="12522" y="1064938"/>
                </a:lnTo>
                <a:lnTo>
                  <a:pt x="20520" y="1066544"/>
                </a:lnTo>
                <a:lnTo>
                  <a:pt x="45774" y="1066544"/>
                </a:lnTo>
                <a:lnTo>
                  <a:pt x="53779" y="1064938"/>
                </a:lnTo>
                <a:lnTo>
                  <a:pt x="60300" y="1060551"/>
                </a:lnTo>
                <a:lnTo>
                  <a:pt x="64688" y="1054035"/>
                </a:lnTo>
                <a:lnTo>
                  <a:pt x="66295" y="1046039"/>
                </a:lnTo>
                <a:lnTo>
                  <a:pt x="66295" y="20505"/>
                </a:lnTo>
                <a:lnTo>
                  <a:pt x="64688" y="12508"/>
                </a:lnTo>
                <a:lnTo>
                  <a:pt x="60300" y="5992"/>
                </a:lnTo>
                <a:lnTo>
                  <a:pt x="53779" y="1606"/>
                </a:lnTo>
                <a:lnTo>
                  <a:pt x="45774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7947" y="759068"/>
            <a:ext cx="66675" cy="1069975"/>
          </a:xfrm>
          <a:custGeom>
            <a:avLst/>
            <a:gdLst/>
            <a:ahLst/>
            <a:cxnLst/>
            <a:rect l="l" t="t" r="r" b="b"/>
            <a:pathLst>
              <a:path w="66675" h="1069975">
                <a:moveTo>
                  <a:pt x="45715" y="0"/>
                </a:moveTo>
                <a:lnTo>
                  <a:pt x="20579" y="0"/>
                </a:lnTo>
                <a:lnTo>
                  <a:pt x="12552" y="1611"/>
                </a:lnTo>
                <a:lnTo>
                  <a:pt x="6013" y="6011"/>
                </a:lnTo>
                <a:lnTo>
                  <a:pt x="1611" y="12546"/>
                </a:lnTo>
                <a:lnTo>
                  <a:pt x="0" y="20564"/>
                </a:lnTo>
                <a:lnTo>
                  <a:pt x="0" y="1048995"/>
                </a:lnTo>
                <a:lnTo>
                  <a:pt x="1611" y="1057014"/>
                </a:lnTo>
                <a:lnTo>
                  <a:pt x="6013" y="1063549"/>
                </a:lnTo>
                <a:lnTo>
                  <a:pt x="12552" y="1067949"/>
                </a:lnTo>
                <a:lnTo>
                  <a:pt x="20579" y="1069560"/>
                </a:lnTo>
                <a:lnTo>
                  <a:pt x="45715" y="1069560"/>
                </a:lnTo>
                <a:lnTo>
                  <a:pt x="53741" y="1067949"/>
                </a:lnTo>
                <a:lnTo>
                  <a:pt x="60280" y="1063549"/>
                </a:lnTo>
                <a:lnTo>
                  <a:pt x="64680" y="1057014"/>
                </a:lnTo>
                <a:lnTo>
                  <a:pt x="66291" y="1048995"/>
                </a:lnTo>
                <a:lnTo>
                  <a:pt x="66291" y="20564"/>
                </a:lnTo>
                <a:lnTo>
                  <a:pt x="64680" y="12546"/>
                </a:lnTo>
                <a:lnTo>
                  <a:pt x="60280" y="6011"/>
                </a:lnTo>
                <a:lnTo>
                  <a:pt x="53741" y="1611"/>
                </a:lnTo>
                <a:lnTo>
                  <a:pt x="45715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2845" y="1352498"/>
            <a:ext cx="620395" cy="10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30" dirty="0">
                <a:latin typeface="Euphemia UCAS"/>
                <a:cs typeface="Euphemia UCAS"/>
              </a:rPr>
              <a:t>Reference</a:t>
            </a:r>
            <a:r>
              <a:rPr sz="650" spc="-55" dirty="0">
                <a:latin typeface="Euphemia UCAS"/>
                <a:cs typeface="Euphemia UCAS"/>
              </a:rPr>
              <a:t> </a:t>
            </a:r>
            <a:r>
              <a:rPr sz="650" spc="30" dirty="0">
                <a:latin typeface="Euphemia UCAS"/>
                <a:cs typeface="Euphemia UCAS"/>
              </a:rPr>
              <a:t>seq</a:t>
            </a:r>
            <a:endParaRPr sz="650">
              <a:latin typeface="Euphemia UCAS"/>
              <a:cs typeface="Euphemia UC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8805" y="739775"/>
            <a:ext cx="3182392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A G 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</a:t>
            </a:r>
          </a:p>
          <a:p>
            <a:pPr marL="12700">
              <a:lnSpc>
                <a:spcPts val="565"/>
              </a:lnSpc>
            </a:pPr>
            <a:r>
              <a:rPr sz="550" dirty="0">
                <a:latin typeface="Courier"/>
                <a:cs typeface="Courier"/>
              </a:rPr>
              <a:t>A G 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</a:t>
            </a:r>
          </a:p>
          <a:p>
            <a:pPr marL="12700">
              <a:lnSpc>
                <a:spcPts val="565"/>
              </a:lnSpc>
            </a:pPr>
            <a:r>
              <a:rPr sz="550" dirty="0">
                <a:latin typeface="Courier"/>
                <a:cs typeface="Courier"/>
              </a:rPr>
              <a:t>A G A C T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G G C C 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C A T T C A A G G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</a:t>
            </a:r>
            <a:r>
              <a:rPr sz="550" dirty="0">
                <a:latin typeface="Courier"/>
                <a:cs typeface="Courier"/>
              </a:rPr>
              <a:t>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</a:t>
            </a:r>
            <a:r>
              <a:rPr sz="550" dirty="0">
                <a:latin typeface="Courier"/>
                <a:cs typeface="Courier"/>
              </a:rPr>
              <a:t>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T T  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      </a:t>
            </a:r>
            <a:r>
              <a:rPr sz="550" dirty="0">
                <a:latin typeface="Courier"/>
                <a:cs typeface="Courier"/>
              </a:rPr>
              <a:t>G C C 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A T T C A A G G T C T T C</a:t>
            </a:r>
          </a:p>
          <a:p>
            <a:pPr marL="727075" marR="5080" indent="-165100">
              <a:lnSpc>
                <a:spcPts val="560"/>
              </a:lnSpc>
            </a:pPr>
            <a:r>
              <a:rPr lang="es-ES_tradnl" sz="550" dirty="0">
                <a:latin typeface="Courier"/>
                <a:cs typeface="Courier"/>
              </a:rPr>
              <a:t>       </a:t>
            </a:r>
            <a:r>
              <a:rPr sz="550" dirty="0">
                <a:latin typeface="Courier"/>
                <a:cs typeface="Courier"/>
              </a:rPr>
              <a:t>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T T C  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 </a:t>
            </a:r>
            <a:r>
              <a:rPr sz="550" dirty="0">
                <a:latin typeface="Courier"/>
                <a:cs typeface="Courier"/>
              </a:rPr>
              <a:t>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T C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2D6DA3"/>
                </a:solidFill>
                <a:latin typeface="Courier"/>
                <a:cs typeface="Courier"/>
              </a:rPr>
              <a:t>A G A C T T G G C C C C C T C C C C A T T C A A G G T C T T C</a:t>
            </a:r>
            <a:endParaRPr sz="550" dirty="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5159" y="1529576"/>
            <a:ext cx="29324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R : 3 3 4 4 5 4 5 </a:t>
            </a:r>
            <a:r>
              <a:rPr lang="es-ES_tradnl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6 2 7 7 7 5 8 8 8 7 8 8 8 8 2 7 6 6 5 5 3 4 3</a:t>
            </a:r>
          </a:p>
          <a:p>
            <a:pPr algn="ctr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A : 0 0 0 0 0 1 0 0 0 4 0 0 0 3 0 0 0 1 0 0 0 0 5 0 0 0 0 0 1 0 0</a:t>
            </a:r>
          </a:p>
          <a:p>
            <a:pPr marL="111760" algn="ctr">
              <a:lnSpc>
                <a:spcPct val="100000"/>
              </a:lnSpc>
              <a:spcBef>
                <a:spcPts val="280"/>
              </a:spcBef>
            </a:pPr>
            <a:r>
              <a:rPr lang="es-ES_tradnl" sz="550" dirty="0"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0 0 0 0 0 0 0 0 0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0 0 0 0 0 0 0 0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0 0 0 0 0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2845" y="1525023"/>
            <a:ext cx="894715" cy="281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ct val="150500"/>
              </a:lnSpc>
            </a:pPr>
            <a:r>
              <a:rPr sz="650" spc="30" dirty="0">
                <a:latin typeface="Euphemia UCAS"/>
                <a:cs typeface="Euphemia UCAS"/>
              </a:rPr>
              <a:t>Allelic </a:t>
            </a:r>
            <a:r>
              <a:rPr sz="650" spc="40" dirty="0">
                <a:latin typeface="Euphemia UCAS"/>
                <a:cs typeface="Euphemia UCAS"/>
              </a:rPr>
              <a:t>counts  </a:t>
            </a:r>
            <a:r>
              <a:rPr sz="650" spc="30" dirty="0">
                <a:latin typeface="Euphemia UCAS"/>
                <a:cs typeface="Euphemia UCAS"/>
              </a:rPr>
              <a:t>Predicted</a:t>
            </a:r>
            <a:r>
              <a:rPr sz="650" spc="-25" dirty="0">
                <a:latin typeface="Euphemia UCAS"/>
                <a:cs typeface="Euphemia UCAS"/>
              </a:rPr>
              <a:t> </a:t>
            </a:r>
            <a:r>
              <a:rPr sz="650" spc="35" dirty="0">
                <a:latin typeface="Euphemia UCAS"/>
                <a:cs typeface="Euphemia UCAS"/>
              </a:rPr>
              <a:t>dosage</a:t>
            </a:r>
            <a:endParaRPr sz="650" dirty="0">
              <a:latin typeface="Euphemia UCAS"/>
              <a:cs typeface="Euphemia UC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87220"/>
              </p:ext>
            </p:extLst>
          </p:nvPr>
        </p:nvGraphicFramePr>
        <p:xfrm>
          <a:off x="2457450" y="2035175"/>
          <a:ext cx="1905001" cy="504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8355"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20" dirty="0">
                          <a:latin typeface="Euphemia UCAS"/>
                          <a:cs typeface="Euphemia UCAS"/>
                        </a:rPr>
                        <a:t>alt</a:t>
                      </a:r>
                      <a:r>
                        <a:rPr sz="700" spc="-5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spc="10" dirty="0">
                          <a:latin typeface="Euphemia UCAS"/>
                          <a:cs typeface="Euphemia UCAS"/>
                        </a:rPr>
                        <a:t>AF</a:t>
                      </a:r>
                      <a:endParaRPr sz="7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latin typeface="Euphemia UCAS"/>
                          <a:cs typeface="Euphemia UCAS"/>
                        </a:rPr>
                        <a:t>genotype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84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25" dirty="0">
                          <a:latin typeface="Euphemia UCAS"/>
                          <a:cs typeface="Euphemia UCAS"/>
                        </a:rPr>
                        <a:t>[0</a:t>
                      </a:r>
                      <a:r>
                        <a:rPr sz="700" i="1" spc="25" dirty="0">
                          <a:latin typeface="Euphemia UCAS"/>
                          <a:cs typeface="Euphemia UCAS"/>
                        </a:rPr>
                        <a:t>,</a:t>
                      </a:r>
                      <a:r>
                        <a:rPr sz="700" i="1" spc="-14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spc="30" dirty="0">
                          <a:latin typeface="Euphemia UCAS"/>
                          <a:cs typeface="Euphemia UCAS"/>
                        </a:rPr>
                        <a:t>0</a:t>
                      </a:r>
                      <a:r>
                        <a:rPr sz="700" i="1" spc="30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spc="30" dirty="0">
                          <a:latin typeface="Euphemia UCAS"/>
                          <a:cs typeface="Euphemia UCAS"/>
                        </a:rPr>
                        <a:t>2)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RR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..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hom</a:t>
                      </a:r>
                      <a:r>
                        <a:rPr sz="700" dirty="0">
                          <a:latin typeface="Euphemia UCAS"/>
                          <a:cs typeface="Euphemia UCAS"/>
                        </a:rPr>
                        <a:t>ozygous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latin typeface="Euphemia UCAS"/>
                          <a:cs typeface="Euphemia UCAS"/>
                        </a:rPr>
                        <a:t>reference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25"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25" dirty="0">
                          <a:latin typeface="Euphemia UCAS"/>
                          <a:cs typeface="Euphemia UCAS"/>
                        </a:rPr>
                        <a:t>[0</a:t>
                      </a:r>
                      <a:r>
                        <a:rPr sz="700" i="1" spc="25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spc="25" dirty="0">
                          <a:latin typeface="Euphemia UCAS"/>
                          <a:cs typeface="Euphemia UCAS"/>
                        </a:rPr>
                        <a:t>2</a:t>
                      </a:r>
                      <a:r>
                        <a:rPr sz="700" i="1" spc="25" dirty="0">
                          <a:latin typeface="Euphemia UCAS"/>
                          <a:cs typeface="Euphemia UCAS"/>
                        </a:rPr>
                        <a:t>,</a:t>
                      </a:r>
                      <a:r>
                        <a:rPr sz="700" i="1" spc="-15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spc="20" dirty="0">
                          <a:latin typeface="Euphemia UCAS"/>
                          <a:cs typeface="Euphemia UCAS"/>
                        </a:rPr>
                        <a:t>0</a:t>
                      </a:r>
                      <a:r>
                        <a:rPr sz="700" i="1" spc="20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spc="20" dirty="0">
                          <a:latin typeface="Euphemia UCAS"/>
                          <a:cs typeface="Euphemia UCAS"/>
                        </a:rPr>
                        <a:t>8]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RA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..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-30" dirty="0">
                          <a:latin typeface="Euphemia UCAS"/>
                          <a:cs typeface="Euphemia UCAS"/>
                        </a:rPr>
                        <a:t>herezogyous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3">
                <a:tc>
                  <a:txBody>
                    <a:bodyPr/>
                    <a:lstStyle/>
                    <a:p>
                      <a:pPr marR="61594" algn="ct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(0</a:t>
                      </a:r>
                      <a:r>
                        <a:rPr sz="700" i="1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dirty="0">
                          <a:latin typeface="Euphemia UCAS"/>
                          <a:cs typeface="Euphemia UCAS"/>
                        </a:rPr>
                        <a:t>8</a:t>
                      </a:r>
                      <a:r>
                        <a:rPr sz="700" i="1" dirty="0">
                          <a:latin typeface="Euphemia UCAS"/>
                          <a:cs typeface="Euphemia UCAS"/>
                        </a:rPr>
                        <a:t>,</a:t>
                      </a:r>
                      <a:r>
                        <a:rPr sz="700" i="1" spc="-6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dirty="0">
                          <a:latin typeface="Euphemia UCAS"/>
                          <a:cs typeface="Euphemia UCAS"/>
                        </a:rPr>
                        <a:t>1]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AA</a:t>
                      </a: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..</a:t>
                      </a: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730"/>
                        </a:lnSpc>
                      </a:pPr>
                      <a:r>
                        <a:rPr sz="700" spc="-30" dirty="0">
                          <a:latin typeface="Euphemia UCAS"/>
                          <a:cs typeface="Euphemia UCAS"/>
                        </a:rPr>
                        <a:t>homozygous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variant</a:t>
                      </a:r>
                      <a:endParaRPr sz="7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9">
            <a:extLst>
              <a:ext uri="{FF2B5EF4-FFF2-40B4-BE49-F238E27FC236}">
                <a16:creationId xmlns:a16="http://schemas.microsoft.com/office/drawing/2014/main" id="{50C1F7DD-60D2-7141-9490-155209ABD443}"/>
              </a:ext>
            </a:extLst>
          </p:cNvPr>
          <p:cNvSpPr/>
          <p:nvPr/>
        </p:nvSpPr>
        <p:spPr>
          <a:xfrm>
            <a:off x="3206580" y="772410"/>
            <a:ext cx="66675" cy="1061085"/>
          </a:xfrm>
          <a:custGeom>
            <a:avLst/>
            <a:gdLst/>
            <a:ahLst/>
            <a:cxnLst/>
            <a:rect l="l" t="t" r="r" b="b"/>
            <a:pathLst>
              <a:path w="66675" h="1061085">
                <a:moveTo>
                  <a:pt x="45890" y="0"/>
                </a:moveTo>
                <a:lnTo>
                  <a:pt x="20389" y="0"/>
                </a:lnTo>
                <a:lnTo>
                  <a:pt x="12434" y="1596"/>
                </a:lnTo>
                <a:lnTo>
                  <a:pt x="5955" y="5955"/>
                </a:lnTo>
                <a:lnTo>
                  <a:pt x="1596" y="12434"/>
                </a:lnTo>
                <a:lnTo>
                  <a:pt x="0" y="20389"/>
                </a:lnTo>
                <a:lnTo>
                  <a:pt x="0" y="1040126"/>
                </a:lnTo>
                <a:lnTo>
                  <a:pt x="1596" y="1048079"/>
                </a:lnTo>
                <a:lnTo>
                  <a:pt x="5955" y="1054558"/>
                </a:lnTo>
                <a:lnTo>
                  <a:pt x="12434" y="1058919"/>
                </a:lnTo>
                <a:lnTo>
                  <a:pt x="20389" y="1060515"/>
                </a:lnTo>
                <a:lnTo>
                  <a:pt x="45890" y="1060515"/>
                </a:lnTo>
                <a:lnTo>
                  <a:pt x="53843" y="1058919"/>
                </a:lnTo>
                <a:lnTo>
                  <a:pt x="60321" y="1054558"/>
                </a:lnTo>
                <a:lnTo>
                  <a:pt x="64680" y="1048079"/>
                </a:lnTo>
                <a:lnTo>
                  <a:pt x="66276" y="1040126"/>
                </a:lnTo>
                <a:lnTo>
                  <a:pt x="66276" y="20389"/>
                </a:lnTo>
                <a:lnTo>
                  <a:pt x="64680" y="12434"/>
                </a:lnTo>
                <a:lnTo>
                  <a:pt x="60321" y="5955"/>
                </a:lnTo>
                <a:lnTo>
                  <a:pt x="53843" y="1596"/>
                </a:lnTo>
                <a:lnTo>
                  <a:pt x="45890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0"/>
          <p:cNvSpPr/>
          <p:nvPr/>
        </p:nvSpPr>
        <p:spPr>
          <a:xfrm>
            <a:off x="1807200" y="739775"/>
            <a:ext cx="66675" cy="1069975"/>
          </a:xfrm>
          <a:custGeom>
            <a:avLst/>
            <a:gdLst/>
            <a:ahLst/>
            <a:cxnLst/>
            <a:rect l="l" t="t" r="r" b="b"/>
            <a:pathLst>
              <a:path w="66675" h="1069975">
                <a:moveTo>
                  <a:pt x="45715" y="0"/>
                </a:moveTo>
                <a:lnTo>
                  <a:pt x="20579" y="0"/>
                </a:lnTo>
                <a:lnTo>
                  <a:pt x="12552" y="1611"/>
                </a:lnTo>
                <a:lnTo>
                  <a:pt x="6013" y="6011"/>
                </a:lnTo>
                <a:lnTo>
                  <a:pt x="1611" y="12546"/>
                </a:lnTo>
                <a:lnTo>
                  <a:pt x="0" y="20564"/>
                </a:lnTo>
                <a:lnTo>
                  <a:pt x="0" y="1048995"/>
                </a:lnTo>
                <a:lnTo>
                  <a:pt x="1611" y="1057014"/>
                </a:lnTo>
                <a:lnTo>
                  <a:pt x="6013" y="1063549"/>
                </a:lnTo>
                <a:lnTo>
                  <a:pt x="12552" y="1067949"/>
                </a:lnTo>
                <a:lnTo>
                  <a:pt x="20579" y="1069560"/>
                </a:lnTo>
                <a:lnTo>
                  <a:pt x="45715" y="1069560"/>
                </a:lnTo>
                <a:lnTo>
                  <a:pt x="53741" y="1067949"/>
                </a:lnTo>
                <a:lnTo>
                  <a:pt x="60280" y="1063549"/>
                </a:lnTo>
                <a:lnTo>
                  <a:pt x="64680" y="1057014"/>
                </a:lnTo>
                <a:lnTo>
                  <a:pt x="66291" y="1048995"/>
                </a:lnTo>
                <a:lnTo>
                  <a:pt x="66291" y="20564"/>
                </a:lnTo>
                <a:lnTo>
                  <a:pt x="64680" y="12546"/>
                </a:lnTo>
                <a:lnTo>
                  <a:pt x="60280" y="6011"/>
                </a:lnTo>
                <a:lnTo>
                  <a:pt x="53741" y="1611"/>
                </a:lnTo>
                <a:lnTo>
                  <a:pt x="45715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0650" y="81597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58969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27"/>
                </a:lnTo>
                <a:lnTo>
                  <a:pt x="1282" y="74810"/>
                </a:lnTo>
                <a:lnTo>
                  <a:pt x="58969" y="74810"/>
                </a:lnTo>
                <a:lnTo>
                  <a:pt x="60247" y="73527"/>
                </a:lnTo>
                <a:lnTo>
                  <a:pt x="60247" y="1282"/>
                </a:lnTo>
                <a:lnTo>
                  <a:pt x="58969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648" y="794609"/>
            <a:ext cx="696626" cy="123111"/>
          </a:xfrm>
          <a:custGeom>
            <a:avLst/>
            <a:gdLst/>
            <a:ahLst/>
            <a:cxnLst/>
            <a:rect l="l" t="t" r="r" b="b"/>
            <a:pathLst>
              <a:path w="593725" h="106045">
                <a:moveTo>
                  <a:pt x="588442" y="0"/>
                </a:moveTo>
                <a:lnTo>
                  <a:pt x="5096" y="0"/>
                </a:lnTo>
                <a:lnTo>
                  <a:pt x="0" y="5096"/>
                </a:lnTo>
                <a:lnTo>
                  <a:pt x="0" y="100367"/>
                </a:lnTo>
                <a:lnTo>
                  <a:pt x="5096" y="105452"/>
                </a:lnTo>
                <a:lnTo>
                  <a:pt x="588442" y="105452"/>
                </a:lnTo>
                <a:lnTo>
                  <a:pt x="593542" y="100367"/>
                </a:lnTo>
                <a:lnTo>
                  <a:pt x="593542" y="5096"/>
                </a:lnTo>
                <a:lnTo>
                  <a:pt x="588442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579" y="813961"/>
            <a:ext cx="65174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5" dirty="0">
                <a:latin typeface="Euphemia UCAS"/>
                <a:cs typeface="Euphemia UCAS"/>
              </a:rPr>
              <a:t>Low </a:t>
            </a:r>
            <a:r>
              <a:rPr sz="500" spc="40" dirty="0">
                <a:latin typeface="Euphemia UCAS"/>
                <a:cs typeface="Euphemia UCAS"/>
              </a:rPr>
              <a:t>base</a:t>
            </a:r>
            <a:r>
              <a:rPr lang="es-ES" sz="500" spc="-55" dirty="0">
                <a:latin typeface="Euphemia UCAS"/>
                <a:cs typeface="Euphemia UCAS"/>
              </a:rPr>
              <a:t> </a:t>
            </a:r>
            <a:r>
              <a:rPr sz="500" spc="45" dirty="0">
                <a:latin typeface="Euphemia UCAS"/>
                <a:cs typeface="Euphemia UCAS"/>
              </a:rPr>
              <a:t>quality</a:t>
            </a:r>
            <a:endParaRPr sz="500" dirty="0">
              <a:latin typeface="Euphemia UCAS"/>
              <a:cs typeface="Euphemia UC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14174" y="85652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629" y="0"/>
                </a:lnTo>
              </a:path>
            </a:pathLst>
          </a:custGeom>
          <a:ln w="5965">
            <a:solidFill>
              <a:srgbClr val="D43F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0609" y="842088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69" h="29209">
                <a:moveTo>
                  <a:pt x="0" y="0"/>
                </a:moveTo>
                <a:lnTo>
                  <a:pt x="39101" y="14372"/>
                </a:lnTo>
                <a:lnTo>
                  <a:pt x="0" y="28748"/>
                </a:lnTo>
                <a:lnTo>
                  <a:pt x="3506" y="21889"/>
                </a:lnTo>
                <a:lnTo>
                  <a:pt x="4668" y="14432"/>
                </a:lnTo>
                <a:lnTo>
                  <a:pt x="3495" y="6946"/>
                </a:lnTo>
                <a:lnTo>
                  <a:pt x="0" y="0"/>
                </a:lnTo>
                <a:close/>
              </a:path>
            </a:pathLst>
          </a:custGeom>
          <a:solidFill>
            <a:srgbClr val="D43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0609" y="842088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69" h="29209">
                <a:moveTo>
                  <a:pt x="0" y="0"/>
                </a:moveTo>
                <a:lnTo>
                  <a:pt x="39101" y="14372"/>
                </a:lnTo>
                <a:lnTo>
                  <a:pt x="0" y="28748"/>
                </a:lnTo>
                <a:lnTo>
                  <a:pt x="3506" y="21889"/>
                </a:lnTo>
                <a:lnTo>
                  <a:pt x="4668" y="14432"/>
                </a:lnTo>
                <a:lnTo>
                  <a:pt x="3495" y="694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43F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4392" y="1787708"/>
            <a:ext cx="2160013" cy="1542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1684620"/>
            <a:ext cx="3161030" cy="798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</a:pPr>
            <a:endParaRPr sz="600" dirty="0">
              <a:latin typeface="Euphemia UCAS"/>
              <a:cs typeface="Euphemia UCAS"/>
            </a:endParaRPr>
          </a:p>
          <a:p>
            <a:pPr marL="12700">
              <a:lnSpc>
                <a:spcPts val="955"/>
              </a:lnSpc>
              <a:spcBef>
                <a:spcPts val="465"/>
              </a:spcBef>
            </a:pPr>
            <a:r>
              <a:rPr sz="800" spc="20" dirty="0">
                <a:latin typeface="Euphemia UCAS"/>
                <a:cs typeface="Euphemia UCAS"/>
              </a:rPr>
              <a:t>1) </a:t>
            </a:r>
            <a:r>
              <a:rPr sz="800" spc="5" dirty="0">
                <a:latin typeface="Euphemia UCAS"/>
                <a:cs typeface="Euphemia UCAS"/>
              </a:rPr>
              <a:t>Filter </a:t>
            </a:r>
            <a:r>
              <a:rPr sz="800" spc="-55" dirty="0">
                <a:latin typeface="Euphemia UCAS"/>
                <a:cs typeface="Euphemia UCAS"/>
              </a:rPr>
              <a:t>base </a:t>
            </a:r>
            <a:r>
              <a:rPr sz="800" spc="-20" dirty="0">
                <a:latin typeface="Euphemia UCAS"/>
                <a:cs typeface="Euphemia UCAS"/>
              </a:rPr>
              <a:t>calls </a:t>
            </a:r>
            <a:r>
              <a:rPr sz="800" spc="-25" dirty="0">
                <a:latin typeface="Euphemia UCAS"/>
                <a:cs typeface="Euphemia UCAS"/>
              </a:rPr>
              <a:t>by</a:t>
            </a:r>
            <a:r>
              <a:rPr sz="800" spc="155" dirty="0">
                <a:latin typeface="Euphemia UCAS"/>
                <a:cs typeface="Euphemia UCAS"/>
              </a:rPr>
              <a:t> </a:t>
            </a:r>
            <a:r>
              <a:rPr sz="800" dirty="0">
                <a:latin typeface="Euphemia UCAS"/>
                <a:cs typeface="Euphemia UCAS"/>
              </a:rPr>
              <a:t>quality</a:t>
            </a:r>
          </a:p>
          <a:p>
            <a:pPr marL="227329">
              <a:lnSpc>
                <a:spcPts val="955"/>
              </a:lnSpc>
            </a:pPr>
            <a:r>
              <a:rPr sz="800" spc="-20" dirty="0">
                <a:latin typeface="Euphemia UCAS"/>
                <a:cs typeface="Euphemia UCAS"/>
              </a:rPr>
              <a:t>e.g. ignore </a:t>
            </a:r>
            <a:r>
              <a:rPr sz="800" spc="-65" dirty="0">
                <a:latin typeface="Euphemia UCAS"/>
                <a:cs typeface="Euphemia UCAS"/>
              </a:rPr>
              <a:t>bases </a:t>
            </a:r>
            <a:r>
              <a:rPr sz="800" spc="50" dirty="0">
                <a:latin typeface="Euphemia UCAS"/>
                <a:cs typeface="Euphemia UCAS"/>
              </a:rPr>
              <a:t> </a:t>
            </a:r>
            <a:r>
              <a:rPr sz="800" spc="30" dirty="0">
                <a:latin typeface="Euphemia UCAS"/>
                <a:cs typeface="Euphemia UCAS"/>
              </a:rPr>
              <a:t>Q&lt;20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600" dirty="0">
              <a:latin typeface="Euphemia UCAS"/>
              <a:cs typeface="Euphemia UCAS"/>
            </a:endParaRPr>
          </a:p>
          <a:p>
            <a:pPr marL="34925">
              <a:lnSpc>
                <a:spcPts val="819"/>
              </a:lnSpc>
            </a:pPr>
            <a:r>
              <a:rPr sz="700" b="1" spc="-30" dirty="0">
                <a:latin typeface="Euphemia UCAS"/>
                <a:cs typeface="Euphemia UCAS"/>
              </a:rPr>
              <a:t>Phred </a:t>
            </a:r>
            <a:r>
              <a:rPr sz="700" b="1" spc="-25" dirty="0">
                <a:latin typeface="Euphemia UCAS"/>
                <a:cs typeface="Euphemia UCAS"/>
              </a:rPr>
              <a:t>quality</a:t>
            </a:r>
            <a:r>
              <a:rPr sz="700" b="1" spc="-20" dirty="0">
                <a:latin typeface="Euphemia UCAS"/>
                <a:cs typeface="Euphemia UCAS"/>
              </a:rPr>
              <a:t> </a:t>
            </a:r>
            <a:r>
              <a:rPr sz="700" b="1" spc="-60" dirty="0">
                <a:latin typeface="Euphemia UCAS"/>
                <a:cs typeface="Euphemia UCAS"/>
              </a:rPr>
              <a:t>score</a:t>
            </a:r>
            <a:endParaRPr sz="700" dirty="0">
              <a:latin typeface="Euphemia UCAS"/>
              <a:cs typeface="Euphemia UCAS"/>
            </a:endParaRPr>
          </a:p>
          <a:p>
            <a:pPr marL="34925">
              <a:lnSpc>
                <a:spcPts val="819"/>
              </a:lnSpc>
            </a:pPr>
            <a:r>
              <a:rPr sz="700" dirty="0">
                <a:latin typeface="Euphemia UCAS"/>
                <a:cs typeface="Euphemia UCAS"/>
              </a:rPr>
              <a:t>Q </a:t>
            </a:r>
            <a:r>
              <a:rPr sz="700" spc="200" dirty="0">
                <a:latin typeface="Euphemia UCAS"/>
                <a:cs typeface="Euphemia UCAS"/>
              </a:rPr>
              <a:t>=</a:t>
            </a:r>
            <a:r>
              <a:rPr sz="700" spc="-100" dirty="0">
                <a:latin typeface="Euphemia UCAS"/>
                <a:cs typeface="Euphemia UCAS"/>
              </a:rPr>
              <a:t> </a:t>
            </a:r>
            <a:r>
              <a:rPr sz="700" i="1" spc="20" dirty="0">
                <a:latin typeface="Euphemia UCAS"/>
                <a:cs typeface="Euphemia UCAS"/>
              </a:rPr>
              <a:t>−</a:t>
            </a:r>
            <a:r>
              <a:rPr sz="700" spc="20" dirty="0">
                <a:latin typeface="Euphemia UCAS"/>
                <a:cs typeface="Euphemia UCAS"/>
              </a:rPr>
              <a:t>10 </a:t>
            </a:r>
            <a:r>
              <a:rPr sz="700" spc="40" dirty="0">
                <a:latin typeface="Euphemia UCAS"/>
                <a:cs typeface="Euphemia UCAS"/>
              </a:rPr>
              <a:t>log</a:t>
            </a:r>
            <a:r>
              <a:rPr sz="750" spc="60" baseline="-22222" dirty="0">
                <a:latin typeface="Euphemia UCAS"/>
                <a:cs typeface="Euphemia UCAS"/>
              </a:rPr>
              <a:t>10 </a:t>
            </a:r>
            <a:r>
              <a:rPr sz="700" i="1" spc="5" dirty="0">
                <a:latin typeface="Euphemia UCAS"/>
                <a:cs typeface="Euphemia UCAS"/>
              </a:rPr>
              <a:t>P</a:t>
            </a:r>
            <a:r>
              <a:rPr sz="1050" spc="7" baseline="-7936" dirty="0">
                <a:latin typeface="Euphemia UCAS"/>
                <a:cs typeface="Euphemia UCAS"/>
              </a:rPr>
              <a:t>err</a:t>
            </a:r>
            <a:endParaRPr sz="1050" baseline="-7936" dirty="0">
              <a:latin typeface="Euphemia UCAS"/>
              <a:cs typeface="Euphemia UCA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33094"/>
              </p:ext>
            </p:extLst>
          </p:nvPr>
        </p:nvGraphicFramePr>
        <p:xfrm>
          <a:off x="370484" y="2613546"/>
          <a:ext cx="1510089" cy="55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742">
                <a:tc>
                  <a:txBody>
                    <a:bodyPr/>
                    <a:lstStyle/>
                    <a:p>
                      <a:pPr marR="113664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00" dirty="0">
                          <a:latin typeface="Euphemia UCAS"/>
                          <a:cs typeface="Euphemia UCAS"/>
                        </a:rPr>
                        <a:t>Quality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00" spc="-5" dirty="0">
                          <a:latin typeface="Euphemia UCAS"/>
                          <a:cs typeface="Euphemia UCAS"/>
                        </a:rPr>
                        <a:t>Error</a:t>
                      </a:r>
                      <a:r>
                        <a:rPr sz="600" spc="-1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dirty="0">
                          <a:latin typeface="Euphemia UCAS"/>
                          <a:cs typeface="Euphemia UCAS"/>
                        </a:rPr>
                        <a:t>probability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00" spc="-10" dirty="0">
                          <a:latin typeface="Euphemia UCAS"/>
                          <a:cs typeface="Euphemia UCAS"/>
                        </a:rPr>
                        <a:t>Accuracy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69">
                <a:tc>
                  <a:txBody>
                    <a:bodyPr/>
                    <a:lstStyle/>
                    <a:p>
                      <a:pPr marR="45720" algn="ctr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10</a:t>
                      </a:r>
                      <a:r>
                        <a:rPr sz="600" spc="-3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10" dirty="0">
                          <a:latin typeface="Euphemia UCAS"/>
                          <a:cs typeface="Euphemia UCAS"/>
                        </a:rPr>
                        <a:t>(Q10)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1 </a:t>
                      </a:r>
                      <a:r>
                        <a:rPr sz="600" spc="5" dirty="0">
                          <a:latin typeface="Euphemia UCAS"/>
                          <a:cs typeface="Euphemia UCAS"/>
                        </a:rPr>
                        <a:t>in</a:t>
                      </a:r>
                      <a:r>
                        <a:rPr sz="600" spc="1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-20" dirty="0">
                          <a:latin typeface="Euphemia UCAS"/>
                          <a:cs typeface="Euphemia UCAS"/>
                        </a:rPr>
                        <a:t>10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15" dirty="0">
                          <a:latin typeface="Euphemia UCAS"/>
                          <a:cs typeface="Euphemia UCAS"/>
                        </a:rPr>
                        <a:t>90%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69">
                <a:tc>
                  <a:txBody>
                    <a:bodyPr/>
                    <a:lstStyle/>
                    <a:p>
                      <a:pPr marR="45720" algn="ctr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20</a:t>
                      </a:r>
                      <a:r>
                        <a:rPr sz="600" spc="-3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10" dirty="0">
                          <a:latin typeface="Euphemia UCAS"/>
                          <a:cs typeface="Euphemia UCAS"/>
                        </a:rPr>
                        <a:t>(Q20)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1 </a:t>
                      </a:r>
                      <a:r>
                        <a:rPr sz="600" spc="5" dirty="0">
                          <a:latin typeface="Euphemia UCAS"/>
                          <a:cs typeface="Euphemia UCAS"/>
                        </a:rPr>
                        <a:t>in</a:t>
                      </a:r>
                      <a:r>
                        <a:rPr sz="600" spc="2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-20" dirty="0">
                          <a:latin typeface="Euphemia UCAS"/>
                          <a:cs typeface="Euphemia UCAS"/>
                        </a:rPr>
                        <a:t>100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15" dirty="0">
                          <a:latin typeface="Euphemia UCAS"/>
                          <a:cs typeface="Euphemia UCAS"/>
                        </a:rPr>
                        <a:t>99%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63">
                <a:tc>
                  <a:txBody>
                    <a:bodyPr/>
                    <a:lstStyle/>
                    <a:p>
                      <a:pPr marR="45720" algn="ctr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30</a:t>
                      </a:r>
                      <a:r>
                        <a:rPr sz="600" spc="-3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10" dirty="0">
                          <a:latin typeface="Euphemia UCAS"/>
                          <a:cs typeface="Euphemia UCAS"/>
                        </a:rPr>
                        <a:t>(Q30)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1 </a:t>
                      </a:r>
                      <a:r>
                        <a:rPr sz="600" spc="5" dirty="0">
                          <a:latin typeface="Euphemia UCAS"/>
                          <a:cs typeface="Euphemia UCAS"/>
                        </a:rPr>
                        <a:t>in</a:t>
                      </a:r>
                      <a:r>
                        <a:rPr sz="600" spc="2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-20" dirty="0">
                          <a:latin typeface="Euphemia UCAS"/>
                          <a:cs typeface="Euphemia UCAS"/>
                        </a:rPr>
                        <a:t>1000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10" dirty="0">
                          <a:latin typeface="Euphemia UCAS"/>
                          <a:cs typeface="Euphemia UCAS"/>
                        </a:rPr>
                        <a:t>99.9%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36">
                <a:tc>
                  <a:txBody>
                    <a:bodyPr/>
                    <a:lstStyle/>
                    <a:p>
                      <a:pPr marR="45720" algn="ctr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40</a:t>
                      </a:r>
                      <a:r>
                        <a:rPr sz="600" spc="-3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10" dirty="0">
                          <a:latin typeface="Euphemia UCAS"/>
                          <a:cs typeface="Euphemia UCAS"/>
                        </a:rPr>
                        <a:t>(Q40)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20" dirty="0">
                          <a:latin typeface="Euphemia UCAS"/>
                          <a:cs typeface="Euphemia UCAS"/>
                        </a:rPr>
                        <a:t>1 </a:t>
                      </a:r>
                      <a:r>
                        <a:rPr sz="600" spc="5" dirty="0">
                          <a:latin typeface="Euphemia UCAS"/>
                          <a:cs typeface="Euphemia UCAS"/>
                        </a:rPr>
                        <a:t>in</a:t>
                      </a:r>
                      <a:r>
                        <a:rPr sz="600" spc="25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600" spc="-20" dirty="0">
                          <a:latin typeface="Euphemia UCAS"/>
                          <a:cs typeface="Euphemia UCAS"/>
                        </a:rPr>
                        <a:t>10000</a:t>
                      </a:r>
                      <a:endParaRPr sz="6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spc="-10" dirty="0">
                          <a:latin typeface="Euphemia UCAS"/>
                          <a:cs typeface="Euphemia UCAS"/>
                        </a:rPr>
                        <a:t>99.99%</a:t>
                      </a:r>
                      <a:endParaRPr sz="6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object 8"/>
          <p:cNvSpPr/>
          <p:nvPr/>
        </p:nvSpPr>
        <p:spPr>
          <a:xfrm>
            <a:off x="2469147" y="739775"/>
            <a:ext cx="66675" cy="1066800"/>
          </a:xfrm>
          <a:custGeom>
            <a:avLst/>
            <a:gdLst/>
            <a:ahLst/>
            <a:cxnLst/>
            <a:rect l="l" t="t" r="r" b="b"/>
            <a:pathLst>
              <a:path w="66675" h="1066800">
                <a:moveTo>
                  <a:pt x="45774" y="0"/>
                </a:moveTo>
                <a:lnTo>
                  <a:pt x="20520" y="0"/>
                </a:lnTo>
                <a:lnTo>
                  <a:pt x="12522" y="1606"/>
                </a:lnTo>
                <a:lnTo>
                  <a:pt x="6001" y="5992"/>
                </a:lnTo>
                <a:lnTo>
                  <a:pt x="1609" y="12508"/>
                </a:lnTo>
                <a:lnTo>
                  <a:pt x="0" y="20505"/>
                </a:lnTo>
                <a:lnTo>
                  <a:pt x="0" y="1046039"/>
                </a:lnTo>
                <a:lnTo>
                  <a:pt x="1609" y="1054035"/>
                </a:lnTo>
                <a:lnTo>
                  <a:pt x="6001" y="1060551"/>
                </a:lnTo>
                <a:lnTo>
                  <a:pt x="12522" y="1064938"/>
                </a:lnTo>
                <a:lnTo>
                  <a:pt x="20520" y="1066544"/>
                </a:lnTo>
                <a:lnTo>
                  <a:pt x="45774" y="1066544"/>
                </a:lnTo>
                <a:lnTo>
                  <a:pt x="53779" y="1064938"/>
                </a:lnTo>
                <a:lnTo>
                  <a:pt x="60300" y="1060551"/>
                </a:lnTo>
                <a:lnTo>
                  <a:pt x="64688" y="1054035"/>
                </a:lnTo>
                <a:lnTo>
                  <a:pt x="66295" y="1046039"/>
                </a:lnTo>
                <a:lnTo>
                  <a:pt x="66295" y="20505"/>
                </a:lnTo>
                <a:lnTo>
                  <a:pt x="64688" y="12508"/>
                </a:lnTo>
                <a:lnTo>
                  <a:pt x="60300" y="5992"/>
                </a:lnTo>
                <a:lnTo>
                  <a:pt x="53779" y="1606"/>
                </a:lnTo>
                <a:lnTo>
                  <a:pt x="45774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0"/>
          <p:cNvSpPr/>
          <p:nvPr/>
        </p:nvSpPr>
        <p:spPr>
          <a:xfrm>
            <a:off x="2137947" y="739775"/>
            <a:ext cx="66675" cy="1069975"/>
          </a:xfrm>
          <a:custGeom>
            <a:avLst/>
            <a:gdLst/>
            <a:ahLst/>
            <a:cxnLst/>
            <a:rect l="l" t="t" r="r" b="b"/>
            <a:pathLst>
              <a:path w="66675" h="1069975">
                <a:moveTo>
                  <a:pt x="45715" y="0"/>
                </a:moveTo>
                <a:lnTo>
                  <a:pt x="20579" y="0"/>
                </a:lnTo>
                <a:lnTo>
                  <a:pt x="12552" y="1611"/>
                </a:lnTo>
                <a:lnTo>
                  <a:pt x="6013" y="6011"/>
                </a:lnTo>
                <a:lnTo>
                  <a:pt x="1611" y="12546"/>
                </a:lnTo>
                <a:lnTo>
                  <a:pt x="0" y="20564"/>
                </a:lnTo>
                <a:lnTo>
                  <a:pt x="0" y="1048995"/>
                </a:lnTo>
                <a:lnTo>
                  <a:pt x="1611" y="1057014"/>
                </a:lnTo>
                <a:lnTo>
                  <a:pt x="6013" y="1063549"/>
                </a:lnTo>
                <a:lnTo>
                  <a:pt x="12552" y="1067949"/>
                </a:lnTo>
                <a:lnTo>
                  <a:pt x="20579" y="1069560"/>
                </a:lnTo>
                <a:lnTo>
                  <a:pt x="45715" y="1069560"/>
                </a:lnTo>
                <a:lnTo>
                  <a:pt x="53741" y="1067949"/>
                </a:lnTo>
                <a:lnTo>
                  <a:pt x="60280" y="1063549"/>
                </a:lnTo>
                <a:lnTo>
                  <a:pt x="64680" y="1057014"/>
                </a:lnTo>
                <a:lnTo>
                  <a:pt x="66291" y="1048995"/>
                </a:lnTo>
                <a:lnTo>
                  <a:pt x="66291" y="20564"/>
                </a:lnTo>
                <a:lnTo>
                  <a:pt x="64680" y="12546"/>
                </a:lnTo>
                <a:lnTo>
                  <a:pt x="60280" y="6011"/>
                </a:lnTo>
                <a:lnTo>
                  <a:pt x="53741" y="1611"/>
                </a:lnTo>
                <a:lnTo>
                  <a:pt x="45715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/>
          <p:cNvSpPr txBox="1"/>
          <p:nvPr/>
        </p:nvSpPr>
        <p:spPr>
          <a:xfrm>
            <a:off x="1125159" y="1529576"/>
            <a:ext cx="29324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R : </a:t>
            </a:r>
            <a:r>
              <a:rPr lang="es-ES_tradnl" sz="550" dirty="0">
                <a:latin typeface="Courier"/>
                <a:cs typeface="Courier"/>
              </a:rPr>
              <a:t>2</a:t>
            </a:r>
            <a:r>
              <a:rPr sz="550" dirty="0">
                <a:latin typeface="Courier"/>
                <a:cs typeface="Courier"/>
              </a:rPr>
              <a:t> 3 4 4 5 </a:t>
            </a:r>
            <a:r>
              <a:rPr lang="es-ES_tradnl" sz="550" dirty="0">
                <a:latin typeface="Courier"/>
                <a:cs typeface="Courier"/>
              </a:rPr>
              <a:t>2</a:t>
            </a:r>
            <a:r>
              <a:rPr sz="550" dirty="0">
                <a:latin typeface="Courier"/>
                <a:cs typeface="Courier"/>
              </a:rPr>
              <a:t> 5 </a:t>
            </a:r>
            <a:r>
              <a:rPr lang="es-ES_tradnl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6 2 7 </a:t>
            </a:r>
            <a:r>
              <a:rPr lang="es-ES_tradnl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7 5 8 </a:t>
            </a:r>
            <a:r>
              <a:rPr lang="es-ES_tradnl" sz="550" dirty="0">
                <a:latin typeface="Courier"/>
                <a:cs typeface="Courier"/>
              </a:rPr>
              <a:t>7</a:t>
            </a:r>
            <a:r>
              <a:rPr sz="550" dirty="0">
                <a:latin typeface="Courier"/>
                <a:cs typeface="Courier"/>
              </a:rPr>
              <a:t> 8 7 8 8 8 8 2 7 6 6 5 5 3 </a:t>
            </a:r>
            <a:r>
              <a:rPr lang="es-ES_tradnl" sz="550" dirty="0">
                <a:latin typeface="Courier"/>
                <a:cs typeface="Courier"/>
              </a:rPr>
              <a:t>3</a:t>
            </a:r>
            <a:r>
              <a:rPr sz="550" dirty="0">
                <a:latin typeface="Courier"/>
                <a:cs typeface="Courier"/>
              </a:rPr>
              <a:t> 3</a:t>
            </a:r>
          </a:p>
          <a:p>
            <a:pPr algn="ctr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A : 0 0 0 0 0 1 0 0 0 4 0 0 0 3 0 0 0 1 0 0 0 0 5 0 0 0 0 0 </a:t>
            </a:r>
            <a:r>
              <a:rPr lang="es-ES_tradnl" sz="550" dirty="0">
                <a:latin typeface="Courier"/>
                <a:cs typeface="Courier"/>
              </a:rPr>
              <a:t>0</a:t>
            </a:r>
            <a:r>
              <a:rPr sz="550" dirty="0">
                <a:latin typeface="Courier"/>
                <a:cs typeface="Courier"/>
              </a:rPr>
              <a:t> 0 0</a:t>
            </a:r>
          </a:p>
          <a:p>
            <a:pPr marL="111760" algn="ctr">
              <a:lnSpc>
                <a:spcPct val="100000"/>
              </a:lnSpc>
              <a:spcBef>
                <a:spcPts val="280"/>
              </a:spcBef>
            </a:pPr>
            <a:r>
              <a:rPr lang="es-ES_tradnl" sz="550" dirty="0"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0 0 0 0 0 </a:t>
            </a:r>
            <a:r>
              <a:rPr lang="es-ES_tradnl" sz="550" b="1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sz="550" dirty="0">
                <a:latin typeface="Courier"/>
                <a:cs typeface="Courier"/>
              </a:rPr>
              <a:t> 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0 0 0 0 0 0 0 0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1 </a:t>
            </a:r>
            <a:r>
              <a:rPr sz="550" dirty="0">
                <a:latin typeface="Courier"/>
                <a:cs typeface="Courier"/>
              </a:rPr>
              <a:t>0 0 0 0 0 </a:t>
            </a:r>
            <a:r>
              <a:rPr lang="es-ES_tradnl" sz="55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</a:t>
            </a:r>
          </a:p>
        </p:txBody>
      </p:sp>
      <p:sp>
        <p:nvSpPr>
          <p:cNvPr id="50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Euphemia UCAS"/>
                <a:cs typeface="Euphemia UCAS"/>
              </a:rPr>
              <a:t>Naive </a:t>
            </a:r>
            <a:r>
              <a:rPr spc="-35" dirty="0">
                <a:latin typeface="Euphemia UCAS"/>
                <a:cs typeface="Euphemia UCAS"/>
              </a:rPr>
              <a:t>variant</a:t>
            </a:r>
            <a:r>
              <a:rPr lang="es-ES_tradnl" spc="135" dirty="0">
                <a:latin typeface="Euphemia UCAS"/>
                <a:cs typeface="Euphemia UCAS"/>
              </a:rPr>
              <a:t> </a:t>
            </a:r>
            <a:r>
              <a:rPr spc="-35" dirty="0">
                <a:latin typeface="Euphemia UCAS"/>
                <a:cs typeface="Euphemia UCAS"/>
              </a:rPr>
              <a:t>calling</a:t>
            </a:r>
          </a:p>
        </p:txBody>
      </p:sp>
      <p:sp>
        <p:nvSpPr>
          <p:cNvPr id="51" name="object 3"/>
          <p:cNvSpPr txBox="1"/>
          <p:nvPr/>
        </p:nvSpPr>
        <p:spPr>
          <a:xfrm>
            <a:off x="347294" y="335711"/>
            <a:ext cx="340555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0" dirty="0">
                <a:latin typeface="Euphemia UCAS"/>
                <a:cs typeface="Euphemia UCAS"/>
              </a:rPr>
              <a:t>Use </a:t>
            </a:r>
            <a:r>
              <a:rPr sz="800" spc="-10" dirty="0">
                <a:latin typeface="Euphemia UCAS"/>
                <a:cs typeface="Euphemia UCAS"/>
              </a:rPr>
              <a:t>fixed </a:t>
            </a:r>
            <a:r>
              <a:rPr sz="800" spc="-20" dirty="0">
                <a:latin typeface="Euphemia UCAS"/>
                <a:cs typeface="Euphemia UCAS"/>
              </a:rPr>
              <a:t>allele </a:t>
            </a:r>
            <a:r>
              <a:rPr sz="800" spc="-25" dirty="0">
                <a:latin typeface="Euphemia UCAS"/>
                <a:cs typeface="Euphemia UCAS"/>
              </a:rPr>
              <a:t>frequency </a:t>
            </a:r>
            <a:r>
              <a:rPr sz="800" spc="-15" dirty="0">
                <a:latin typeface="Euphemia UCAS"/>
                <a:cs typeface="Euphemia UCAS"/>
              </a:rPr>
              <a:t>threshold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determine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genotype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2400" y="1125507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5" y="0"/>
                </a:moveTo>
                <a:lnTo>
                  <a:pt x="1278" y="0"/>
                </a:lnTo>
                <a:lnTo>
                  <a:pt x="0" y="1282"/>
                </a:lnTo>
                <a:lnTo>
                  <a:pt x="0" y="73516"/>
                </a:lnTo>
                <a:lnTo>
                  <a:pt x="1278" y="74795"/>
                </a:lnTo>
                <a:lnTo>
                  <a:pt x="49935" y="74795"/>
                </a:lnTo>
                <a:lnTo>
                  <a:pt x="51218" y="73516"/>
                </a:lnTo>
                <a:lnTo>
                  <a:pt x="51218" y="1282"/>
                </a:lnTo>
                <a:lnTo>
                  <a:pt x="49935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4469" y="816540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29">
                <a:moveTo>
                  <a:pt x="49920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16"/>
                </a:lnTo>
                <a:lnTo>
                  <a:pt x="1282" y="74799"/>
                </a:lnTo>
                <a:lnTo>
                  <a:pt x="49920" y="74799"/>
                </a:lnTo>
                <a:lnTo>
                  <a:pt x="51203" y="73516"/>
                </a:lnTo>
                <a:lnTo>
                  <a:pt x="51203" y="1282"/>
                </a:lnTo>
                <a:lnTo>
                  <a:pt x="49920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6439" y="969645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9" y="0"/>
                </a:moveTo>
                <a:lnTo>
                  <a:pt x="1282" y="0"/>
                </a:lnTo>
                <a:lnTo>
                  <a:pt x="0" y="1278"/>
                </a:lnTo>
                <a:lnTo>
                  <a:pt x="0" y="73512"/>
                </a:lnTo>
                <a:lnTo>
                  <a:pt x="1282" y="74810"/>
                </a:lnTo>
                <a:lnTo>
                  <a:pt x="49939" y="74810"/>
                </a:lnTo>
                <a:lnTo>
                  <a:pt x="51221" y="73512"/>
                </a:lnTo>
                <a:lnTo>
                  <a:pt x="51221" y="1278"/>
                </a:lnTo>
                <a:lnTo>
                  <a:pt x="49939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0800" y="1044575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29">
                <a:moveTo>
                  <a:pt x="49924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16"/>
                </a:lnTo>
                <a:lnTo>
                  <a:pt x="1282" y="74810"/>
                </a:lnTo>
                <a:lnTo>
                  <a:pt x="49924" y="74810"/>
                </a:lnTo>
                <a:lnTo>
                  <a:pt x="51218" y="73516"/>
                </a:lnTo>
                <a:lnTo>
                  <a:pt x="51218" y="1282"/>
                </a:lnTo>
                <a:lnTo>
                  <a:pt x="49924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0800" y="815975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5" y="0"/>
                </a:moveTo>
                <a:lnTo>
                  <a:pt x="1282" y="0"/>
                </a:lnTo>
                <a:lnTo>
                  <a:pt x="0" y="1278"/>
                </a:lnTo>
                <a:lnTo>
                  <a:pt x="0" y="73512"/>
                </a:lnTo>
                <a:lnTo>
                  <a:pt x="1282" y="74795"/>
                </a:lnTo>
                <a:lnTo>
                  <a:pt x="49935" y="74795"/>
                </a:lnTo>
                <a:lnTo>
                  <a:pt x="51218" y="73512"/>
                </a:lnTo>
                <a:lnTo>
                  <a:pt x="51218" y="1278"/>
                </a:lnTo>
                <a:lnTo>
                  <a:pt x="49935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0079" y="1273175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9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16"/>
                </a:lnTo>
                <a:lnTo>
                  <a:pt x="1282" y="74799"/>
                </a:lnTo>
                <a:lnTo>
                  <a:pt x="49939" y="74799"/>
                </a:lnTo>
                <a:lnTo>
                  <a:pt x="51221" y="73516"/>
                </a:lnTo>
                <a:lnTo>
                  <a:pt x="51221" y="1282"/>
                </a:lnTo>
                <a:lnTo>
                  <a:pt x="49939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2"/>
          <p:cNvSpPr txBox="1"/>
          <p:nvPr/>
        </p:nvSpPr>
        <p:spPr>
          <a:xfrm>
            <a:off x="1378805" y="739775"/>
            <a:ext cx="3182392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A G 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</a:t>
            </a:r>
          </a:p>
          <a:p>
            <a:pPr marL="12700">
              <a:lnSpc>
                <a:spcPts val="565"/>
              </a:lnSpc>
            </a:pPr>
            <a:r>
              <a:rPr sz="550" dirty="0">
                <a:latin typeface="Courier"/>
                <a:cs typeface="Courier"/>
              </a:rPr>
              <a:t>A G 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</a:t>
            </a:r>
          </a:p>
          <a:p>
            <a:pPr marL="12700">
              <a:lnSpc>
                <a:spcPts val="565"/>
              </a:lnSpc>
            </a:pPr>
            <a:r>
              <a:rPr sz="550" dirty="0">
                <a:latin typeface="Courier"/>
                <a:cs typeface="Courier"/>
              </a:rPr>
              <a:t>A G A C T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G G C C 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C A T T C A A G G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</a:t>
            </a:r>
            <a:r>
              <a:rPr sz="550" dirty="0">
                <a:latin typeface="Courier"/>
                <a:cs typeface="Courier"/>
              </a:rPr>
              <a:t>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</a:t>
            </a:r>
            <a:r>
              <a:rPr sz="550" dirty="0">
                <a:latin typeface="Courier"/>
                <a:cs typeface="Courier"/>
              </a:rPr>
              <a:t>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T T  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      </a:t>
            </a:r>
            <a:r>
              <a:rPr sz="550" dirty="0">
                <a:latin typeface="Courier"/>
                <a:cs typeface="Courier"/>
              </a:rPr>
              <a:t>G C C 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A T T C A A G G T C T T C</a:t>
            </a:r>
          </a:p>
          <a:p>
            <a:pPr marL="727075" marR="5080" indent="-165100">
              <a:lnSpc>
                <a:spcPts val="560"/>
              </a:lnSpc>
            </a:pPr>
            <a:r>
              <a:rPr lang="es-ES_tradnl" sz="550" dirty="0">
                <a:latin typeface="Courier"/>
                <a:cs typeface="Courier"/>
              </a:rPr>
              <a:t>       </a:t>
            </a:r>
            <a:r>
              <a:rPr sz="550" dirty="0">
                <a:latin typeface="Courier"/>
                <a:cs typeface="Courier"/>
              </a:rPr>
              <a:t>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T T C  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 </a:t>
            </a:r>
            <a:r>
              <a:rPr sz="550" dirty="0">
                <a:latin typeface="Courier"/>
                <a:cs typeface="Courier"/>
              </a:rPr>
              <a:t>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C T C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2D6DA3"/>
                </a:solidFill>
                <a:latin typeface="Courier"/>
                <a:cs typeface="Courier"/>
              </a:rPr>
              <a:t>A G A C T T G G C C C C C T C C C C A T T C A A G G T C T T C</a:t>
            </a:r>
            <a:endParaRPr sz="550" dirty="0">
              <a:latin typeface="Courier"/>
              <a:cs typeface="Courier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843F0170-EBAF-C34E-B585-12EE3E1A0F17}"/>
              </a:ext>
            </a:extLst>
          </p:cNvPr>
          <p:cNvSpPr txBox="1"/>
          <p:nvPr/>
        </p:nvSpPr>
        <p:spPr>
          <a:xfrm>
            <a:off x="312845" y="1352498"/>
            <a:ext cx="620395" cy="10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30" dirty="0">
                <a:latin typeface="Euphemia UCAS"/>
                <a:cs typeface="Euphemia UCAS"/>
              </a:rPr>
              <a:t>Reference</a:t>
            </a:r>
            <a:r>
              <a:rPr sz="650" spc="-55" dirty="0">
                <a:latin typeface="Euphemia UCAS"/>
                <a:cs typeface="Euphemia UCAS"/>
              </a:rPr>
              <a:t> </a:t>
            </a:r>
            <a:r>
              <a:rPr sz="650" spc="30" dirty="0">
                <a:latin typeface="Euphemia UCAS"/>
                <a:cs typeface="Euphemia UCAS"/>
              </a:rPr>
              <a:t>seq</a:t>
            </a:r>
            <a:endParaRPr sz="650" dirty="0">
              <a:latin typeface="Euphemia UCAS"/>
              <a:cs typeface="Euphemia UCAS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544EC504-681C-DF4D-91ED-43B5B0D0642D}"/>
              </a:ext>
            </a:extLst>
          </p:cNvPr>
          <p:cNvSpPr txBox="1"/>
          <p:nvPr/>
        </p:nvSpPr>
        <p:spPr>
          <a:xfrm>
            <a:off x="312845" y="1525023"/>
            <a:ext cx="894715" cy="281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ct val="150500"/>
              </a:lnSpc>
            </a:pPr>
            <a:r>
              <a:rPr sz="650" spc="30" dirty="0">
                <a:latin typeface="Euphemia UCAS"/>
                <a:cs typeface="Euphemia UCAS"/>
              </a:rPr>
              <a:t>Allelic </a:t>
            </a:r>
            <a:r>
              <a:rPr sz="650" spc="40" dirty="0">
                <a:latin typeface="Euphemia UCAS"/>
                <a:cs typeface="Euphemia UCAS"/>
              </a:rPr>
              <a:t>counts  </a:t>
            </a:r>
            <a:r>
              <a:rPr sz="650" spc="30" dirty="0">
                <a:latin typeface="Euphemia UCAS"/>
                <a:cs typeface="Euphemia UCAS"/>
              </a:rPr>
              <a:t>Predicted</a:t>
            </a:r>
            <a:r>
              <a:rPr sz="650" spc="-25" dirty="0">
                <a:latin typeface="Euphemia UCAS"/>
                <a:cs typeface="Euphemia UCAS"/>
              </a:rPr>
              <a:t> </a:t>
            </a:r>
            <a:r>
              <a:rPr sz="650" spc="35" dirty="0">
                <a:latin typeface="Euphemia UCAS"/>
                <a:cs typeface="Euphemia UCAS"/>
              </a:rPr>
              <a:t>dosage</a:t>
            </a:r>
            <a:endParaRPr sz="65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19">
            <a:extLst>
              <a:ext uri="{FF2B5EF4-FFF2-40B4-BE49-F238E27FC236}">
                <a16:creationId xmlns:a16="http://schemas.microsoft.com/office/drawing/2014/main" id="{C35C5694-503F-7E48-9C19-B390C5F5A1A8}"/>
              </a:ext>
            </a:extLst>
          </p:cNvPr>
          <p:cNvSpPr/>
          <p:nvPr/>
        </p:nvSpPr>
        <p:spPr>
          <a:xfrm>
            <a:off x="341158" y="1002396"/>
            <a:ext cx="765165" cy="123111"/>
          </a:xfrm>
          <a:custGeom>
            <a:avLst/>
            <a:gdLst/>
            <a:ahLst/>
            <a:cxnLst/>
            <a:rect l="l" t="t" r="r" b="b"/>
            <a:pathLst>
              <a:path w="593725" h="106045">
                <a:moveTo>
                  <a:pt x="588442" y="0"/>
                </a:moveTo>
                <a:lnTo>
                  <a:pt x="5096" y="0"/>
                </a:lnTo>
                <a:lnTo>
                  <a:pt x="0" y="5096"/>
                </a:lnTo>
                <a:lnTo>
                  <a:pt x="0" y="100367"/>
                </a:lnTo>
                <a:lnTo>
                  <a:pt x="5096" y="105452"/>
                </a:lnTo>
                <a:lnTo>
                  <a:pt x="588442" y="105452"/>
                </a:lnTo>
                <a:lnTo>
                  <a:pt x="593542" y="100367"/>
                </a:lnTo>
                <a:lnTo>
                  <a:pt x="593542" y="5096"/>
                </a:lnTo>
                <a:lnTo>
                  <a:pt x="588442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9">
            <a:extLst>
              <a:ext uri="{FF2B5EF4-FFF2-40B4-BE49-F238E27FC236}">
                <a16:creationId xmlns:a16="http://schemas.microsoft.com/office/drawing/2014/main" id="{11A10C94-BDC5-914B-A07C-504355B57FB4}"/>
              </a:ext>
            </a:extLst>
          </p:cNvPr>
          <p:cNvSpPr/>
          <p:nvPr/>
        </p:nvSpPr>
        <p:spPr>
          <a:xfrm>
            <a:off x="1941052" y="1118446"/>
            <a:ext cx="1988964" cy="91493"/>
          </a:xfrm>
          <a:custGeom>
            <a:avLst/>
            <a:gdLst/>
            <a:ahLst/>
            <a:cxnLst/>
            <a:rect l="l" t="t" r="r" b="b"/>
            <a:pathLst>
              <a:path w="593725" h="106045">
                <a:moveTo>
                  <a:pt x="588442" y="0"/>
                </a:moveTo>
                <a:lnTo>
                  <a:pt x="5096" y="0"/>
                </a:lnTo>
                <a:lnTo>
                  <a:pt x="0" y="5096"/>
                </a:lnTo>
                <a:lnTo>
                  <a:pt x="0" y="100367"/>
                </a:lnTo>
                <a:lnTo>
                  <a:pt x="5096" y="105452"/>
                </a:lnTo>
                <a:lnTo>
                  <a:pt x="588442" y="105452"/>
                </a:lnTo>
                <a:lnTo>
                  <a:pt x="593542" y="100367"/>
                </a:lnTo>
                <a:lnTo>
                  <a:pt x="593542" y="5096"/>
                </a:lnTo>
                <a:lnTo>
                  <a:pt x="588442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9">
            <a:extLst>
              <a:ext uri="{FF2B5EF4-FFF2-40B4-BE49-F238E27FC236}">
                <a16:creationId xmlns:a16="http://schemas.microsoft.com/office/drawing/2014/main" id="{B0B0AE13-DD35-2A43-9F25-0B0170DF7165}"/>
              </a:ext>
            </a:extLst>
          </p:cNvPr>
          <p:cNvSpPr/>
          <p:nvPr/>
        </p:nvSpPr>
        <p:spPr>
          <a:xfrm>
            <a:off x="1378804" y="884000"/>
            <a:ext cx="2129519" cy="74930"/>
          </a:xfrm>
          <a:custGeom>
            <a:avLst/>
            <a:gdLst/>
            <a:ahLst/>
            <a:cxnLst/>
            <a:rect l="l" t="t" r="r" b="b"/>
            <a:pathLst>
              <a:path w="593725" h="106045">
                <a:moveTo>
                  <a:pt x="588442" y="0"/>
                </a:moveTo>
                <a:lnTo>
                  <a:pt x="5096" y="0"/>
                </a:lnTo>
                <a:lnTo>
                  <a:pt x="0" y="5096"/>
                </a:lnTo>
                <a:lnTo>
                  <a:pt x="0" y="100367"/>
                </a:lnTo>
                <a:lnTo>
                  <a:pt x="5096" y="105452"/>
                </a:lnTo>
                <a:lnTo>
                  <a:pt x="588442" y="105452"/>
                </a:lnTo>
                <a:lnTo>
                  <a:pt x="593542" y="100367"/>
                </a:lnTo>
                <a:lnTo>
                  <a:pt x="593542" y="5096"/>
                </a:lnTo>
                <a:lnTo>
                  <a:pt x="588442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7294" y="2263775"/>
            <a:ext cx="3429000" cy="84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4135">
              <a:lnSpc>
                <a:spcPct val="186800"/>
              </a:lnSpc>
              <a:buAutoNum type="arabicParenR" startAt="2"/>
              <a:tabLst>
                <a:tab pos="144145" algn="l"/>
              </a:tabLst>
            </a:pPr>
            <a:r>
              <a:rPr lang="es-ES_tradnl" sz="800" spc="5" dirty="0">
                <a:latin typeface="Euphemia UCAS"/>
                <a:cs typeface="Euphemia UCAS"/>
              </a:rPr>
              <a:t> </a:t>
            </a:r>
            <a:r>
              <a:rPr sz="800" spc="5" dirty="0">
                <a:latin typeface="Euphemia UCAS"/>
                <a:cs typeface="Euphemia UCAS"/>
              </a:rPr>
              <a:t>Filter </a:t>
            </a:r>
            <a:r>
              <a:rPr sz="800" spc="-35" dirty="0">
                <a:latin typeface="Euphemia UCAS"/>
                <a:cs typeface="Euphemia UCAS"/>
              </a:rPr>
              <a:t>reads </a:t>
            </a:r>
            <a:r>
              <a:rPr sz="800" spc="20" dirty="0">
                <a:latin typeface="Euphemia UCAS"/>
                <a:cs typeface="Euphemia UCAS"/>
              </a:rPr>
              <a:t>with </a:t>
            </a:r>
            <a:r>
              <a:rPr sz="800" spc="-10" dirty="0">
                <a:latin typeface="Euphemia UCAS"/>
                <a:cs typeface="Euphemia UCAS"/>
              </a:rPr>
              <a:t>low </a:t>
            </a:r>
            <a:r>
              <a:rPr sz="800" spc="-15" dirty="0">
                <a:latin typeface="Euphemia UCAS"/>
                <a:cs typeface="Euphemia UCAS"/>
              </a:rPr>
              <a:t>mapping </a:t>
            </a:r>
            <a:r>
              <a:rPr sz="800" dirty="0">
                <a:latin typeface="Euphemia UCAS"/>
                <a:cs typeface="Euphemia UCAS"/>
              </a:rPr>
              <a:t>quality  </a:t>
            </a:r>
            <a:r>
              <a:rPr sz="800" spc="-25" dirty="0">
                <a:latin typeface="Euphemia UCAS"/>
                <a:cs typeface="Euphemia UCAS"/>
              </a:rPr>
              <a:t>Problems:</a:t>
            </a:r>
            <a:endParaRPr sz="800" dirty="0">
              <a:latin typeface="Euphemia UCAS"/>
              <a:cs typeface="Euphemia UCAS"/>
            </a:endParaRPr>
          </a:p>
          <a:p>
            <a:pPr marL="227329" lvl="1" indent="-100330">
              <a:lnSpc>
                <a:spcPts val="955"/>
              </a:lnSpc>
              <a:spcBef>
                <a:spcPts val="13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latin typeface="Euphemia UCAS"/>
                <a:cs typeface="Euphemia UCAS"/>
              </a:rPr>
              <a:t>undercalls hets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30" dirty="0">
                <a:latin typeface="Euphemia UCAS"/>
                <a:cs typeface="Euphemia UCAS"/>
              </a:rPr>
              <a:t>low-coverage</a:t>
            </a:r>
            <a:r>
              <a:rPr sz="800" spc="-45" dirty="0">
                <a:latin typeface="Euphemia UCAS"/>
                <a:cs typeface="Euphemia UCAS"/>
              </a:rPr>
              <a:t> </a:t>
            </a:r>
            <a:r>
              <a:rPr sz="800" spc="-10" dirty="0">
                <a:latin typeface="Euphemia UCAS"/>
                <a:cs typeface="Euphemia UCAS"/>
              </a:rPr>
              <a:t>data</a:t>
            </a:r>
            <a:endParaRPr sz="800" dirty="0">
              <a:latin typeface="Euphemia UCAS"/>
              <a:cs typeface="Euphemia UCAS"/>
            </a:endParaRPr>
          </a:p>
          <a:p>
            <a:pPr marL="227329" lvl="1" indent="-100330">
              <a:lnSpc>
                <a:spcPts val="944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throws </a:t>
            </a:r>
            <a:r>
              <a:rPr sz="800" spc="-45" dirty="0">
                <a:latin typeface="Euphemia UCAS"/>
                <a:cs typeface="Euphemia UCAS"/>
              </a:rPr>
              <a:t>away </a:t>
            </a:r>
            <a:r>
              <a:rPr sz="800" spc="5" dirty="0">
                <a:latin typeface="Euphemia UCAS"/>
                <a:cs typeface="Euphemia UCAS"/>
              </a:rPr>
              <a:t>information </a:t>
            </a:r>
            <a:r>
              <a:rPr sz="800" spc="-35" dirty="0">
                <a:latin typeface="Euphemia UCAS"/>
                <a:cs typeface="Euphemia UCAS"/>
              </a:rPr>
              <a:t>due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hard </a:t>
            </a:r>
            <a:r>
              <a:rPr sz="800" dirty="0">
                <a:latin typeface="Euphemia UCAS"/>
                <a:cs typeface="Euphemia UCAS"/>
              </a:rPr>
              <a:t>quality</a:t>
            </a:r>
            <a:r>
              <a:rPr sz="800" spc="19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thresholds</a:t>
            </a:r>
            <a:endParaRPr sz="800" dirty="0">
              <a:latin typeface="Euphemia UCAS"/>
              <a:cs typeface="Euphemia UCAS"/>
            </a:endParaRPr>
          </a:p>
          <a:p>
            <a:pPr marL="227329" lvl="1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lang="es-ES" sz="800" spc="-35" dirty="0">
                <a:latin typeface="Euphemia UCAS"/>
                <a:cs typeface="Euphemia UCAS"/>
              </a:rPr>
              <a:t>G</a:t>
            </a:r>
            <a:r>
              <a:rPr sz="800" spc="-35" dirty="0">
                <a:latin typeface="Euphemia UCAS"/>
                <a:cs typeface="Euphemia UCAS"/>
              </a:rPr>
              <a:t>ives </a:t>
            </a:r>
            <a:r>
              <a:rPr sz="800" spc="-20" dirty="0">
                <a:latin typeface="Euphemia UCAS"/>
                <a:cs typeface="Euphemia UCAS"/>
              </a:rPr>
              <a:t>no </a:t>
            </a:r>
            <a:r>
              <a:rPr sz="800" spc="-45" dirty="0">
                <a:latin typeface="Euphemia UCAS"/>
                <a:cs typeface="Euphemia UCAS"/>
              </a:rPr>
              <a:t>measure </a:t>
            </a:r>
            <a:r>
              <a:rPr sz="800" dirty="0">
                <a:latin typeface="Euphemia UCAS"/>
                <a:cs typeface="Euphemia UCAS"/>
              </a:rPr>
              <a:t>of</a:t>
            </a:r>
            <a:r>
              <a:rPr sz="800" spc="-15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confidence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1" name="object 25"/>
          <p:cNvSpPr txBox="1"/>
          <p:nvPr/>
        </p:nvSpPr>
        <p:spPr>
          <a:xfrm>
            <a:off x="347294" y="1684620"/>
            <a:ext cx="3161030" cy="606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</a:pPr>
            <a:endParaRPr sz="600" dirty="0">
              <a:latin typeface="Euphemia UCAS"/>
              <a:cs typeface="Euphemia UCAS"/>
            </a:endParaRPr>
          </a:p>
          <a:p>
            <a:pPr marL="12700">
              <a:lnSpc>
                <a:spcPts val="955"/>
              </a:lnSpc>
              <a:spcBef>
                <a:spcPts val="465"/>
              </a:spcBef>
            </a:pPr>
            <a:r>
              <a:rPr sz="800" spc="20" dirty="0">
                <a:latin typeface="Euphemia UCAS"/>
                <a:cs typeface="Euphemia UCAS"/>
              </a:rPr>
              <a:t>1) </a:t>
            </a:r>
            <a:r>
              <a:rPr sz="800" spc="5" dirty="0">
                <a:latin typeface="Euphemia UCAS"/>
                <a:cs typeface="Euphemia UCAS"/>
              </a:rPr>
              <a:t>Filter </a:t>
            </a:r>
            <a:r>
              <a:rPr sz="800" spc="-55" dirty="0">
                <a:latin typeface="Euphemia UCAS"/>
                <a:cs typeface="Euphemia UCAS"/>
              </a:rPr>
              <a:t>base </a:t>
            </a:r>
            <a:r>
              <a:rPr sz="800" spc="-20" dirty="0">
                <a:latin typeface="Euphemia UCAS"/>
                <a:cs typeface="Euphemia UCAS"/>
              </a:rPr>
              <a:t>calls </a:t>
            </a:r>
            <a:r>
              <a:rPr sz="800" spc="-25" dirty="0">
                <a:latin typeface="Euphemia UCAS"/>
                <a:cs typeface="Euphemia UCAS"/>
              </a:rPr>
              <a:t>by</a:t>
            </a:r>
            <a:r>
              <a:rPr sz="800" spc="155" dirty="0">
                <a:latin typeface="Euphemia UCAS"/>
                <a:cs typeface="Euphemia UCAS"/>
              </a:rPr>
              <a:t> </a:t>
            </a:r>
            <a:r>
              <a:rPr sz="800" dirty="0">
                <a:latin typeface="Euphemia UCAS"/>
                <a:cs typeface="Euphemia UCAS"/>
              </a:rPr>
              <a:t>quality</a:t>
            </a:r>
          </a:p>
          <a:p>
            <a:pPr marL="227329">
              <a:lnSpc>
                <a:spcPts val="955"/>
              </a:lnSpc>
            </a:pPr>
            <a:r>
              <a:rPr sz="800" spc="-20" dirty="0">
                <a:latin typeface="Euphemia UCAS"/>
                <a:cs typeface="Euphemia UCAS"/>
              </a:rPr>
              <a:t>e.g. ignore </a:t>
            </a:r>
            <a:r>
              <a:rPr sz="800" spc="-65" dirty="0">
                <a:latin typeface="Euphemia UCAS"/>
                <a:cs typeface="Euphemia UCAS"/>
              </a:rPr>
              <a:t>bases </a:t>
            </a:r>
            <a:r>
              <a:rPr sz="800" spc="50" dirty="0">
                <a:latin typeface="Euphemia UCAS"/>
                <a:cs typeface="Euphemia UCAS"/>
              </a:rPr>
              <a:t> </a:t>
            </a:r>
            <a:r>
              <a:rPr sz="800" spc="30" dirty="0">
                <a:latin typeface="Euphemia UCAS"/>
                <a:cs typeface="Euphemia UCAS"/>
              </a:rPr>
              <a:t>Q&lt;20</a:t>
            </a:r>
            <a:endParaRPr lang="es-ES_tradnl" sz="800" dirty="0">
              <a:latin typeface="Euphemia UCAS"/>
              <a:cs typeface="Euphemia UCAS"/>
            </a:endParaRPr>
          </a:p>
          <a:p>
            <a:pPr marL="227329">
              <a:lnSpc>
                <a:spcPts val="955"/>
              </a:lnSpc>
            </a:pPr>
            <a:endParaRPr lang="es-ES_tradnl" sz="600" dirty="0">
              <a:latin typeface="Euphemia UCAS"/>
              <a:cs typeface="Euphemia UCAS"/>
            </a:endParaRPr>
          </a:p>
        </p:txBody>
      </p:sp>
      <p:sp>
        <p:nvSpPr>
          <p:cNvPr id="48" name="object 3"/>
          <p:cNvSpPr txBox="1"/>
          <p:nvPr/>
        </p:nvSpPr>
        <p:spPr>
          <a:xfrm>
            <a:off x="347294" y="335711"/>
            <a:ext cx="340555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0" dirty="0">
                <a:latin typeface="Euphemia UCAS"/>
                <a:cs typeface="Euphemia UCAS"/>
              </a:rPr>
              <a:t>Use </a:t>
            </a:r>
            <a:r>
              <a:rPr sz="800" spc="-10" dirty="0">
                <a:latin typeface="Euphemia UCAS"/>
                <a:cs typeface="Euphemia UCAS"/>
              </a:rPr>
              <a:t>fixed </a:t>
            </a:r>
            <a:r>
              <a:rPr sz="800" spc="-20" dirty="0">
                <a:latin typeface="Euphemia UCAS"/>
                <a:cs typeface="Euphemia UCAS"/>
              </a:rPr>
              <a:t>allele </a:t>
            </a:r>
            <a:r>
              <a:rPr sz="800" spc="-25" dirty="0">
                <a:latin typeface="Euphemia UCAS"/>
                <a:cs typeface="Euphemia UCAS"/>
              </a:rPr>
              <a:t>frequency </a:t>
            </a:r>
            <a:r>
              <a:rPr sz="800" spc="-15" dirty="0">
                <a:latin typeface="Euphemia UCAS"/>
                <a:cs typeface="Euphemia UCAS"/>
              </a:rPr>
              <a:t>threshold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0" dirty="0">
                <a:latin typeface="Euphemia UCAS"/>
                <a:cs typeface="Euphemia UCAS"/>
              </a:rPr>
              <a:t>determine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genotype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73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latin typeface="Euphemia UCAS"/>
                <a:cs typeface="Euphemia UCAS"/>
              </a:rPr>
              <a:t>Naive </a:t>
            </a:r>
            <a:r>
              <a:rPr spc="-35" dirty="0">
                <a:latin typeface="Euphemia UCAS"/>
                <a:cs typeface="Euphemia UCAS"/>
              </a:rPr>
              <a:t>variant</a:t>
            </a:r>
            <a:r>
              <a:rPr lang="es-ES_tradnl" spc="135" dirty="0">
                <a:latin typeface="Euphemia UCAS"/>
                <a:cs typeface="Euphemia UCAS"/>
              </a:rPr>
              <a:t> </a:t>
            </a:r>
            <a:r>
              <a:rPr spc="-35" dirty="0">
                <a:latin typeface="Euphemia UCAS"/>
                <a:cs typeface="Euphemia UCAS"/>
              </a:rPr>
              <a:t>calling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151573FC-D9F6-9043-9E10-BB11BA6059DE}"/>
              </a:ext>
            </a:extLst>
          </p:cNvPr>
          <p:cNvSpPr/>
          <p:nvPr/>
        </p:nvSpPr>
        <p:spPr>
          <a:xfrm>
            <a:off x="3206580" y="772410"/>
            <a:ext cx="66675" cy="1061085"/>
          </a:xfrm>
          <a:custGeom>
            <a:avLst/>
            <a:gdLst/>
            <a:ahLst/>
            <a:cxnLst/>
            <a:rect l="l" t="t" r="r" b="b"/>
            <a:pathLst>
              <a:path w="66675" h="1061085">
                <a:moveTo>
                  <a:pt x="45890" y="0"/>
                </a:moveTo>
                <a:lnTo>
                  <a:pt x="20389" y="0"/>
                </a:lnTo>
                <a:lnTo>
                  <a:pt x="12434" y="1596"/>
                </a:lnTo>
                <a:lnTo>
                  <a:pt x="5955" y="5955"/>
                </a:lnTo>
                <a:lnTo>
                  <a:pt x="1596" y="12434"/>
                </a:lnTo>
                <a:lnTo>
                  <a:pt x="0" y="20389"/>
                </a:lnTo>
                <a:lnTo>
                  <a:pt x="0" y="1040126"/>
                </a:lnTo>
                <a:lnTo>
                  <a:pt x="1596" y="1048079"/>
                </a:lnTo>
                <a:lnTo>
                  <a:pt x="5955" y="1054558"/>
                </a:lnTo>
                <a:lnTo>
                  <a:pt x="12434" y="1058919"/>
                </a:lnTo>
                <a:lnTo>
                  <a:pt x="20389" y="1060515"/>
                </a:lnTo>
                <a:lnTo>
                  <a:pt x="45890" y="1060515"/>
                </a:lnTo>
                <a:lnTo>
                  <a:pt x="53843" y="1058919"/>
                </a:lnTo>
                <a:lnTo>
                  <a:pt x="60321" y="1054558"/>
                </a:lnTo>
                <a:lnTo>
                  <a:pt x="64680" y="1048079"/>
                </a:lnTo>
                <a:lnTo>
                  <a:pt x="66276" y="1040126"/>
                </a:lnTo>
                <a:lnTo>
                  <a:pt x="66276" y="20389"/>
                </a:lnTo>
                <a:lnTo>
                  <a:pt x="64680" y="12434"/>
                </a:lnTo>
                <a:lnTo>
                  <a:pt x="60321" y="5955"/>
                </a:lnTo>
                <a:lnTo>
                  <a:pt x="53843" y="1596"/>
                </a:lnTo>
                <a:lnTo>
                  <a:pt x="45890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0">
            <a:extLst>
              <a:ext uri="{FF2B5EF4-FFF2-40B4-BE49-F238E27FC236}">
                <a16:creationId xmlns:a16="http://schemas.microsoft.com/office/drawing/2014/main" id="{DBF624C0-B7A1-F24A-8EBB-8A73F7431CC6}"/>
              </a:ext>
            </a:extLst>
          </p:cNvPr>
          <p:cNvSpPr/>
          <p:nvPr/>
        </p:nvSpPr>
        <p:spPr>
          <a:xfrm>
            <a:off x="1390650" y="81597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58969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27"/>
                </a:lnTo>
                <a:lnTo>
                  <a:pt x="1282" y="74810"/>
                </a:lnTo>
                <a:lnTo>
                  <a:pt x="58969" y="74810"/>
                </a:lnTo>
                <a:lnTo>
                  <a:pt x="60247" y="73527"/>
                </a:lnTo>
                <a:lnTo>
                  <a:pt x="60247" y="1282"/>
                </a:lnTo>
                <a:lnTo>
                  <a:pt x="58969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59971455-1377-A947-AA19-608ED330C443}"/>
              </a:ext>
            </a:extLst>
          </p:cNvPr>
          <p:cNvSpPr/>
          <p:nvPr/>
        </p:nvSpPr>
        <p:spPr>
          <a:xfrm>
            <a:off x="414648" y="794609"/>
            <a:ext cx="696626" cy="123111"/>
          </a:xfrm>
          <a:custGeom>
            <a:avLst/>
            <a:gdLst/>
            <a:ahLst/>
            <a:cxnLst/>
            <a:rect l="l" t="t" r="r" b="b"/>
            <a:pathLst>
              <a:path w="593725" h="106045">
                <a:moveTo>
                  <a:pt x="588442" y="0"/>
                </a:moveTo>
                <a:lnTo>
                  <a:pt x="5096" y="0"/>
                </a:lnTo>
                <a:lnTo>
                  <a:pt x="0" y="5096"/>
                </a:lnTo>
                <a:lnTo>
                  <a:pt x="0" y="100367"/>
                </a:lnTo>
                <a:lnTo>
                  <a:pt x="5096" y="105452"/>
                </a:lnTo>
                <a:lnTo>
                  <a:pt x="588442" y="105452"/>
                </a:lnTo>
                <a:lnTo>
                  <a:pt x="593542" y="100367"/>
                </a:lnTo>
                <a:lnTo>
                  <a:pt x="593542" y="5096"/>
                </a:lnTo>
                <a:lnTo>
                  <a:pt x="588442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0">
            <a:extLst>
              <a:ext uri="{FF2B5EF4-FFF2-40B4-BE49-F238E27FC236}">
                <a16:creationId xmlns:a16="http://schemas.microsoft.com/office/drawing/2014/main" id="{43E8D675-1EF0-9A4F-BC5A-9CF3F8785DA4}"/>
              </a:ext>
            </a:extLst>
          </p:cNvPr>
          <p:cNvSpPr txBox="1"/>
          <p:nvPr/>
        </p:nvSpPr>
        <p:spPr>
          <a:xfrm>
            <a:off x="454579" y="813961"/>
            <a:ext cx="65174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5" dirty="0">
                <a:latin typeface="Euphemia UCAS"/>
                <a:cs typeface="Euphemia UCAS"/>
              </a:rPr>
              <a:t>Low </a:t>
            </a:r>
            <a:r>
              <a:rPr sz="500" spc="40" dirty="0">
                <a:latin typeface="Euphemia UCAS"/>
                <a:cs typeface="Euphemia UCAS"/>
              </a:rPr>
              <a:t>base</a:t>
            </a:r>
            <a:r>
              <a:rPr lang="es-ES" sz="500" spc="-55" dirty="0">
                <a:latin typeface="Euphemia UCAS"/>
                <a:cs typeface="Euphemia UCAS"/>
              </a:rPr>
              <a:t> </a:t>
            </a:r>
            <a:r>
              <a:rPr sz="500" spc="45" dirty="0">
                <a:latin typeface="Euphemia UCAS"/>
                <a:cs typeface="Euphemia UCAS"/>
              </a:rPr>
              <a:t>quality</a:t>
            </a:r>
            <a:endParaRPr sz="500" dirty="0">
              <a:latin typeface="Euphemia UCAS"/>
              <a:cs typeface="Euphemia UCAS"/>
            </a:endParaRPr>
          </a:p>
        </p:txBody>
      </p:sp>
      <p:sp>
        <p:nvSpPr>
          <p:cNvPr id="75" name="object 21">
            <a:extLst>
              <a:ext uri="{FF2B5EF4-FFF2-40B4-BE49-F238E27FC236}">
                <a16:creationId xmlns:a16="http://schemas.microsoft.com/office/drawing/2014/main" id="{55512912-1D25-734B-A50D-E87BE988388F}"/>
              </a:ext>
            </a:extLst>
          </p:cNvPr>
          <p:cNvSpPr/>
          <p:nvPr/>
        </p:nvSpPr>
        <p:spPr>
          <a:xfrm>
            <a:off x="1114174" y="85652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629" y="0"/>
                </a:lnTo>
              </a:path>
            </a:pathLst>
          </a:custGeom>
          <a:ln w="5965">
            <a:solidFill>
              <a:srgbClr val="D43F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2">
            <a:extLst>
              <a:ext uri="{FF2B5EF4-FFF2-40B4-BE49-F238E27FC236}">
                <a16:creationId xmlns:a16="http://schemas.microsoft.com/office/drawing/2014/main" id="{3AAD0629-B64B-934B-8CFB-C6E6C77421C0}"/>
              </a:ext>
            </a:extLst>
          </p:cNvPr>
          <p:cNvSpPr/>
          <p:nvPr/>
        </p:nvSpPr>
        <p:spPr>
          <a:xfrm>
            <a:off x="1230609" y="842088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69" h="29209">
                <a:moveTo>
                  <a:pt x="0" y="0"/>
                </a:moveTo>
                <a:lnTo>
                  <a:pt x="39101" y="14372"/>
                </a:lnTo>
                <a:lnTo>
                  <a:pt x="0" y="28748"/>
                </a:lnTo>
                <a:lnTo>
                  <a:pt x="3506" y="21889"/>
                </a:lnTo>
                <a:lnTo>
                  <a:pt x="4668" y="14432"/>
                </a:lnTo>
                <a:lnTo>
                  <a:pt x="3495" y="6946"/>
                </a:lnTo>
                <a:lnTo>
                  <a:pt x="0" y="0"/>
                </a:lnTo>
                <a:close/>
              </a:path>
            </a:pathLst>
          </a:custGeom>
          <a:solidFill>
            <a:srgbClr val="D43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3">
            <a:extLst>
              <a:ext uri="{FF2B5EF4-FFF2-40B4-BE49-F238E27FC236}">
                <a16:creationId xmlns:a16="http://schemas.microsoft.com/office/drawing/2014/main" id="{CE953561-48B9-9E4D-9D9A-60A37A252718}"/>
              </a:ext>
            </a:extLst>
          </p:cNvPr>
          <p:cNvSpPr/>
          <p:nvPr/>
        </p:nvSpPr>
        <p:spPr>
          <a:xfrm>
            <a:off x="1230609" y="842088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69" h="29209">
                <a:moveTo>
                  <a:pt x="0" y="0"/>
                </a:moveTo>
                <a:lnTo>
                  <a:pt x="39101" y="14372"/>
                </a:lnTo>
                <a:lnTo>
                  <a:pt x="0" y="28748"/>
                </a:lnTo>
                <a:lnTo>
                  <a:pt x="3506" y="21889"/>
                </a:lnTo>
                <a:lnTo>
                  <a:pt x="4668" y="14432"/>
                </a:lnTo>
                <a:lnTo>
                  <a:pt x="3495" y="694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43F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0">
            <a:extLst>
              <a:ext uri="{FF2B5EF4-FFF2-40B4-BE49-F238E27FC236}">
                <a16:creationId xmlns:a16="http://schemas.microsoft.com/office/drawing/2014/main" id="{30DF2B15-7A5F-CA4C-9703-E69B988AC455}"/>
              </a:ext>
            </a:extLst>
          </p:cNvPr>
          <p:cNvSpPr/>
          <p:nvPr/>
        </p:nvSpPr>
        <p:spPr>
          <a:xfrm>
            <a:off x="2137947" y="739775"/>
            <a:ext cx="66675" cy="1069975"/>
          </a:xfrm>
          <a:custGeom>
            <a:avLst/>
            <a:gdLst/>
            <a:ahLst/>
            <a:cxnLst/>
            <a:rect l="l" t="t" r="r" b="b"/>
            <a:pathLst>
              <a:path w="66675" h="1069975">
                <a:moveTo>
                  <a:pt x="45715" y="0"/>
                </a:moveTo>
                <a:lnTo>
                  <a:pt x="20579" y="0"/>
                </a:lnTo>
                <a:lnTo>
                  <a:pt x="12552" y="1611"/>
                </a:lnTo>
                <a:lnTo>
                  <a:pt x="6013" y="6011"/>
                </a:lnTo>
                <a:lnTo>
                  <a:pt x="1611" y="12546"/>
                </a:lnTo>
                <a:lnTo>
                  <a:pt x="0" y="20564"/>
                </a:lnTo>
                <a:lnTo>
                  <a:pt x="0" y="1048995"/>
                </a:lnTo>
                <a:lnTo>
                  <a:pt x="1611" y="1057014"/>
                </a:lnTo>
                <a:lnTo>
                  <a:pt x="6013" y="1063549"/>
                </a:lnTo>
                <a:lnTo>
                  <a:pt x="12552" y="1067949"/>
                </a:lnTo>
                <a:lnTo>
                  <a:pt x="20579" y="1069560"/>
                </a:lnTo>
                <a:lnTo>
                  <a:pt x="45715" y="1069560"/>
                </a:lnTo>
                <a:lnTo>
                  <a:pt x="53741" y="1067949"/>
                </a:lnTo>
                <a:lnTo>
                  <a:pt x="60280" y="1063549"/>
                </a:lnTo>
                <a:lnTo>
                  <a:pt x="64680" y="1057014"/>
                </a:lnTo>
                <a:lnTo>
                  <a:pt x="66291" y="1048995"/>
                </a:lnTo>
                <a:lnTo>
                  <a:pt x="66291" y="20564"/>
                </a:lnTo>
                <a:lnTo>
                  <a:pt x="64680" y="12546"/>
                </a:lnTo>
                <a:lnTo>
                  <a:pt x="60280" y="6011"/>
                </a:lnTo>
                <a:lnTo>
                  <a:pt x="53741" y="1611"/>
                </a:lnTo>
                <a:lnTo>
                  <a:pt x="45715" y="0"/>
                </a:lnTo>
                <a:close/>
              </a:path>
            </a:pathLst>
          </a:custGeom>
          <a:solidFill>
            <a:srgbClr val="D8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5EB83E5D-7363-9244-8396-3652BBE74A8E}"/>
              </a:ext>
            </a:extLst>
          </p:cNvPr>
          <p:cNvSpPr txBox="1"/>
          <p:nvPr/>
        </p:nvSpPr>
        <p:spPr>
          <a:xfrm>
            <a:off x="1125159" y="1529576"/>
            <a:ext cx="29324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R : </a:t>
            </a:r>
            <a:r>
              <a:rPr lang="es-ES_tradnl" sz="550" dirty="0">
                <a:latin typeface="Courier"/>
                <a:cs typeface="Courier"/>
              </a:rPr>
              <a:t>1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2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3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3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_tradnl" sz="550" dirty="0">
                <a:latin typeface="Courier"/>
                <a:cs typeface="Courier"/>
              </a:rPr>
              <a:t>2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_tradnl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0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5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_tradnl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5</a:t>
            </a:r>
            <a:r>
              <a:rPr sz="550" dirty="0">
                <a:latin typeface="Courier"/>
                <a:cs typeface="Courier"/>
              </a:rPr>
              <a:t> 5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_tradnl" sz="550" dirty="0">
                <a:latin typeface="Courier"/>
                <a:cs typeface="Courier"/>
              </a:rPr>
              <a:t>5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6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0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5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4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" sz="550" dirty="0">
                <a:latin typeface="Courier"/>
                <a:cs typeface="Courier"/>
              </a:rPr>
              <a:t>2</a:t>
            </a:r>
            <a:r>
              <a:rPr sz="550" dirty="0">
                <a:latin typeface="Courier"/>
                <a:cs typeface="Courier"/>
              </a:rPr>
              <a:t> </a:t>
            </a:r>
            <a:r>
              <a:rPr lang="es-ES_tradnl" sz="550" dirty="0">
                <a:latin typeface="Courier"/>
                <a:cs typeface="Courier"/>
              </a:rPr>
              <a:t>3</a:t>
            </a:r>
            <a:r>
              <a:rPr sz="550" dirty="0">
                <a:latin typeface="Courier"/>
                <a:cs typeface="Courier"/>
              </a:rPr>
              <a:t> 3</a:t>
            </a:r>
          </a:p>
          <a:p>
            <a:pPr algn="ctr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A : 0 0 0 0 0 </a:t>
            </a:r>
            <a:r>
              <a:rPr lang="es-ES" sz="550" dirty="0">
                <a:latin typeface="Courier"/>
                <a:cs typeface="Courier"/>
              </a:rPr>
              <a:t>0</a:t>
            </a:r>
            <a:r>
              <a:rPr sz="550" dirty="0">
                <a:latin typeface="Courier"/>
                <a:cs typeface="Courier"/>
              </a:rPr>
              <a:t> 0 0 0 4 0 0 0 </a:t>
            </a:r>
            <a:r>
              <a:rPr lang="es-ES" sz="550" dirty="0">
                <a:latin typeface="Courier"/>
                <a:cs typeface="Courier"/>
              </a:rPr>
              <a:t>1</a:t>
            </a:r>
            <a:r>
              <a:rPr sz="550" dirty="0">
                <a:latin typeface="Courier"/>
                <a:cs typeface="Courier"/>
              </a:rPr>
              <a:t> 0 0 0 1 0 0 0 0 5 0 0 0 0 0 </a:t>
            </a:r>
            <a:r>
              <a:rPr lang="es-ES_tradnl" sz="550" dirty="0">
                <a:latin typeface="Courier"/>
                <a:cs typeface="Courier"/>
              </a:rPr>
              <a:t>0</a:t>
            </a:r>
            <a:r>
              <a:rPr sz="550" dirty="0">
                <a:latin typeface="Courier"/>
                <a:cs typeface="Courier"/>
              </a:rPr>
              <a:t> 0 0</a:t>
            </a:r>
          </a:p>
          <a:p>
            <a:pPr marL="111760" algn="ctr">
              <a:lnSpc>
                <a:spcPct val="100000"/>
              </a:lnSpc>
              <a:spcBef>
                <a:spcPts val="280"/>
              </a:spcBef>
            </a:pPr>
            <a:r>
              <a:rPr lang="es-ES_tradnl" sz="550" dirty="0"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0 0 0 0 0 </a:t>
            </a:r>
            <a:r>
              <a:rPr lang="es-ES_tradnl" sz="550" dirty="0">
                <a:latin typeface="Courier"/>
                <a:cs typeface="Courier"/>
              </a:rPr>
              <a:t>0</a:t>
            </a:r>
            <a:r>
              <a:rPr sz="550" dirty="0">
                <a:latin typeface="Courier"/>
                <a:cs typeface="Courier"/>
              </a:rPr>
              <a:t> 0 0 0 </a:t>
            </a:r>
            <a:r>
              <a:rPr lang="es-ES" sz="550" b="1" dirty="0">
                <a:solidFill>
                  <a:srgbClr val="D43F3A"/>
                </a:solidFill>
                <a:latin typeface="Courier"/>
                <a:cs typeface="Courier"/>
              </a:rPr>
              <a:t>2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0 0 0 </a:t>
            </a:r>
            <a:r>
              <a:rPr lang="es-ES" sz="550" dirty="0">
                <a:latin typeface="Courier"/>
                <a:cs typeface="Courier"/>
              </a:rPr>
              <a:t>0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0 0 0 0 0 0 0 0 </a:t>
            </a:r>
            <a:r>
              <a:rPr lang="es-ES" sz="550" b="1" dirty="0">
                <a:solidFill>
                  <a:srgbClr val="D43F3A"/>
                </a:solidFill>
                <a:latin typeface="Courier"/>
                <a:cs typeface="Courier"/>
              </a:rPr>
              <a:t>2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0 0 0 0 0 </a:t>
            </a:r>
            <a:r>
              <a:rPr lang="es-ES_tradnl" sz="55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 </a:t>
            </a:r>
            <a:r>
              <a:rPr sz="550" dirty="0">
                <a:latin typeface="Courier"/>
                <a:cs typeface="Courier"/>
              </a:rPr>
              <a:t>0 0</a:t>
            </a:r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764B2D90-AB15-6548-A2AE-A4D05912FEE9}"/>
              </a:ext>
            </a:extLst>
          </p:cNvPr>
          <p:cNvSpPr/>
          <p:nvPr/>
        </p:nvSpPr>
        <p:spPr>
          <a:xfrm>
            <a:off x="3782400" y="1125507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5" y="0"/>
                </a:moveTo>
                <a:lnTo>
                  <a:pt x="1278" y="0"/>
                </a:lnTo>
                <a:lnTo>
                  <a:pt x="0" y="1282"/>
                </a:lnTo>
                <a:lnTo>
                  <a:pt x="0" y="73516"/>
                </a:lnTo>
                <a:lnTo>
                  <a:pt x="1278" y="74795"/>
                </a:lnTo>
                <a:lnTo>
                  <a:pt x="49935" y="74795"/>
                </a:lnTo>
                <a:lnTo>
                  <a:pt x="51218" y="73516"/>
                </a:lnTo>
                <a:lnTo>
                  <a:pt x="51218" y="1282"/>
                </a:lnTo>
                <a:lnTo>
                  <a:pt x="49935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6288E4DE-2D34-1740-BEA7-BB671F2F1EB3}"/>
              </a:ext>
            </a:extLst>
          </p:cNvPr>
          <p:cNvSpPr/>
          <p:nvPr/>
        </p:nvSpPr>
        <p:spPr>
          <a:xfrm>
            <a:off x="2624469" y="816540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29">
                <a:moveTo>
                  <a:pt x="49920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16"/>
                </a:lnTo>
                <a:lnTo>
                  <a:pt x="1282" y="74799"/>
                </a:lnTo>
                <a:lnTo>
                  <a:pt x="49920" y="74799"/>
                </a:lnTo>
                <a:lnTo>
                  <a:pt x="51203" y="73516"/>
                </a:lnTo>
                <a:lnTo>
                  <a:pt x="51203" y="1282"/>
                </a:lnTo>
                <a:lnTo>
                  <a:pt x="49920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8652B4A4-C50C-604A-B342-38ED5E518ACA}"/>
              </a:ext>
            </a:extLst>
          </p:cNvPr>
          <p:cNvSpPr/>
          <p:nvPr/>
        </p:nvSpPr>
        <p:spPr>
          <a:xfrm>
            <a:off x="2296439" y="969645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9" y="0"/>
                </a:moveTo>
                <a:lnTo>
                  <a:pt x="1282" y="0"/>
                </a:lnTo>
                <a:lnTo>
                  <a:pt x="0" y="1278"/>
                </a:lnTo>
                <a:lnTo>
                  <a:pt x="0" y="73512"/>
                </a:lnTo>
                <a:lnTo>
                  <a:pt x="1282" y="74810"/>
                </a:lnTo>
                <a:lnTo>
                  <a:pt x="49939" y="74810"/>
                </a:lnTo>
                <a:lnTo>
                  <a:pt x="51221" y="73512"/>
                </a:lnTo>
                <a:lnTo>
                  <a:pt x="51221" y="1278"/>
                </a:lnTo>
                <a:lnTo>
                  <a:pt x="49939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FD2DC0E1-E8D0-A64B-AB4A-3DAAE309F4B0}"/>
              </a:ext>
            </a:extLst>
          </p:cNvPr>
          <p:cNvSpPr/>
          <p:nvPr/>
        </p:nvSpPr>
        <p:spPr>
          <a:xfrm>
            <a:off x="3710079" y="1273175"/>
            <a:ext cx="51435" cy="74930"/>
          </a:xfrm>
          <a:custGeom>
            <a:avLst/>
            <a:gdLst/>
            <a:ahLst/>
            <a:cxnLst/>
            <a:rect l="l" t="t" r="r" b="b"/>
            <a:pathLst>
              <a:path w="51435" h="74930">
                <a:moveTo>
                  <a:pt x="49939" y="0"/>
                </a:moveTo>
                <a:lnTo>
                  <a:pt x="1282" y="0"/>
                </a:lnTo>
                <a:lnTo>
                  <a:pt x="0" y="1282"/>
                </a:lnTo>
                <a:lnTo>
                  <a:pt x="0" y="73516"/>
                </a:lnTo>
                <a:lnTo>
                  <a:pt x="1282" y="74799"/>
                </a:lnTo>
                <a:lnTo>
                  <a:pt x="49939" y="74799"/>
                </a:lnTo>
                <a:lnTo>
                  <a:pt x="51221" y="73516"/>
                </a:lnTo>
                <a:lnTo>
                  <a:pt x="51221" y="1282"/>
                </a:lnTo>
                <a:lnTo>
                  <a:pt x="49939" y="0"/>
                </a:lnTo>
                <a:close/>
              </a:path>
            </a:pathLst>
          </a:custGeom>
          <a:solidFill>
            <a:srgbClr val="F2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A7FA18C7-75EC-1C40-B10A-ED7E0B15EAC5}"/>
              </a:ext>
            </a:extLst>
          </p:cNvPr>
          <p:cNvSpPr txBox="1"/>
          <p:nvPr/>
        </p:nvSpPr>
        <p:spPr>
          <a:xfrm>
            <a:off x="1378805" y="739775"/>
            <a:ext cx="3182392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dirty="0">
                <a:latin typeface="Courier"/>
                <a:cs typeface="Courier"/>
              </a:rPr>
              <a:t>A G 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</a:t>
            </a:r>
          </a:p>
          <a:p>
            <a:pPr marL="12700">
              <a:lnSpc>
                <a:spcPts val="565"/>
              </a:lnSpc>
            </a:pPr>
            <a:r>
              <a:rPr sz="550" dirty="0">
                <a:latin typeface="Courier"/>
                <a:cs typeface="Courier"/>
              </a:rPr>
              <a:t>A G 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</a:t>
            </a:r>
          </a:p>
          <a:p>
            <a:pPr marL="12700">
              <a:lnSpc>
                <a:spcPts val="565"/>
              </a:lnSpc>
            </a:pPr>
            <a:r>
              <a:rPr sz="550" dirty="0">
                <a:latin typeface="Courier"/>
                <a:cs typeface="Courier"/>
              </a:rPr>
              <a:t>A G A C T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G G C C 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C A T T C A A G G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</a:t>
            </a:r>
            <a:r>
              <a:rPr sz="550" dirty="0">
                <a:latin typeface="Courier"/>
                <a:cs typeface="Courier"/>
              </a:rPr>
              <a:t>A C 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</a:t>
            </a:r>
            <a:r>
              <a:rPr sz="550" dirty="0">
                <a:latin typeface="Courier"/>
                <a:cs typeface="Courier"/>
              </a:rPr>
              <a:t>T T G G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T </a:t>
            </a:r>
            <a:r>
              <a:rPr sz="550" dirty="0">
                <a:latin typeface="Courier"/>
                <a:cs typeface="Courier"/>
              </a:rPr>
              <a:t>C C C 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T T  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      </a:t>
            </a:r>
            <a:r>
              <a:rPr sz="550" dirty="0">
                <a:latin typeface="Courier"/>
                <a:cs typeface="Courier"/>
              </a:rPr>
              <a:t>G C C 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A T T C A A G G T C T T C</a:t>
            </a:r>
          </a:p>
          <a:p>
            <a:pPr marL="727075" marR="5080" indent="-165100">
              <a:lnSpc>
                <a:spcPts val="560"/>
              </a:lnSpc>
            </a:pPr>
            <a:r>
              <a:rPr lang="es-ES_tradnl" sz="550" dirty="0">
                <a:latin typeface="Courier"/>
                <a:cs typeface="Courier"/>
              </a:rPr>
              <a:t>       </a:t>
            </a:r>
            <a:r>
              <a:rPr sz="550" dirty="0">
                <a:latin typeface="Courier"/>
                <a:cs typeface="Courier"/>
              </a:rPr>
              <a:t>C C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A </a:t>
            </a:r>
            <a:r>
              <a:rPr sz="550" dirty="0">
                <a:latin typeface="Courier"/>
                <a:cs typeface="Courier"/>
              </a:rPr>
              <a:t>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T T C  </a:t>
            </a:r>
            <a:br>
              <a:rPr lang="es-ES_tradnl" sz="550" dirty="0">
                <a:latin typeface="Courier"/>
                <a:cs typeface="Courier"/>
              </a:rPr>
            </a:br>
            <a:r>
              <a:rPr lang="es-ES_tradnl" sz="550" dirty="0">
                <a:latin typeface="Courier"/>
                <a:cs typeface="Courier"/>
              </a:rPr>
              <a:t>         </a:t>
            </a:r>
            <a:r>
              <a:rPr sz="550" dirty="0">
                <a:latin typeface="Courier"/>
                <a:cs typeface="Courier"/>
              </a:rPr>
              <a:t>T C C C C A T T C </a:t>
            </a:r>
            <a:r>
              <a:rPr sz="550" b="1" dirty="0">
                <a:solidFill>
                  <a:srgbClr val="D43F3A"/>
                </a:solidFill>
                <a:latin typeface="Courier"/>
                <a:cs typeface="Courier"/>
              </a:rPr>
              <a:t>C </a:t>
            </a:r>
            <a:r>
              <a:rPr sz="550" dirty="0">
                <a:latin typeface="Courier"/>
                <a:cs typeface="Courier"/>
              </a:rPr>
              <a:t>A G G T C C T C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2D6DA3"/>
                </a:solidFill>
                <a:latin typeface="Courier"/>
                <a:cs typeface="Courier"/>
              </a:rPr>
              <a:t>A G A C T T G G C C C C C T C C C C A T T C A A G G T C T T C</a:t>
            </a:r>
            <a:endParaRPr sz="550" dirty="0">
              <a:latin typeface="Courier"/>
              <a:cs typeface="Courier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8EF615E1-7949-FC45-A38E-128CD430BA54}"/>
              </a:ext>
            </a:extLst>
          </p:cNvPr>
          <p:cNvSpPr txBox="1"/>
          <p:nvPr/>
        </p:nvSpPr>
        <p:spPr>
          <a:xfrm>
            <a:off x="312845" y="1352498"/>
            <a:ext cx="620395" cy="10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30" dirty="0">
                <a:latin typeface="Euphemia UCAS"/>
                <a:cs typeface="Euphemia UCAS"/>
              </a:rPr>
              <a:t>Reference</a:t>
            </a:r>
            <a:r>
              <a:rPr sz="650" spc="-55" dirty="0">
                <a:latin typeface="Euphemia UCAS"/>
                <a:cs typeface="Euphemia UCAS"/>
              </a:rPr>
              <a:t> </a:t>
            </a:r>
            <a:r>
              <a:rPr sz="650" spc="30" dirty="0">
                <a:latin typeface="Euphemia UCAS"/>
                <a:cs typeface="Euphemia UCAS"/>
              </a:rPr>
              <a:t>seq</a:t>
            </a:r>
            <a:endParaRPr sz="650" dirty="0">
              <a:latin typeface="Euphemia UCAS"/>
              <a:cs typeface="Euphemia UCAS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75B2654E-E7B6-1C40-835F-ABFFD7CA6A24}"/>
              </a:ext>
            </a:extLst>
          </p:cNvPr>
          <p:cNvSpPr txBox="1"/>
          <p:nvPr/>
        </p:nvSpPr>
        <p:spPr>
          <a:xfrm>
            <a:off x="312845" y="1525023"/>
            <a:ext cx="894715" cy="281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ct val="150500"/>
              </a:lnSpc>
            </a:pPr>
            <a:r>
              <a:rPr sz="650" spc="30" dirty="0">
                <a:latin typeface="Euphemia UCAS"/>
                <a:cs typeface="Euphemia UCAS"/>
              </a:rPr>
              <a:t>Allelic </a:t>
            </a:r>
            <a:r>
              <a:rPr sz="650" spc="40" dirty="0">
                <a:latin typeface="Euphemia UCAS"/>
                <a:cs typeface="Euphemia UCAS"/>
              </a:rPr>
              <a:t>counts  </a:t>
            </a:r>
            <a:r>
              <a:rPr sz="650" spc="30" dirty="0">
                <a:latin typeface="Euphemia UCAS"/>
                <a:cs typeface="Euphemia UCAS"/>
              </a:rPr>
              <a:t>Predicted</a:t>
            </a:r>
            <a:r>
              <a:rPr sz="650" spc="-25" dirty="0">
                <a:latin typeface="Euphemia UCAS"/>
                <a:cs typeface="Euphemia UCAS"/>
              </a:rPr>
              <a:t> </a:t>
            </a:r>
            <a:r>
              <a:rPr sz="650" spc="35" dirty="0">
                <a:latin typeface="Euphemia UCAS"/>
                <a:cs typeface="Euphemia UCAS"/>
              </a:rPr>
              <a:t>dosage</a:t>
            </a:r>
            <a:endParaRPr sz="650" dirty="0">
              <a:latin typeface="Euphemia UCAS"/>
              <a:cs typeface="Euphemia UCAS"/>
            </a:endParaRPr>
          </a:p>
        </p:txBody>
      </p:sp>
      <p:sp>
        <p:nvSpPr>
          <p:cNvPr id="90" name="object 20">
            <a:extLst>
              <a:ext uri="{FF2B5EF4-FFF2-40B4-BE49-F238E27FC236}">
                <a16:creationId xmlns:a16="http://schemas.microsoft.com/office/drawing/2014/main" id="{31BC0F11-3F5F-B54E-884C-0750BEA34A9A}"/>
              </a:ext>
            </a:extLst>
          </p:cNvPr>
          <p:cNvSpPr txBox="1"/>
          <p:nvPr/>
        </p:nvSpPr>
        <p:spPr>
          <a:xfrm>
            <a:off x="362817" y="1022953"/>
            <a:ext cx="8947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35" dirty="0">
                <a:latin typeface="Euphemia UCAS"/>
                <a:cs typeface="Euphemia UCAS"/>
              </a:rPr>
              <a:t>Low </a:t>
            </a:r>
            <a:r>
              <a:rPr lang="es-ES" sz="500" spc="40" dirty="0" err="1">
                <a:latin typeface="Euphemia UCAS"/>
                <a:cs typeface="Euphemia UCAS"/>
              </a:rPr>
              <a:t>mapping</a:t>
            </a:r>
            <a:r>
              <a:rPr lang="es-ES" sz="500" spc="-55" dirty="0">
                <a:latin typeface="Euphemia UCAS"/>
                <a:cs typeface="Euphemia UCAS"/>
              </a:rPr>
              <a:t> </a:t>
            </a:r>
            <a:r>
              <a:rPr sz="500" spc="45" dirty="0">
                <a:latin typeface="Euphemia UCAS"/>
                <a:cs typeface="Euphemia UCAS"/>
              </a:rPr>
              <a:t>quality</a:t>
            </a:r>
            <a:endParaRPr sz="500" dirty="0">
              <a:latin typeface="Euphemia UCAS"/>
              <a:cs typeface="Euphemia UCA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DF38D1-A15A-D649-8DA6-288DE74619D3}"/>
              </a:ext>
            </a:extLst>
          </p:cNvPr>
          <p:cNvGrpSpPr/>
          <p:nvPr/>
        </p:nvGrpSpPr>
        <p:grpSpPr>
          <a:xfrm rot="20078476">
            <a:off x="1143873" y="958669"/>
            <a:ext cx="155805" cy="29209"/>
            <a:chOff x="1148901" y="1041621"/>
            <a:chExt cx="155805" cy="29209"/>
          </a:xfrm>
        </p:grpSpPr>
        <p:sp>
          <p:nvSpPr>
            <p:cNvPr id="95" name="object 21">
              <a:extLst>
                <a:ext uri="{FF2B5EF4-FFF2-40B4-BE49-F238E27FC236}">
                  <a16:creationId xmlns:a16="http://schemas.microsoft.com/office/drawing/2014/main" id="{7225EBF0-618B-554C-863B-B609D549B5EE}"/>
                </a:ext>
              </a:extLst>
            </p:cNvPr>
            <p:cNvSpPr/>
            <p:nvPr/>
          </p:nvSpPr>
          <p:spPr>
            <a:xfrm>
              <a:off x="1148901" y="1056053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629" y="0"/>
                  </a:lnTo>
                </a:path>
              </a:pathLst>
            </a:custGeom>
            <a:ln w="5965">
              <a:solidFill>
                <a:srgbClr val="D43F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3">
              <a:extLst>
                <a:ext uri="{FF2B5EF4-FFF2-40B4-BE49-F238E27FC236}">
                  <a16:creationId xmlns:a16="http://schemas.microsoft.com/office/drawing/2014/main" id="{796473D0-887F-3D45-BBE0-5091BF616D84}"/>
                </a:ext>
              </a:extLst>
            </p:cNvPr>
            <p:cNvSpPr/>
            <p:nvPr/>
          </p:nvSpPr>
          <p:spPr>
            <a:xfrm>
              <a:off x="1265336" y="1041621"/>
              <a:ext cx="39370" cy="29209"/>
            </a:xfrm>
            <a:custGeom>
              <a:avLst/>
              <a:gdLst/>
              <a:ahLst/>
              <a:cxnLst/>
              <a:rect l="l" t="t" r="r" b="b"/>
              <a:pathLst>
                <a:path w="39369" h="29209">
                  <a:moveTo>
                    <a:pt x="0" y="0"/>
                  </a:moveTo>
                  <a:lnTo>
                    <a:pt x="39101" y="14372"/>
                  </a:lnTo>
                  <a:lnTo>
                    <a:pt x="0" y="28748"/>
                  </a:lnTo>
                  <a:lnTo>
                    <a:pt x="3506" y="21889"/>
                  </a:lnTo>
                  <a:lnTo>
                    <a:pt x="4668" y="14432"/>
                  </a:lnTo>
                  <a:lnTo>
                    <a:pt x="3495" y="69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43F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A9C8861-F7BF-8F46-B0DC-23213E234A38}"/>
              </a:ext>
            </a:extLst>
          </p:cNvPr>
          <p:cNvGrpSpPr/>
          <p:nvPr/>
        </p:nvGrpSpPr>
        <p:grpSpPr>
          <a:xfrm rot="565500">
            <a:off x="1176251" y="1097111"/>
            <a:ext cx="494468" cy="59397"/>
            <a:chOff x="810238" y="1041621"/>
            <a:chExt cx="494468" cy="59397"/>
          </a:xfrm>
        </p:grpSpPr>
        <p:sp>
          <p:nvSpPr>
            <p:cNvPr id="98" name="object 21">
              <a:extLst>
                <a:ext uri="{FF2B5EF4-FFF2-40B4-BE49-F238E27FC236}">
                  <a16:creationId xmlns:a16="http://schemas.microsoft.com/office/drawing/2014/main" id="{13766BF0-C99D-2E41-89A9-A66BFE4BEAB8}"/>
                </a:ext>
              </a:extLst>
            </p:cNvPr>
            <p:cNvSpPr/>
            <p:nvPr/>
          </p:nvSpPr>
          <p:spPr>
            <a:xfrm>
              <a:off x="810238" y="1055299"/>
              <a:ext cx="477160" cy="45719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629" y="0"/>
                  </a:lnTo>
                </a:path>
              </a:pathLst>
            </a:custGeom>
            <a:ln w="5965">
              <a:solidFill>
                <a:srgbClr val="D43F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3">
              <a:extLst>
                <a:ext uri="{FF2B5EF4-FFF2-40B4-BE49-F238E27FC236}">
                  <a16:creationId xmlns:a16="http://schemas.microsoft.com/office/drawing/2014/main" id="{9D798A5A-C9B8-D244-985B-ED52E5E1DD13}"/>
                </a:ext>
              </a:extLst>
            </p:cNvPr>
            <p:cNvSpPr/>
            <p:nvPr/>
          </p:nvSpPr>
          <p:spPr>
            <a:xfrm>
              <a:off x="1265336" y="1041621"/>
              <a:ext cx="39370" cy="29209"/>
            </a:xfrm>
            <a:custGeom>
              <a:avLst/>
              <a:gdLst/>
              <a:ahLst/>
              <a:cxnLst/>
              <a:rect l="l" t="t" r="r" b="b"/>
              <a:pathLst>
                <a:path w="39369" h="29209">
                  <a:moveTo>
                    <a:pt x="0" y="0"/>
                  </a:moveTo>
                  <a:lnTo>
                    <a:pt x="39101" y="14372"/>
                  </a:lnTo>
                  <a:lnTo>
                    <a:pt x="0" y="28748"/>
                  </a:lnTo>
                  <a:lnTo>
                    <a:pt x="3506" y="21889"/>
                  </a:lnTo>
                  <a:lnTo>
                    <a:pt x="4668" y="14432"/>
                  </a:lnTo>
                  <a:lnTo>
                    <a:pt x="3495" y="69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43F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0" name="object 15">
            <a:extLst>
              <a:ext uri="{FF2B5EF4-FFF2-40B4-BE49-F238E27FC236}">
                <a16:creationId xmlns:a16="http://schemas.microsoft.com/office/drawing/2014/main" id="{5788D5AA-55A5-4D42-A9E0-F843B48E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0087"/>
              </p:ext>
            </p:extLst>
          </p:nvPr>
        </p:nvGraphicFramePr>
        <p:xfrm>
          <a:off x="2457450" y="2035175"/>
          <a:ext cx="1905001" cy="504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8355"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20" dirty="0">
                          <a:latin typeface="Euphemia UCAS"/>
                          <a:cs typeface="Euphemia UCAS"/>
                        </a:rPr>
                        <a:t>alt</a:t>
                      </a:r>
                      <a:r>
                        <a:rPr sz="700" spc="-5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spc="10" dirty="0">
                          <a:latin typeface="Euphemia UCAS"/>
                          <a:cs typeface="Euphemia UCAS"/>
                        </a:rPr>
                        <a:t>AF</a:t>
                      </a:r>
                      <a:endParaRPr sz="7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latin typeface="Euphemia UCAS"/>
                          <a:cs typeface="Euphemia UCAS"/>
                        </a:rPr>
                        <a:t>genotype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84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25" dirty="0">
                          <a:latin typeface="Euphemia UCAS"/>
                          <a:cs typeface="Euphemia UCAS"/>
                        </a:rPr>
                        <a:t>[0</a:t>
                      </a:r>
                      <a:r>
                        <a:rPr sz="700" i="1" spc="25" dirty="0">
                          <a:latin typeface="Euphemia UCAS"/>
                          <a:cs typeface="Euphemia UCAS"/>
                        </a:rPr>
                        <a:t>,</a:t>
                      </a:r>
                      <a:r>
                        <a:rPr sz="700" i="1" spc="-14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spc="30" dirty="0">
                          <a:latin typeface="Euphemia UCAS"/>
                          <a:cs typeface="Euphemia UCAS"/>
                        </a:rPr>
                        <a:t>0</a:t>
                      </a:r>
                      <a:r>
                        <a:rPr sz="700" i="1" spc="30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spc="30" dirty="0">
                          <a:latin typeface="Euphemia UCAS"/>
                          <a:cs typeface="Euphemia UCAS"/>
                        </a:rPr>
                        <a:t>2)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RR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..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hom</a:t>
                      </a:r>
                      <a:r>
                        <a:rPr sz="700" dirty="0">
                          <a:latin typeface="Euphemia UCAS"/>
                          <a:cs typeface="Euphemia UCAS"/>
                        </a:rPr>
                        <a:t>ozygous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latin typeface="Euphemia UCAS"/>
                          <a:cs typeface="Euphemia UCAS"/>
                        </a:rPr>
                        <a:t>reference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25"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25" dirty="0">
                          <a:latin typeface="Euphemia UCAS"/>
                          <a:cs typeface="Euphemia UCAS"/>
                        </a:rPr>
                        <a:t>[0</a:t>
                      </a:r>
                      <a:r>
                        <a:rPr sz="700" i="1" spc="25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spc="25" dirty="0">
                          <a:latin typeface="Euphemia UCAS"/>
                          <a:cs typeface="Euphemia UCAS"/>
                        </a:rPr>
                        <a:t>2</a:t>
                      </a:r>
                      <a:r>
                        <a:rPr sz="700" i="1" spc="25" dirty="0">
                          <a:latin typeface="Euphemia UCAS"/>
                          <a:cs typeface="Euphemia UCAS"/>
                        </a:rPr>
                        <a:t>,</a:t>
                      </a:r>
                      <a:r>
                        <a:rPr sz="700" i="1" spc="-15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spc="20" dirty="0">
                          <a:latin typeface="Euphemia UCAS"/>
                          <a:cs typeface="Euphemia UCAS"/>
                        </a:rPr>
                        <a:t>0</a:t>
                      </a:r>
                      <a:r>
                        <a:rPr sz="700" i="1" spc="20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spc="20" dirty="0">
                          <a:latin typeface="Euphemia UCAS"/>
                          <a:cs typeface="Euphemia UCAS"/>
                        </a:rPr>
                        <a:t>8]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RA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..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-30" dirty="0">
                          <a:latin typeface="Euphemia UCAS"/>
                          <a:cs typeface="Euphemia UCAS"/>
                        </a:rPr>
                        <a:t>herezogyous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3">
                <a:tc>
                  <a:txBody>
                    <a:bodyPr/>
                    <a:lstStyle/>
                    <a:p>
                      <a:pPr marR="61594" algn="ct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(0</a:t>
                      </a:r>
                      <a:r>
                        <a:rPr sz="700" i="1" dirty="0">
                          <a:latin typeface="Euphemia UCAS"/>
                          <a:cs typeface="Euphemia UCAS"/>
                        </a:rPr>
                        <a:t>.</a:t>
                      </a:r>
                      <a:r>
                        <a:rPr sz="700" dirty="0">
                          <a:latin typeface="Euphemia UCAS"/>
                          <a:cs typeface="Euphemia UCAS"/>
                        </a:rPr>
                        <a:t>8</a:t>
                      </a:r>
                      <a:r>
                        <a:rPr sz="700" i="1" dirty="0">
                          <a:latin typeface="Euphemia UCAS"/>
                          <a:cs typeface="Euphemia UCAS"/>
                        </a:rPr>
                        <a:t>,</a:t>
                      </a:r>
                      <a:r>
                        <a:rPr sz="700" i="1" spc="-60" dirty="0">
                          <a:latin typeface="Euphemia UCAS"/>
                          <a:cs typeface="Euphemia UCAS"/>
                        </a:rPr>
                        <a:t> </a:t>
                      </a:r>
                      <a:r>
                        <a:rPr sz="700" dirty="0">
                          <a:latin typeface="Euphemia UCAS"/>
                          <a:cs typeface="Euphemia UCAS"/>
                        </a:rPr>
                        <a:t>1]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AA</a:t>
                      </a: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Euphemia UCAS"/>
                          <a:cs typeface="Euphemia UCAS"/>
                        </a:rPr>
                        <a:t>..</a:t>
                      </a: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730"/>
                        </a:lnSpc>
                      </a:pPr>
                      <a:r>
                        <a:rPr sz="700" spc="-30" dirty="0">
                          <a:latin typeface="Euphemia UCAS"/>
                          <a:cs typeface="Euphemia UCAS"/>
                        </a:rPr>
                        <a:t>homozygous</a:t>
                      </a:r>
                      <a:endParaRPr sz="70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Euphemia UCAS"/>
                          <a:cs typeface="Euphemia UCAS"/>
                        </a:rPr>
                        <a:t>variant</a:t>
                      </a:r>
                      <a:endParaRPr sz="700" dirty="0">
                        <a:latin typeface="Euphemia UCAS"/>
                        <a:cs typeface="Euphemia UCAS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>
                <a:latin typeface="Euphemia UCAS"/>
                <a:cs typeface="Euphemia UCAS"/>
              </a:rPr>
              <a:t>Real </a:t>
            </a:r>
            <a:r>
              <a:rPr spc="-25" dirty="0">
                <a:latin typeface="Euphemia UCAS"/>
                <a:cs typeface="Euphemia UCAS"/>
              </a:rPr>
              <a:t>life </a:t>
            </a:r>
            <a:r>
              <a:rPr spc="-35" dirty="0">
                <a:latin typeface="Euphemia UCAS"/>
                <a:cs typeface="Euphemia UCAS"/>
              </a:rPr>
              <a:t>calling</a:t>
            </a:r>
            <a:r>
              <a:rPr spc="25" dirty="0">
                <a:latin typeface="Euphemia UCAS"/>
                <a:cs typeface="Euphemia UCAS"/>
              </a:rPr>
              <a:t> </a:t>
            </a:r>
            <a:r>
              <a:rPr spc="-70" dirty="0">
                <a:latin typeface="Euphemia UCAS"/>
                <a:cs typeface="Euphemia UCAS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97230"/>
            <a:ext cx="310075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Euphemia UCAS"/>
                <a:cs typeface="Euphemia UCAS"/>
              </a:rPr>
              <a:t>More sophisticated </a:t>
            </a:r>
            <a:r>
              <a:rPr sz="800" spc="-30" dirty="0">
                <a:latin typeface="Euphemia UCAS"/>
                <a:cs typeface="Euphemia UCAS"/>
              </a:rPr>
              <a:t>models </a:t>
            </a:r>
            <a:r>
              <a:rPr sz="800" spc="-10" dirty="0">
                <a:latin typeface="Euphemia UCAS"/>
                <a:cs typeface="Euphemia UCAS"/>
              </a:rPr>
              <a:t>apply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5" dirty="0">
                <a:latin typeface="Euphemia UCAS"/>
                <a:cs typeface="Euphemia UCAS"/>
              </a:rPr>
              <a:t>statistical</a:t>
            </a:r>
            <a:r>
              <a:rPr sz="800" spc="65" dirty="0">
                <a:latin typeface="Euphemia UCAS"/>
                <a:cs typeface="Euphemia UCAS"/>
              </a:rPr>
              <a:t> </a:t>
            </a:r>
            <a:r>
              <a:rPr sz="800" spc="-15" dirty="0">
                <a:latin typeface="Euphemia UCAS"/>
                <a:cs typeface="Euphemia UCAS"/>
              </a:rPr>
              <a:t>framework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2982" y="1201339"/>
            <a:ext cx="365125" cy="122555"/>
          </a:xfrm>
          <a:custGeom>
            <a:avLst/>
            <a:gdLst/>
            <a:ahLst/>
            <a:cxnLst/>
            <a:rect l="l" t="t" r="r" b="b"/>
            <a:pathLst>
              <a:path w="365125" h="122555">
                <a:moveTo>
                  <a:pt x="336887" y="0"/>
                </a:moveTo>
                <a:lnTo>
                  <a:pt x="27685" y="0"/>
                </a:lnTo>
                <a:lnTo>
                  <a:pt x="18917" y="1407"/>
                </a:lnTo>
                <a:lnTo>
                  <a:pt x="11315" y="5328"/>
                </a:lnTo>
                <a:lnTo>
                  <a:pt x="5328" y="11314"/>
                </a:lnTo>
                <a:lnTo>
                  <a:pt x="1407" y="18916"/>
                </a:lnTo>
                <a:lnTo>
                  <a:pt x="0" y="27682"/>
                </a:lnTo>
                <a:lnTo>
                  <a:pt x="0" y="94596"/>
                </a:lnTo>
                <a:lnTo>
                  <a:pt x="27685" y="122292"/>
                </a:lnTo>
                <a:lnTo>
                  <a:pt x="336887" y="122292"/>
                </a:lnTo>
                <a:lnTo>
                  <a:pt x="364580" y="94596"/>
                </a:lnTo>
                <a:lnTo>
                  <a:pt x="364580" y="27682"/>
                </a:lnTo>
                <a:lnTo>
                  <a:pt x="336887" y="0"/>
                </a:lnTo>
                <a:close/>
              </a:path>
            </a:pathLst>
          </a:custGeom>
          <a:solidFill>
            <a:srgbClr val="DFE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4324" y="1130959"/>
            <a:ext cx="750417" cy="266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2246" y="1022671"/>
            <a:ext cx="17335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40" dirty="0">
                <a:solidFill>
                  <a:srgbClr val="EFAC4D"/>
                </a:solidFill>
                <a:latin typeface="Arial"/>
                <a:cs typeface="Arial"/>
              </a:rPr>
              <a:t>P</a:t>
            </a:r>
            <a:r>
              <a:rPr sz="500" spc="35" dirty="0">
                <a:solidFill>
                  <a:srgbClr val="EFAC4D"/>
                </a:solidFill>
                <a:latin typeface="Arial"/>
                <a:cs typeface="Arial"/>
              </a:rPr>
              <a:t>rior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0082" y="966633"/>
            <a:ext cx="34988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5BBFDD"/>
                </a:solidFill>
                <a:latin typeface="Arial"/>
                <a:cs typeface="Arial"/>
              </a:rPr>
              <a:t>Likelihood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0944" y="1223799"/>
            <a:ext cx="74930" cy="71755"/>
          </a:xfrm>
          <a:custGeom>
            <a:avLst/>
            <a:gdLst/>
            <a:ahLst/>
            <a:cxnLst/>
            <a:rect l="l" t="t" r="r" b="b"/>
            <a:pathLst>
              <a:path w="74930" h="71755">
                <a:moveTo>
                  <a:pt x="30502" y="68386"/>
                </a:moveTo>
                <a:lnTo>
                  <a:pt x="0" y="68386"/>
                </a:lnTo>
                <a:lnTo>
                  <a:pt x="0" y="71646"/>
                </a:lnTo>
                <a:lnTo>
                  <a:pt x="4506" y="71646"/>
                </a:lnTo>
                <a:lnTo>
                  <a:pt x="11937" y="71312"/>
                </a:lnTo>
                <a:lnTo>
                  <a:pt x="30502" y="71312"/>
                </a:lnTo>
                <a:lnTo>
                  <a:pt x="30502" y="68386"/>
                </a:lnTo>
                <a:close/>
              </a:path>
              <a:path w="74930" h="71755">
                <a:moveTo>
                  <a:pt x="30502" y="71312"/>
                </a:moveTo>
                <a:lnTo>
                  <a:pt x="17072" y="71312"/>
                </a:lnTo>
                <a:lnTo>
                  <a:pt x="19369" y="71460"/>
                </a:lnTo>
                <a:lnTo>
                  <a:pt x="23915" y="71460"/>
                </a:lnTo>
                <a:lnTo>
                  <a:pt x="26212" y="71646"/>
                </a:lnTo>
                <a:lnTo>
                  <a:pt x="30502" y="71646"/>
                </a:lnTo>
                <a:lnTo>
                  <a:pt x="30502" y="71312"/>
                </a:lnTo>
                <a:close/>
              </a:path>
              <a:path w="74930" h="71755">
                <a:moveTo>
                  <a:pt x="36293" y="3239"/>
                </a:moveTo>
                <a:lnTo>
                  <a:pt x="21470" y="3239"/>
                </a:lnTo>
                <a:lnTo>
                  <a:pt x="23395" y="3347"/>
                </a:lnTo>
                <a:lnTo>
                  <a:pt x="24631" y="3455"/>
                </a:lnTo>
                <a:lnTo>
                  <a:pt x="26320" y="3681"/>
                </a:lnTo>
                <a:lnTo>
                  <a:pt x="26949" y="3975"/>
                </a:lnTo>
                <a:lnTo>
                  <a:pt x="26949" y="5556"/>
                </a:lnTo>
                <a:lnTo>
                  <a:pt x="26841" y="5870"/>
                </a:lnTo>
                <a:lnTo>
                  <a:pt x="26506" y="7137"/>
                </a:lnTo>
                <a:lnTo>
                  <a:pt x="12467" y="63458"/>
                </a:lnTo>
                <a:lnTo>
                  <a:pt x="11407" y="67562"/>
                </a:lnTo>
                <a:lnTo>
                  <a:pt x="11221" y="68386"/>
                </a:lnTo>
                <a:lnTo>
                  <a:pt x="20754" y="68386"/>
                </a:lnTo>
                <a:lnTo>
                  <a:pt x="20754" y="65883"/>
                </a:lnTo>
                <a:lnTo>
                  <a:pt x="20950" y="65353"/>
                </a:lnTo>
                <a:lnTo>
                  <a:pt x="21058" y="64745"/>
                </a:lnTo>
                <a:lnTo>
                  <a:pt x="27557" y="38484"/>
                </a:lnTo>
                <a:lnTo>
                  <a:pt x="27999" y="35795"/>
                </a:lnTo>
                <a:lnTo>
                  <a:pt x="36049" y="3583"/>
                </a:lnTo>
                <a:lnTo>
                  <a:pt x="36293" y="3239"/>
                </a:lnTo>
                <a:close/>
              </a:path>
              <a:path w="74930" h="71755">
                <a:moveTo>
                  <a:pt x="54209" y="0"/>
                </a:moveTo>
                <a:lnTo>
                  <a:pt x="17072" y="0"/>
                </a:lnTo>
                <a:lnTo>
                  <a:pt x="17072" y="3239"/>
                </a:lnTo>
                <a:lnTo>
                  <a:pt x="59580" y="3239"/>
                </a:lnTo>
                <a:lnTo>
                  <a:pt x="65137" y="6086"/>
                </a:lnTo>
                <a:lnTo>
                  <a:pt x="65137" y="17436"/>
                </a:lnTo>
                <a:lnTo>
                  <a:pt x="63036" y="26448"/>
                </a:lnTo>
                <a:lnTo>
                  <a:pt x="58952" y="30238"/>
                </a:lnTo>
                <a:lnTo>
                  <a:pt x="53689" y="34931"/>
                </a:lnTo>
                <a:lnTo>
                  <a:pt x="47416" y="35795"/>
                </a:lnTo>
                <a:lnTo>
                  <a:pt x="27999" y="35795"/>
                </a:lnTo>
                <a:lnTo>
                  <a:pt x="27557" y="38484"/>
                </a:lnTo>
                <a:lnTo>
                  <a:pt x="45393" y="38484"/>
                </a:lnTo>
                <a:lnTo>
                  <a:pt x="56279" y="36601"/>
                </a:lnTo>
                <a:lnTo>
                  <a:pt x="65698" y="31577"/>
                </a:lnTo>
                <a:lnTo>
                  <a:pt x="72322" y="24349"/>
                </a:lnTo>
                <a:lnTo>
                  <a:pt x="74825" y="15855"/>
                </a:lnTo>
                <a:lnTo>
                  <a:pt x="73538" y="9965"/>
                </a:lnTo>
                <a:lnTo>
                  <a:pt x="69675" y="4894"/>
                </a:lnTo>
                <a:lnTo>
                  <a:pt x="63233" y="1339"/>
                </a:lnTo>
                <a:lnTo>
                  <a:pt x="54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9240" y="1216790"/>
            <a:ext cx="24765" cy="105410"/>
          </a:xfrm>
          <a:custGeom>
            <a:avLst/>
            <a:gdLst/>
            <a:ahLst/>
            <a:cxnLst/>
            <a:rect l="l" t="t" r="r" b="b"/>
            <a:pathLst>
              <a:path w="24764" h="105409">
                <a:moveTo>
                  <a:pt x="24003" y="0"/>
                </a:moveTo>
                <a:lnTo>
                  <a:pt x="23375" y="0"/>
                </a:lnTo>
                <a:lnTo>
                  <a:pt x="21188" y="1317"/>
                </a:lnTo>
                <a:lnTo>
                  <a:pt x="1290" y="37455"/>
                </a:lnTo>
                <a:lnTo>
                  <a:pt x="0" y="52443"/>
                </a:lnTo>
                <a:lnTo>
                  <a:pt x="257" y="59339"/>
                </a:lnTo>
                <a:lnTo>
                  <a:pt x="17139" y="99858"/>
                </a:lnTo>
                <a:lnTo>
                  <a:pt x="23375" y="104868"/>
                </a:lnTo>
                <a:lnTo>
                  <a:pt x="24003" y="104868"/>
                </a:lnTo>
                <a:lnTo>
                  <a:pt x="24219" y="104574"/>
                </a:lnTo>
                <a:lnTo>
                  <a:pt x="24219" y="103287"/>
                </a:lnTo>
                <a:lnTo>
                  <a:pt x="24003" y="103229"/>
                </a:lnTo>
                <a:lnTo>
                  <a:pt x="24003" y="103021"/>
                </a:lnTo>
                <a:lnTo>
                  <a:pt x="23797" y="102953"/>
                </a:lnTo>
                <a:lnTo>
                  <a:pt x="23797" y="102787"/>
                </a:lnTo>
                <a:lnTo>
                  <a:pt x="23581" y="102747"/>
                </a:lnTo>
                <a:lnTo>
                  <a:pt x="23581" y="102531"/>
                </a:lnTo>
                <a:lnTo>
                  <a:pt x="23375" y="102473"/>
                </a:lnTo>
                <a:lnTo>
                  <a:pt x="23375" y="102304"/>
                </a:lnTo>
                <a:lnTo>
                  <a:pt x="23169" y="102237"/>
                </a:lnTo>
                <a:lnTo>
                  <a:pt x="23169" y="102108"/>
                </a:lnTo>
                <a:lnTo>
                  <a:pt x="22953" y="102051"/>
                </a:lnTo>
                <a:lnTo>
                  <a:pt x="22953" y="101902"/>
                </a:lnTo>
                <a:lnTo>
                  <a:pt x="22747" y="101834"/>
                </a:lnTo>
                <a:lnTo>
                  <a:pt x="22747" y="101686"/>
                </a:lnTo>
                <a:lnTo>
                  <a:pt x="22530" y="101608"/>
                </a:lnTo>
                <a:lnTo>
                  <a:pt x="15811" y="92878"/>
                </a:lnTo>
                <a:lnTo>
                  <a:pt x="11111" y="83152"/>
                </a:lnTo>
                <a:lnTo>
                  <a:pt x="8128" y="72839"/>
                </a:lnTo>
                <a:lnTo>
                  <a:pt x="6560" y="62437"/>
                </a:lnTo>
                <a:lnTo>
                  <a:pt x="6104" y="52443"/>
                </a:lnTo>
                <a:lnTo>
                  <a:pt x="6460" y="43333"/>
                </a:lnTo>
                <a:lnTo>
                  <a:pt x="22953" y="2817"/>
                </a:lnTo>
                <a:lnTo>
                  <a:pt x="24219" y="1533"/>
                </a:lnTo>
                <a:lnTo>
                  <a:pt x="24219" y="294"/>
                </a:lnTo>
                <a:lnTo>
                  <a:pt x="24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827" y="1221482"/>
            <a:ext cx="74930" cy="76835"/>
          </a:xfrm>
          <a:custGeom>
            <a:avLst/>
            <a:gdLst/>
            <a:ahLst/>
            <a:cxnLst/>
            <a:rect l="l" t="t" r="r" b="b"/>
            <a:pathLst>
              <a:path w="74930" h="76834">
                <a:moveTo>
                  <a:pt x="58529" y="0"/>
                </a:moveTo>
                <a:lnTo>
                  <a:pt x="46946" y="0"/>
                </a:lnTo>
                <a:lnTo>
                  <a:pt x="38221" y="1044"/>
                </a:lnTo>
                <a:lnTo>
                  <a:pt x="4049" y="29833"/>
                </a:lnTo>
                <a:lnTo>
                  <a:pt x="0" y="47517"/>
                </a:lnTo>
                <a:lnTo>
                  <a:pt x="1340" y="56910"/>
                </a:lnTo>
                <a:lnTo>
                  <a:pt x="5165" y="64839"/>
                </a:lnTo>
                <a:lnTo>
                  <a:pt x="11185" y="70946"/>
                </a:lnTo>
                <a:lnTo>
                  <a:pt x="19106" y="74872"/>
                </a:lnTo>
                <a:lnTo>
                  <a:pt x="28637" y="76260"/>
                </a:lnTo>
                <a:lnTo>
                  <a:pt x="33259" y="76260"/>
                </a:lnTo>
                <a:lnTo>
                  <a:pt x="37894" y="75308"/>
                </a:lnTo>
                <a:lnTo>
                  <a:pt x="43569" y="73021"/>
                </a:lnTo>
                <a:lnTo>
                  <a:pt x="30530" y="73021"/>
                </a:lnTo>
                <a:lnTo>
                  <a:pt x="22974" y="71838"/>
                </a:lnTo>
                <a:lnTo>
                  <a:pt x="16209" y="68033"/>
                </a:lnTo>
                <a:lnTo>
                  <a:pt x="11340" y="61214"/>
                </a:lnTo>
                <a:lnTo>
                  <a:pt x="9472" y="50992"/>
                </a:lnTo>
                <a:lnTo>
                  <a:pt x="9807" y="46200"/>
                </a:lnTo>
                <a:lnTo>
                  <a:pt x="26534" y="11654"/>
                </a:lnTo>
                <a:lnTo>
                  <a:pt x="47791" y="3259"/>
                </a:lnTo>
                <a:lnTo>
                  <a:pt x="60533" y="3259"/>
                </a:lnTo>
                <a:lnTo>
                  <a:pt x="58529" y="0"/>
                </a:lnTo>
                <a:close/>
              </a:path>
              <a:path w="74930" h="76834">
                <a:moveTo>
                  <a:pt x="58023" y="67356"/>
                </a:moveTo>
                <a:lnTo>
                  <a:pt x="50744" y="67356"/>
                </a:lnTo>
                <a:lnTo>
                  <a:pt x="51794" y="69987"/>
                </a:lnTo>
                <a:lnTo>
                  <a:pt x="54533" y="73855"/>
                </a:lnTo>
                <a:lnTo>
                  <a:pt x="56006" y="73855"/>
                </a:lnTo>
                <a:lnTo>
                  <a:pt x="56212" y="73541"/>
                </a:lnTo>
                <a:lnTo>
                  <a:pt x="56428" y="73247"/>
                </a:lnTo>
                <a:lnTo>
                  <a:pt x="57479" y="69251"/>
                </a:lnTo>
                <a:lnTo>
                  <a:pt x="58023" y="67356"/>
                </a:lnTo>
                <a:close/>
              </a:path>
              <a:path w="74930" h="76834">
                <a:moveTo>
                  <a:pt x="46094" y="72008"/>
                </a:moveTo>
                <a:lnTo>
                  <a:pt x="34320" y="73021"/>
                </a:lnTo>
                <a:lnTo>
                  <a:pt x="43569" y="73021"/>
                </a:lnTo>
                <a:lnTo>
                  <a:pt x="46094" y="72008"/>
                </a:lnTo>
                <a:close/>
              </a:path>
              <a:path w="74930" h="76834">
                <a:moveTo>
                  <a:pt x="48218" y="70190"/>
                </a:moveTo>
                <a:lnTo>
                  <a:pt x="46946" y="71666"/>
                </a:lnTo>
                <a:lnTo>
                  <a:pt x="46094" y="72008"/>
                </a:lnTo>
                <a:lnTo>
                  <a:pt x="47791" y="71862"/>
                </a:lnTo>
                <a:lnTo>
                  <a:pt x="48218" y="70190"/>
                </a:lnTo>
                <a:close/>
              </a:path>
              <a:path w="74930" h="76834">
                <a:moveTo>
                  <a:pt x="68633" y="48577"/>
                </a:moveTo>
                <a:lnTo>
                  <a:pt x="47368" y="48577"/>
                </a:lnTo>
                <a:lnTo>
                  <a:pt x="49683" y="48801"/>
                </a:lnTo>
                <a:lnTo>
                  <a:pt x="52422" y="49097"/>
                </a:lnTo>
                <a:lnTo>
                  <a:pt x="53051" y="49422"/>
                </a:lnTo>
                <a:lnTo>
                  <a:pt x="53051" y="51729"/>
                </a:lnTo>
                <a:lnTo>
                  <a:pt x="51794" y="56469"/>
                </a:lnTo>
                <a:lnTo>
                  <a:pt x="50744" y="60299"/>
                </a:lnTo>
                <a:lnTo>
                  <a:pt x="48218" y="70190"/>
                </a:lnTo>
                <a:lnTo>
                  <a:pt x="48849" y="69457"/>
                </a:lnTo>
                <a:lnTo>
                  <a:pt x="50744" y="67356"/>
                </a:lnTo>
                <a:lnTo>
                  <a:pt x="58023" y="67356"/>
                </a:lnTo>
                <a:lnTo>
                  <a:pt x="58107" y="67062"/>
                </a:lnTo>
                <a:lnTo>
                  <a:pt x="60002" y="58954"/>
                </a:lnTo>
                <a:lnTo>
                  <a:pt x="60424" y="57185"/>
                </a:lnTo>
                <a:lnTo>
                  <a:pt x="61053" y="55418"/>
                </a:lnTo>
                <a:lnTo>
                  <a:pt x="61475" y="53604"/>
                </a:lnTo>
                <a:lnTo>
                  <a:pt x="62536" y="48891"/>
                </a:lnTo>
                <a:lnTo>
                  <a:pt x="62742" y="48703"/>
                </a:lnTo>
                <a:lnTo>
                  <a:pt x="68633" y="48577"/>
                </a:lnTo>
                <a:close/>
              </a:path>
              <a:path w="74930" h="76834">
                <a:moveTo>
                  <a:pt x="46534" y="45355"/>
                </a:moveTo>
                <a:lnTo>
                  <a:pt x="41055" y="45355"/>
                </a:lnTo>
                <a:lnTo>
                  <a:pt x="41055" y="48577"/>
                </a:lnTo>
                <a:lnTo>
                  <a:pt x="69055" y="48577"/>
                </a:lnTo>
                <a:lnTo>
                  <a:pt x="70319" y="48469"/>
                </a:lnTo>
                <a:lnTo>
                  <a:pt x="70319" y="45730"/>
                </a:lnTo>
                <a:lnTo>
                  <a:pt x="54740" y="45652"/>
                </a:lnTo>
                <a:lnTo>
                  <a:pt x="46534" y="45355"/>
                </a:lnTo>
                <a:close/>
              </a:path>
              <a:path w="74930" h="76834">
                <a:moveTo>
                  <a:pt x="69897" y="45355"/>
                </a:moveTo>
                <a:lnTo>
                  <a:pt x="66532" y="45355"/>
                </a:lnTo>
                <a:lnTo>
                  <a:pt x="60424" y="45652"/>
                </a:lnTo>
                <a:lnTo>
                  <a:pt x="70231" y="45652"/>
                </a:lnTo>
                <a:lnTo>
                  <a:pt x="69897" y="45355"/>
                </a:lnTo>
                <a:close/>
              </a:path>
              <a:path w="74930" h="76834">
                <a:moveTo>
                  <a:pt x="60533" y="3259"/>
                </a:moveTo>
                <a:lnTo>
                  <a:pt x="47791" y="3259"/>
                </a:lnTo>
                <a:lnTo>
                  <a:pt x="54953" y="4710"/>
                </a:lnTo>
                <a:lnTo>
                  <a:pt x="60241" y="8815"/>
                </a:lnTo>
                <a:lnTo>
                  <a:pt x="63515" y="15200"/>
                </a:lnTo>
                <a:lnTo>
                  <a:pt x="64637" y="23493"/>
                </a:lnTo>
                <a:lnTo>
                  <a:pt x="64637" y="27705"/>
                </a:lnTo>
                <a:lnTo>
                  <a:pt x="64430" y="27813"/>
                </a:lnTo>
                <a:lnTo>
                  <a:pt x="64430" y="29924"/>
                </a:lnTo>
                <a:lnTo>
                  <a:pt x="67160" y="29924"/>
                </a:lnTo>
                <a:lnTo>
                  <a:pt x="67160" y="29688"/>
                </a:lnTo>
                <a:lnTo>
                  <a:pt x="67798" y="27813"/>
                </a:lnTo>
                <a:lnTo>
                  <a:pt x="72302" y="9346"/>
                </a:lnTo>
                <a:lnTo>
                  <a:pt x="64430" y="9346"/>
                </a:lnTo>
                <a:lnTo>
                  <a:pt x="63370" y="7873"/>
                </a:lnTo>
                <a:lnTo>
                  <a:pt x="60533" y="3259"/>
                </a:lnTo>
                <a:close/>
              </a:path>
              <a:path w="74930" h="76834">
                <a:moveTo>
                  <a:pt x="73264" y="0"/>
                </a:moveTo>
                <a:lnTo>
                  <a:pt x="73058" y="0"/>
                </a:lnTo>
                <a:lnTo>
                  <a:pt x="72842" y="108"/>
                </a:lnTo>
                <a:lnTo>
                  <a:pt x="71586" y="1266"/>
                </a:lnTo>
                <a:lnTo>
                  <a:pt x="64430" y="9346"/>
                </a:lnTo>
                <a:lnTo>
                  <a:pt x="72302" y="9346"/>
                </a:lnTo>
                <a:lnTo>
                  <a:pt x="74325" y="1050"/>
                </a:lnTo>
                <a:lnTo>
                  <a:pt x="74325" y="512"/>
                </a:lnTo>
                <a:lnTo>
                  <a:pt x="74109" y="462"/>
                </a:lnTo>
                <a:lnTo>
                  <a:pt x="74109" y="256"/>
                </a:lnTo>
                <a:lnTo>
                  <a:pt x="73903" y="208"/>
                </a:lnTo>
                <a:lnTo>
                  <a:pt x="73687" y="108"/>
                </a:lnTo>
                <a:lnTo>
                  <a:pt x="73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6416" y="121621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5152" y="1223799"/>
            <a:ext cx="80010" cy="71755"/>
          </a:xfrm>
          <a:custGeom>
            <a:avLst/>
            <a:gdLst/>
            <a:ahLst/>
            <a:cxnLst/>
            <a:rect l="l" t="t" r="r" b="b"/>
            <a:pathLst>
              <a:path w="80010" h="71755">
                <a:moveTo>
                  <a:pt x="36217" y="3239"/>
                </a:moveTo>
                <a:lnTo>
                  <a:pt x="21470" y="3239"/>
                </a:lnTo>
                <a:lnTo>
                  <a:pt x="23365" y="3347"/>
                </a:lnTo>
                <a:lnTo>
                  <a:pt x="24631" y="3455"/>
                </a:lnTo>
                <a:lnTo>
                  <a:pt x="26320" y="3681"/>
                </a:lnTo>
                <a:lnTo>
                  <a:pt x="26949" y="3975"/>
                </a:lnTo>
                <a:lnTo>
                  <a:pt x="26949" y="5556"/>
                </a:lnTo>
                <a:lnTo>
                  <a:pt x="26742" y="5870"/>
                </a:lnTo>
                <a:lnTo>
                  <a:pt x="26526" y="7137"/>
                </a:lnTo>
                <a:lnTo>
                  <a:pt x="12420" y="63458"/>
                </a:lnTo>
                <a:lnTo>
                  <a:pt x="12420" y="63832"/>
                </a:lnTo>
                <a:lnTo>
                  <a:pt x="12214" y="64194"/>
                </a:lnTo>
                <a:lnTo>
                  <a:pt x="12214" y="64528"/>
                </a:lnTo>
                <a:lnTo>
                  <a:pt x="12011" y="64823"/>
                </a:lnTo>
                <a:lnTo>
                  <a:pt x="11998" y="65137"/>
                </a:lnTo>
                <a:lnTo>
                  <a:pt x="11791" y="65433"/>
                </a:lnTo>
                <a:lnTo>
                  <a:pt x="11791" y="65707"/>
                </a:lnTo>
                <a:lnTo>
                  <a:pt x="11575" y="65961"/>
                </a:lnTo>
                <a:lnTo>
                  <a:pt x="11575" y="66197"/>
                </a:lnTo>
                <a:lnTo>
                  <a:pt x="11369" y="66423"/>
                </a:lnTo>
                <a:lnTo>
                  <a:pt x="11369" y="66640"/>
                </a:lnTo>
                <a:lnTo>
                  <a:pt x="11163" y="66826"/>
                </a:lnTo>
                <a:lnTo>
                  <a:pt x="10525" y="67336"/>
                </a:lnTo>
                <a:lnTo>
                  <a:pt x="10103" y="67582"/>
                </a:lnTo>
                <a:lnTo>
                  <a:pt x="9896" y="67710"/>
                </a:lnTo>
                <a:lnTo>
                  <a:pt x="9680" y="67818"/>
                </a:lnTo>
                <a:lnTo>
                  <a:pt x="9258" y="67926"/>
                </a:lnTo>
                <a:lnTo>
                  <a:pt x="9052" y="68004"/>
                </a:lnTo>
                <a:lnTo>
                  <a:pt x="8846" y="68024"/>
                </a:lnTo>
                <a:lnTo>
                  <a:pt x="8630" y="68072"/>
                </a:lnTo>
                <a:lnTo>
                  <a:pt x="8424" y="68112"/>
                </a:lnTo>
                <a:lnTo>
                  <a:pt x="8208" y="68132"/>
                </a:lnTo>
                <a:lnTo>
                  <a:pt x="8002" y="68170"/>
                </a:lnTo>
                <a:lnTo>
                  <a:pt x="7785" y="68190"/>
                </a:lnTo>
                <a:lnTo>
                  <a:pt x="7579" y="68220"/>
                </a:lnTo>
                <a:lnTo>
                  <a:pt x="6951" y="68261"/>
                </a:lnTo>
                <a:lnTo>
                  <a:pt x="6529" y="68298"/>
                </a:lnTo>
                <a:lnTo>
                  <a:pt x="5890" y="68339"/>
                </a:lnTo>
                <a:lnTo>
                  <a:pt x="5684" y="68339"/>
                </a:lnTo>
                <a:lnTo>
                  <a:pt x="5262" y="68366"/>
                </a:lnTo>
                <a:lnTo>
                  <a:pt x="0" y="68386"/>
                </a:lnTo>
                <a:lnTo>
                  <a:pt x="0" y="71646"/>
                </a:lnTo>
                <a:lnTo>
                  <a:pt x="37690" y="71646"/>
                </a:lnTo>
                <a:lnTo>
                  <a:pt x="35795" y="68386"/>
                </a:lnTo>
                <a:lnTo>
                  <a:pt x="22108" y="68386"/>
                </a:lnTo>
                <a:lnTo>
                  <a:pt x="20635" y="68190"/>
                </a:lnTo>
                <a:lnTo>
                  <a:pt x="20213" y="68092"/>
                </a:lnTo>
                <a:lnTo>
                  <a:pt x="20231" y="66640"/>
                </a:lnTo>
                <a:lnTo>
                  <a:pt x="20635" y="64823"/>
                </a:lnTo>
                <a:lnTo>
                  <a:pt x="35182" y="7137"/>
                </a:lnTo>
                <a:lnTo>
                  <a:pt x="36001" y="3583"/>
                </a:lnTo>
                <a:lnTo>
                  <a:pt x="36217" y="3239"/>
                </a:lnTo>
                <a:close/>
              </a:path>
              <a:path w="80010" h="71755">
                <a:moveTo>
                  <a:pt x="55370" y="0"/>
                </a:moveTo>
                <a:lnTo>
                  <a:pt x="17054" y="0"/>
                </a:lnTo>
                <a:lnTo>
                  <a:pt x="17054" y="3239"/>
                </a:lnTo>
                <a:lnTo>
                  <a:pt x="52003" y="3239"/>
                </a:lnTo>
                <a:lnTo>
                  <a:pt x="59316" y="4328"/>
                </a:lnTo>
                <a:lnTo>
                  <a:pt x="65345" y="7762"/>
                </a:lnTo>
                <a:lnTo>
                  <a:pt x="69440" y="13789"/>
                </a:lnTo>
                <a:lnTo>
                  <a:pt x="70950" y="22659"/>
                </a:lnTo>
                <a:lnTo>
                  <a:pt x="70483" y="28495"/>
                </a:lnTo>
                <a:lnTo>
                  <a:pt x="51529" y="63921"/>
                </a:lnTo>
                <a:lnTo>
                  <a:pt x="35795" y="68386"/>
                </a:lnTo>
                <a:lnTo>
                  <a:pt x="37690" y="71646"/>
                </a:lnTo>
                <a:lnTo>
                  <a:pt x="75405" y="45525"/>
                </a:lnTo>
                <a:lnTo>
                  <a:pt x="80000" y="26546"/>
                </a:lnTo>
                <a:lnTo>
                  <a:pt x="78955" y="18104"/>
                </a:lnTo>
                <a:lnTo>
                  <a:pt x="75879" y="10810"/>
                </a:lnTo>
                <a:lnTo>
                  <a:pt x="70864" y="5083"/>
                </a:lnTo>
                <a:lnTo>
                  <a:pt x="63997" y="1340"/>
                </a:lnTo>
                <a:lnTo>
                  <a:pt x="55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6738" y="1216790"/>
            <a:ext cx="24765" cy="105410"/>
          </a:xfrm>
          <a:custGeom>
            <a:avLst/>
            <a:gdLst/>
            <a:ahLst/>
            <a:cxnLst/>
            <a:rect l="l" t="t" r="r" b="b"/>
            <a:pathLst>
              <a:path w="24764" h="105409">
                <a:moveTo>
                  <a:pt x="1050" y="0"/>
                </a:moveTo>
                <a:lnTo>
                  <a:pt x="628" y="0"/>
                </a:lnTo>
                <a:lnTo>
                  <a:pt x="0" y="402"/>
                </a:lnTo>
                <a:lnTo>
                  <a:pt x="0" y="1533"/>
                </a:lnTo>
                <a:lnTo>
                  <a:pt x="2111" y="3455"/>
                </a:lnTo>
                <a:lnTo>
                  <a:pt x="7754" y="10419"/>
                </a:lnTo>
                <a:lnTo>
                  <a:pt x="12268" y="18848"/>
                </a:lnTo>
                <a:lnTo>
                  <a:pt x="15581" y="28695"/>
                </a:lnTo>
                <a:lnTo>
                  <a:pt x="17622" y="39909"/>
                </a:lnTo>
                <a:lnTo>
                  <a:pt x="18318" y="52443"/>
                </a:lnTo>
                <a:lnTo>
                  <a:pt x="17977" y="61420"/>
                </a:lnTo>
                <a:lnTo>
                  <a:pt x="1472" y="102051"/>
                </a:lnTo>
                <a:lnTo>
                  <a:pt x="0" y="103287"/>
                </a:lnTo>
                <a:lnTo>
                  <a:pt x="0" y="104446"/>
                </a:lnTo>
                <a:lnTo>
                  <a:pt x="628" y="104868"/>
                </a:lnTo>
                <a:lnTo>
                  <a:pt x="1050" y="104868"/>
                </a:lnTo>
                <a:lnTo>
                  <a:pt x="23134" y="67409"/>
                </a:lnTo>
                <a:lnTo>
                  <a:pt x="24425" y="52443"/>
                </a:lnTo>
                <a:lnTo>
                  <a:pt x="24425" y="49165"/>
                </a:lnTo>
                <a:lnTo>
                  <a:pt x="24209" y="47388"/>
                </a:lnTo>
                <a:lnTo>
                  <a:pt x="24209" y="45541"/>
                </a:lnTo>
                <a:lnTo>
                  <a:pt x="23787" y="41606"/>
                </a:lnTo>
                <a:lnTo>
                  <a:pt x="23375" y="39535"/>
                </a:lnTo>
                <a:lnTo>
                  <a:pt x="23159" y="37434"/>
                </a:lnTo>
                <a:lnTo>
                  <a:pt x="22736" y="35282"/>
                </a:lnTo>
                <a:lnTo>
                  <a:pt x="22314" y="33093"/>
                </a:lnTo>
                <a:lnTo>
                  <a:pt x="21058" y="28658"/>
                </a:lnTo>
                <a:lnTo>
                  <a:pt x="3176" y="1263"/>
                </a:lnTo>
                <a:lnTo>
                  <a:pt x="1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363875"/>
            <a:ext cx="3786556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61035" algn="ctr">
              <a:lnSpc>
                <a:spcPct val="100000"/>
              </a:lnSpc>
            </a:pPr>
            <a:r>
              <a:rPr sz="500" spc="20" dirty="0">
                <a:solidFill>
                  <a:srgbClr val="5BB85B"/>
                </a:solidFill>
                <a:latin typeface="Arial"/>
                <a:cs typeface="Arial"/>
              </a:rPr>
              <a:t>Posterior</a:t>
            </a:r>
            <a:endParaRPr sz="500" dirty="0">
              <a:latin typeface="Arial"/>
              <a:cs typeface="Arial"/>
            </a:endParaRPr>
          </a:p>
          <a:p>
            <a:pPr marL="2235200">
              <a:lnSpc>
                <a:spcPct val="100000"/>
              </a:lnSpc>
              <a:spcBef>
                <a:spcPts val="40"/>
              </a:spcBef>
            </a:pPr>
            <a:r>
              <a:rPr sz="500" spc="35" dirty="0">
                <a:solidFill>
                  <a:srgbClr val="D8524F"/>
                </a:solidFill>
                <a:latin typeface="Arial"/>
                <a:cs typeface="Arial"/>
              </a:rPr>
              <a:t>Normalization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800" spc="25" dirty="0">
                <a:latin typeface="Euphemia UCAS"/>
                <a:cs typeface="Euphemia UCAS"/>
              </a:rPr>
              <a:t>to</a:t>
            </a:r>
            <a:r>
              <a:rPr sz="800" spc="-5" dirty="0">
                <a:latin typeface="Euphemia UCAS"/>
                <a:cs typeface="Euphemia UCAS"/>
              </a:rPr>
              <a:t> </a:t>
            </a:r>
            <a:r>
              <a:rPr sz="800" spc="-15" dirty="0">
                <a:latin typeface="Euphemia UCAS"/>
                <a:cs typeface="Euphemia UCAS"/>
              </a:rPr>
              <a:t>determine:</a:t>
            </a:r>
            <a:endParaRPr sz="800" dirty="0">
              <a:latin typeface="Euphemia UCAS"/>
              <a:cs typeface="Euphemia UCAS"/>
            </a:endParaRPr>
          </a:p>
          <a:p>
            <a:pPr marL="949325" marR="5080" indent="-859790">
              <a:lnSpc>
                <a:spcPct val="181600"/>
              </a:lnSpc>
              <a:spcBef>
                <a:spcPts val="50"/>
              </a:spcBef>
            </a:pPr>
            <a:r>
              <a:rPr sz="800" spc="-5" dirty="0">
                <a:latin typeface="Euphemia UCAS"/>
                <a:cs typeface="Euphemia UCAS"/>
              </a:rPr>
              <a:t>1. the </a:t>
            </a:r>
            <a:r>
              <a:rPr sz="800" spc="-10" dirty="0">
                <a:latin typeface="Euphemia UCAS"/>
                <a:cs typeface="Euphemia UCAS"/>
              </a:rPr>
              <a:t>most </a:t>
            </a:r>
            <a:r>
              <a:rPr sz="800" spc="-5" dirty="0">
                <a:latin typeface="Euphemia UCAS"/>
                <a:cs typeface="Euphemia UCAS"/>
              </a:rPr>
              <a:t>likely </a:t>
            </a:r>
            <a:r>
              <a:rPr sz="800" spc="-20" dirty="0">
                <a:latin typeface="Euphemia UCAS"/>
                <a:cs typeface="Euphemia UCAS"/>
              </a:rPr>
              <a:t>genotype </a:t>
            </a:r>
            <a:r>
              <a:rPr lang="es-ES_tradnl" sz="800" spc="-45" dirty="0">
                <a:latin typeface="Arial"/>
                <a:cs typeface="Arial"/>
              </a:rPr>
              <a:t>g</a:t>
            </a:r>
            <a:r>
              <a:rPr sz="800" spc="-45" dirty="0">
                <a:latin typeface="Symbol" charset="2"/>
                <a:cs typeface="Symbol" charset="2"/>
              </a:rPr>
              <a:t> </a:t>
            </a:r>
            <a:r>
              <a:rPr sz="800" spc="-80" dirty="0">
                <a:latin typeface="Symbol" charset="2"/>
                <a:cs typeface="Symbol" charset="2"/>
              </a:rPr>
              <a:t>∈ </a:t>
            </a:r>
            <a:r>
              <a:rPr sz="800" spc="-35" dirty="0">
                <a:latin typeface="Symbol" charset="2"/>
                <a:cs typeface="Symbol" charset="2"/>
              </a:rPr>
              <a:t>{</a:t>
            </a:r>
            <a:r>
              <a:rPr sz="800" spc="-35" dirty="0">
                <a:latin typeface="Euphemia UCAS"/>
                <a:cs typeface="Euphemia UCAS"/>
              </a:rPr>
              <a:t>RR</a:t>
            </a:r>
            <a:r>
              <a:rPr sz="800" i="1" spc="-35" dirty="0">
                <a:latin typeface="Euphemia UCAS"/>
                <a:cs typeface="Euphemia UCAS"/>
              </a:rPr>
              <a:t>, </a:t>
            </a:r>
            <a:r>
              <a:rPr sz="800" dirty="0">
                <a:latin typeface="Euphemia UCAS"/>
                <a:cs typeface="Euphemia UCAS"/>
              </a:rPr>
              <a:t>RA</a:t>
            </a:r>
            <a:r>
              <a:rPr sz="800" i="1" dirty="0">
                <a:latin typeface="Euphemia UCAS"/>
                <a:cs typeface="Euphemia UCAS"/>
              </a:rPr>
              <a:t>, </a:t>
            </a:r>
            <a:r>
              <a:rPr sz="800" dirty="0">
                <a:latin typeface="Euphemia UCAS"/>
                <a:cs typeface="Euphemia UCAS"/>
              </a:rPr>
              <a:t>AA</a:t>
            </a:r>
            <a:r>
              <a:rPr sz="800" dirty="0">
                <a:latin typeface="Symbol" charset="2"/>
                <a:cs typeface="Symbol" charset="2"/>
              </a:rPr>
              <a:t>}</a:t>
            </a:r>
            <a:r>
              <a:rPr sz="800" i="1" dirty="0">
                <a:latin typeface="Euphemia UCAS"/>
                <a:cs typeface="Euphemia UCAS"/>
              </a:rPr>
              <a:t> </a:t>
            </a:r>
            <a:r>
              <a:rPr sz="800" spc="-20" dirty="0">
                <a:latin typeface="Euphemia UCAS"/>
                <a:cs typeface="Euphemia UCAS"/>
              </a:rPr>
              <a:t>given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30" dirty="0">
                <a:latin typeface="Euphemia UCAS"/>
                <a:cs typeface="Euphemia UCAS"/>
              </a:rPr>
              <a:t>observed </a:t>
            </a:r>
            <a:r>
              <a:rPr sz="800" spc="-5" dirty="0">
                <a:latin typeface="Euphemia UCAS"/>
                <a:cs typeface="Euphemia UCAS"/>
              </a:rPr>
              <a:t>data </a:t>
            </a:r>
            <a:r>
              <a:rPr sz="800" i="1" spc="114" dirty="0">
                <a:latin typeface="Euphemia UCAS"/>
                <a:cs typeface="Euphemia UCAS"/>
              </a:rPr>
              <a:t>D  </a:t>
            </a:r>
            <a:endParaRPr lang="es-ES_tradnl" sz="800" i="1" spc="114" dirty="0">
              <a:latin typeface="Euphemia UCAS"/>
              <a:cs typeface="Euphemia UCAS"/>
            </a:endParaRPr>
          </a:p>
          <a:p>
            <a:pPr marL="949325" marR="5080" indent="-859790">
              <a:lnSpc>
                <a:spcPct val="181600"/>
              </a:lnSpc>
              <a:spcBef>
                <a:spcPts val="50"/>
              </a:spcBef>
            </a:pPr>
            <a:r>
              <a:rPr lang="es-ES_tradnl" sz="800" i="1" spc="114" dirty="0">
                <a:latin typeface="Euphemia UCAS"/>
                <a:cs typeface="Euphemia UCAS"/>
              </a:rPr>
              <a:t>		</a:t>
            </a:r>
            <a:r>
              <a:rPr sz="800" i="1" spc="-45" dirty="0">
                <a:latin typeface="Arial"/>
                <a:cs typeface="Arial"/>
              </a:rPr>
              <a:t>g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spc="204" dirty="0">
                <a:latin typeface="Times New Roman"/>
                <a:cs typeface="Times New Roman"/>
              </a:rPr>
              <a:t>=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Arial"/>
                <a:cs typeface="Arial"/>
              </a:rPr>
              <a:t>argmax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P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spc="35" dirty="0">
                <a:latin typeface="Arial"/>
                <a:cs typeface="Arial"/>
              </a:rPr>
              <a:t>(</a:t>
            </a:r>
            <a:r>
              <a:rPr sz="800" i="1" spc="35" dirty="0">
                <a:latin typeface="Arial"/>
                <a:cs typeface="Arial"/>
              </a:rPr>
              <a:t>G|D</a:t>
            </a:r>
            <a:r>
              <a:rPr sz="800" spc="35" dirty="0">
                <a:latin typeface="Arial"/>
                <a:cs typeface="Arial"/>
              </a:rPr>
              <a:t>)</a:t>
            </a:r>
            <a:endParaRPr sz="800" dirty="0">
              <a:latin typeface="Arial"/>
              <a:cs typeface="Arial"/>
            </a:endParaRPr>
          </a:p>
          <a:p>
            <a:pPr marR="758190" algn="ctr">
              <a:lnSpc>
                <a:spcPts val="715"/>
              </a:lnSpc>
            </a:pPr>
            <a:r>
              <a:rPr lang="es-ES_tradnl" sz="600" i="1" spc="100" dirty="0">
                <a:latin typeface="Arial"/>
                <a:cs typeface="Arial"/>
              </a:rPr>
              <a:t>                </a:t>
            </a:r>
            <a:r>
              <a:rPr sz="600" i="1" spc="100" dirty="0">
                <a:latin typeface="Arial"/>
                <a:cs typeface="Arial"/>
              </a:rPr>
              <a:t>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966" y="2412873"/>
            <a:ext cx="1803883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2.  </a:t>
            </a:r>
            <a:r>
              <a:rPr sz="800" spc="-20" dirty="0">
                <a:latin typeface="Euphemia UCAS"/>
                <a:cs typeface="Euphemia UCAS"/>
              </a:rPr>
              <a:t>and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genotype</a:t>
            </a:r>
            <a:r>
              <a:rPr sz="800" spc="150" dirty="0">
                <a:latin typeface="Euphemia UCAS"/>
                <a:cs typeface="Euphemia UCAS"/>
              </a:rPr>
              <a:t> </a:t>
            </a:r>
            <a:r>
              <a:rPr sz="800" dirty="0">
                <a:latin typeface="Euphemia UCAS"/>
                <a:cs typeface="Euphemia UCAS"/>
              </a:rPr>
              <a:t>quality</a:t>
            </a:r>
            <a:endParaRPr sz="800">
              <a:latin typeface="Euphemia UCAS"/>
              <a:cs typeface="Euphemia UC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655" y="2634297"/>
            <a:ext cx="15772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40" dirty="0">
                <a:latin typeface="Euphemia UCAS"/>
                <a:cs typeface="Euphemia UCAS"/>
              </a:rPr>
              <a:t>Q</a:t>
            </a:r>
            <a:r>
              <a:rPr sz="800" i="1" dirty="0">
                <a:latin typeface="Euphemia UCAS"/>
                <a:cs typeface="Euphemia UCAS"/>
              </a:rPr>
              <a:t> </a:t>
            </a:r>
            <a:r>
              <a:rPr sz="800" spc="204" dirty="0">
                <a:latin typeface="Euphemia UCAS"/>
                <a:cs typeface="Euphemia UCAS"/>
              </a:rPr>
              <a:t>=</a:t>
            </a:r>
            <a:r>
              <a:rPr sz="800" spc="25" dirty="0">
                <a:latin typeface="Euphemia UCAS"/>
                <a:cs typeface="Euphemia UCAS"/>
              </a:rPr>
              <a:t> </a:t>
            </a:r>
            <a:r>
              <a:rPr sz="800" i="1" spc="20" dirty="0">
                <a:latin typeface="Euphemia UCAS"/>
                <a:cs typeface="Euphemia UCAS"/>
              </a:rPr>
              <a:t>−</a:t>
            </a:r>
            <a:r>
              <a:rPr sz="800" spc="20" dirty="0">
                <a:latin typeface="Euphemia UCAS"/>
                <a:cs typeface="Euphemia UCAS"/>
              </a:rPr>
              <a:t>10</a:t>
            </a:r>
            <a:r>
              <a:rPr sz="800" spc="-65" dirty="0">
                <a:latin typeface="Euphemia UCAS"/>
                <a:cs typeface="Euphemia UCAS"/>
              </a:rPr>
              <a:t> </a:t>
            </a:r>
            <a:r>
              <a:rPr sz="800" spc="20" dirty="0">
                <a:latin typeface="Euphemia UCAS"/>
                <a:cs typeface="Euphemia UCAS"/>
              </a:rPr>
              <a:t>log</a:t>
            </a:r>
            <a:r>
              <a:rPr sz="900" spc="30" baseline="-18518" dirty="0">
                <a:latin typeface="Euphemia UCAS"/>
                <a:cs typeface="Euphemia UCAS"/>
              </a:rPr>
              <a:t>10</a:t>
            </a:r>
            <a:r>
              <a:rPr sz="800" spc="20" dirty="0">
                <a:latin typeface="Euphemia UCAS"/>
                <a:cs typeface="Euphemia UCAS"/>
              </a:rPr>
              <a:t>[1</a:t>
            </a:r>
            <a:r>
              <a:rPr sz="800" spc="-25" dirty="0">
                <a:latin typeface="Euphemia UCAS"/>
                <a:cs typeface="Euphemia UCAS"/>
              </a:rPr>
              <a:t> </a:t>
            </a:r>
            <a:r>
              <a:rPr sz="800" i="1" spc="15" dirty="0">
                <a:latin typeface="Euphemia UCAS"/>
                <a:cs typeface="Euphemia UCAS"/>
              </a:rPr>
              <a:t>−</a:t>
            </a:r>
            <a:r>
              <a:rPr sz="800" i="1" spc="-95" dirty="0">
                <a:latin typeface="Euphemia UCAS"/>
                <a:cs typeface="Euphemia UCAS"/>
              </a:rPr>
              <a:t> </a:t>
            </a:r>
            <a:r>
              <a:rPr sz="800" i="1" dirty="0">
                <a:latin typeface="Euphemia UCAS"/>
                <a:cs typeface="Euphemia UCAS"/>
              </a:rPr>
              <a:t>P</a:t>
            </a:r>
            <a:r>
              <a:rPr sz="800" i="1" spc="-110" dirty="0">
                <a:latin typeface="Euphemia UCAS"/>
                <a:cs typeface="Euphemia UCAS"/>
              </a:rPr>
              <a:t> </a:t>
            </a:r>
            <a:r>
              <a:rPr sz="800" spc="20" dirty="0">
                <a:latin typeface="Euphemia UCAS"/>
                <a:cs typeface="Euphemia UCAS"/>
              </a:rPr>
              <a:t>(</a:t>
            </a:r>
            <a:r>
              <a:rPr sz="800" i="1" spc="20" dirty="0">
                <a:latin typeface="Euphemia UCAS"/>
                <a:cs typeface="Euphemia UCAS"/>
              </a:rPr>
              <a:t>G|D</a:t>
            </a:r>
            <a:r>
              <a:rPr sz="800" spc="20" dirty="0">
                <a:latin typeface="Euphemia UCAS"/>
                <a:cs typeface="Euphemia UCAS"/>
              </a:rPr>
              <a:t>)]</a:t>
            </a:r>
            <a:endParaRPr sz="800" dirty="0">
              <a:latin typeface="Euphemia UCAS"/>
              <a:cs typeface="Euphemia UC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47411" y="2417449"/>
            <a:ext cx="1009015" cy="676275"/>
          </a:xfrm>
          <a:custGeom>
            <a:avLst/>
            <a:gdLst/>
            <a:ahLst/>
            <a:cxnLst/>
            <a:rect l="l" t="t" r="r" b="b"/>
            <a:pathLst>
              <a:path w="1009014" h="676275">
                <a:moveTo>
                  <a:pt x="0" y="675674"/>
                </a:moveTo>
                <a:lnTo>
                  <a:pt x="105131" y="664920"/>
                </a:lnTo>
                <a:lnTo>
                  <a:pt x="199143" y="654187"/>
                </a:lnTo>
                <a:lnTo>
                  <a:pt x="284057" y="643363"/>
                </a:lnTo>
                <a:lnTo>
                  <a:pt x="359873" y="632570"/>
                </a:lnTo>
                <a:lnTo>
                  <a:pt x="427602" y="621805"/>
                </a:lnTo>
                <a:lnTo>
                  <a:pt x="488255" y="611044"/>
                </a:lnTo>
                <a:lnTo>
                  <a:pt x="542843" y="600230"/>
                </a:lnTo>
                <a:lnTo>
                  <a:pt x="592376" y="589262"/>
                </a:lnTo>
                <a:lnTo>
                  <a:pt x="636855" y="578241"/>
                </a:lnTo>
                <a:lnTo>
                  <a:pt x="676279" y="567314"/>
                </a:lnTo>
                <a:lnTo>
                  <a:pt x="742997" y="545484"/>
                </a:lnTo>
                <a:lnTo>
                  <a:pt x="796574" y="523562"/>
                </a:lnTo>
                <a:lnTo>
                  <a:pt x="841053" y="500683"/>
                </a:lnTo>
                <a:lnTo>
                  <a:pt x="877445" y="476931"/>
                </a:lnTo>
                <a:lnTo>
                  <a:pt x="906760" y="452452"/>
                </a:lnTo>
                <a:lnTo>
                  <a:pt x="940119" y="414214"/>
                </a:lnTo>
                <a:lnTo>
                  <a:pt x="965391" y="370200"/>
                </a:lnTo>
                <a:lnTo>
                  <a:pt x="984598" y="314896"/>
                </a:lnTo>
                <a:lnTo>
                  <a:pt x="993696" y="271237"/>
                </a:lnTo>
                <a:lnTo>
                  <a:pt x="1000772" y="214950"/>
                </a:lnTo>
                <a:lnTo>
                  <a:pt x="1003805" y="175284"/>
                </a:lnTo>
                <a:lnTo>
                  <a:pt x="1005827" y="135618"/>
                </a:lnTo>
                <a:lnTo>
                  <a:pt x="1007848" y="67809"/>
                </a:lnTo>
                <a:lnTo>
                  <a:pt x="1008859" y="0"/>
                </a:lnTo>
              </a:path>
            </a:pathLst>
          </a:custGeom>
          <a:ln w="12857">
            <a:solidFill>
              <a:srgbClr val="D953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6400" y="2417449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881" y="0"/>
                </a:lnTo>
              </a:path>
            </a:pathLst>
          </a:custGeom>
          <a:ln w="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7282" y="2417449"/>
            <a:ext cx="0" cy="676275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675772"/>
                </a:moveTo>
                <a:lnTo>
                  <a:pt x="0" y="0"/>
                </a:lnTo>
              </a:path>
            </a:pathLst>
          </a:custGeom>
          <a:ln w="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6400" y="3093222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881" y="0"/>
                </a:lnTo>
              </a:path>
            </a:pathLst>
          </a:custGeom>
          <a:ln w="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6400" y="2417449"/>
            <a:ext cx="0" cy="676275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675772"/>
                </a:moveTo>
                <a:lnTo>
                  <a:pt x="0" y="0"/>
                </a:lnTo>
              </a:path>
            </a:pathLst>
          </a:custGeom>
          <a:ln w="5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6400" y="3082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6400" y="307265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6400" y="24277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6400" y="24174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8577" y="3082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8577" y="307265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8577" y="24277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8577" y="24174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0753" y="3082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0753" y="307265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0753" y="24277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0753" y="24174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52929" y="3082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52929" y="307265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52929" y="24277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2929" y="24174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5106" y="3082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5106" y="307265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5106" y="24277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5106" y="24174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57282" y="3082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282" y="3072650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2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7282" y="24277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0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7282" y="2417449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67050" y="3101975"/>
            <a:ext cx="1136015" cy="6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15"/>
              </a:lnSpc>
            </a:pPr>
            <a:r>
              <a:rPr sz="500" dirty="0">
                <a:latin typeface="Euphemia UCAS"/>
                <a:cs typeface="Euphemia UCAS"/>
              </a:rPr>
              <a:t>0.0   0.2   0.4   </a:t>
            </a:r>
            <a:r>
              <a:rPr lang="es-ES_tradnl" sz="500" dirty="0">
                <a:latin typeface="Euphemia UCAS"/>
                <a:cs typeface="Euphemia UCAS"/>
              </a:rPr>
              <a:t> </a:t>
            </a:r>
            <a:r>
              <a:rPr sz="500" dirty="0">
                <a:latin typeface="Euphemia UCAS"/>
                <a:cs typeface="Euphemia UCAS"/>
              </a:rPr>
              <a:t>0.6   0.8   </a:t>
            </a:r>
            <a:r>
              <a:rPr sz="500" spc="70" dirty="0">
                <a:latin typeface="Euphemia UCAS"/>
                <a:cs typeface="Euphemia UCAS"/>
              </a:rPr>
              <a:t> </a:t>
            </a:r>
            <a:r>
              <a:rPr sz="500" dirty="0">
                <a:latin typeface="Euphemia UCAS"/>
                <a:cs typeface="Euphemia UCAS"/>
              </a:rPr>
              <a:t>1.0</a:t>
            </a:r>
          </a:p>
        </p:txBody>
      </p:sp>
      <p:sp>
        <p:nvSpPr>
          <p:cNvPr id="47" name="object 47"/>
          <p:cNvSpPr/>
          <p:nvPr/>
        </p:nvSpPr>
        <p:spPr>
          <a:xfrm>
            <a:off x="3146400" y="3093222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6400" y="3093222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6711" y="3093222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36711" y="3093222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82031" y="3040408"/>
            <a:ext cx="64769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46400" y="2980593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6400" y="2980593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36711" y="298059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6711" y="298059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46400" y="2867964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46400" y="2867964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36711" y="286796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6711" y="286796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6400" y="27553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46400" y="27553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6711" y="27553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6711" y="2755336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6400" y="2642707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46400" y="2642707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6711" y="264270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36711" y="2642707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400" y="25300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6400" y="25300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36711" y="25300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6711" y="25300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46400" y="2417449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46400" y="2417449"/>
            <a:ext cx="20955" cy="0"/>
          </a:xfrm>
          <a:custGeom>
            <a:avLst/>
            <a:gdLst/>
            <a:ahLst/>
            <a:cxnLst/>
            <a:rect l="l" t="t" r="r" b="b"/>
            <a:pathLst>
              <a:path w="20955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36711" y="241744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6711" y="241744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5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043138" y="2419840"/>
            <a:ext cx="107950" cy="6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dirty="0">
                <a:latin typeface="Euphemia UCAS"/>
                <a:cs typeface="Euphemia UCAS"/>
              </a:rPr>
              <a:t>30</a:t>
            </a:r>
          </a:p>
          <a:p>
            <a:pPr marL="13970">
              <a:lnSpc>
                <a:spcPct val="100000"/>
              </a:lnSpc>
              <a:spcBef>
                <a:spcPts val="225"/>
              </a:spcBef>
            </a:pPr>
            <a:r>
              <a:rPr sz="500" dirty="0">
                <a:latin typeface="Euphemia UCAS"/>
                <a:cs typeface="Euphemia UCAS"/>
              </a:rPr>
              <a:t>25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500" dirty="0">
                <a:latin typeface="Euphemia UCAS"/>
                <a:cs typeface="Euphemia UCAS"/>
              </a:rPr>
              <a:t>20</a:t>
            </a:r>
          </a:p>
          <a:p>
            <a:pPr marL="15875">
              <a:lnSpc>
                <a:spcPct val="100000"/>
              </a:lnSpc>
              <a:spcBef>
                <a:spcPts val="225"/>
              </a:spcBef>
            </a:pPr>
            <a:r>
              <a:rPr sz="500" dirty="0">
                <a:latin typeface="Euphemia UCAS"/>
                <a:cs typeface="Euphemia UCAS"/>
              </a:rPr>
              <a:t>15</a:t>
            </a:r>
          </a:p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sz="500" dirty="0">
                <a:latin typeface="Euphemia UCAS"/>
                <a:cs typeface="Euphemia UCAS"/>
              </a:rPr>
              <a:t>10</a:t>
            </a:r>
          </a:p>
          <a:p>
            <a:pPr marL="53340">
              <a:lnSpc>
                <a:spcPct val="100000"/>
              </a:lnSpc>
              <a:spcBef>
                <a:spcPts val="225"/>
              </a:spcBef>
            </a:pPr>
            <a:r>
              <a:rPr sz="500" dirty="0">
                <a:latin typeface="Euphemia UCAS"/>
                <a:cs typeface="Euphemia UCAS"/>
              </a:rPr>
              <a:t>5</a:t>
            </a:r>
          </a:p>
        </p:txBody>
      </p:sp>
      <p:sp>
        <p:nvSpPr>
          <p:cNvPr id="79" name="CuadroTexto 78"/>
          <p:cNvSpPr txBox="1"/>
          <p:nvPr/>
        </p:nvSpPr>
        <p:spPr>
          <a:xfrm rot="16200000">
            <a:off x="2850324" y="2696247"/>
            <a:ext cx="2487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>
                <a:latin typeface="Euphemia UCAS"/>
                <a:cs typeface="Euphemia UCAS"/>
              </a:rPr>
              <a:t>Q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407484" y="3145909"/>
            <a:ext cx="4215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i-FI" sz="600" i="1" dirty="0">
                <a:latin typeface="Euphemia UCAS"/>
                <a:cs typeface="Euphemia UCAS"/>
              </a:rPr>
              <a:t>P</a:t>
            </a:r>
            <a:r>
              <a:rPr lang="fi-FI" sz="600" spc="20" dirty="0">
                <a:latin typeface="Euphemia UCAS"/>
                <a:cs typeface="Euphemia UCAS"/>
              </a:rPr>
              <a:t>(</a:t>
            </a:r>
            <a:r>
              <a:rPr lang="fi-FI" sz="600" i="1" spc="20" dirty="0">
                <a:latin typeface="Euphemia UCAS"/>
                <a:cs typeface="Euphemia UCAS"/>
              </a:rPr>
              <a:t>G|D</a:t>
            </a:r>
            <a:r>
              <a:rPr lang="fi-FI" sz="600" spc="20" dirty="0">
                <a:latin typeface="Euphemia UCAS"/>
                <a:cs typeface="Euphemia UCAS"/>
              </a:rPr>
              <a:t>)</a:t>
            </a:r>
            <a:endParaRPr lang="fi-FI" sz="600" dirty="0">
              <a:latin typeface="Euphemia UCAS"/>
              <a:cs typeface="Euphemia UCA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089672" y="2492375"/>
            <a:ext cx="11203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50" i="1" dirty="0">
                <a:latin typeface="Euphemia UCAS"/>
                <a:cs typeface="Euphemia UCAS"/>
              </a:rPr>
              <a:t>Q</a:t>
            </a:r>
            <a:r>
              <a:rPr lang="es-ES" sz="750" dirty="0">
                <a:latin typeface="Euphemia UCAS"/>
                <a:cs typeface="Euphemia UCAS"/>
              </a:rPr>
              <a:t>=-10log</a:t>
            </a:r>
            <a:r>
              <a:rPr lang="es-ES" sz="750" baseline="-25000" dirty="0">
                <a:latin typeface="Euphemia UCAS"/>
                <a:cs typeface="Euphemia UCAS"/>
              </a:rPr>
              <a:t>10</a:t>
            </a:r>
            <a:r>
              <a:rPr lang="es-ES" sz="750" dirty="0">
                <a:latin typeface="Euphemia UCAS"/>
                <a:cs typeface="Euphemia UCAS"/>
              </a:rPr>
              <a:t>[1-</a:t>
            </a:r>
            <a:r>
              <a:rPr lang="es-ES" sz="750" i="1" dirty="0">
                <a:latin typeface="Euphemia UCAS"/>
                <a:cs typeface="Euphemia UCAS"/>
              </a:rPr>
              <a:t>P</a:t>
            </a:r>
            <a:r>
              <a:rPr lang="es-ES" sz="750" dirty="0">
                <a:latin typeface="Euphemia UCAS"/>
                <a:cs typeface="Euphemia UCAS"/>
              </a:rPr>
              <a:t>(G|D)]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Euphemia UCAS"/>
                <a:cs typeface="Euphemia UCAS"/>
              </a:rPr>
              <a:t>Important </a:t>
            </a:r>
            <a:r>
              <a:rPr spc="-45" dirty="0">
                <a:latin typeface="Euphemia UCAS"/>
                <a:cs typeface="Euphemia UCAS"/>
              </a:rPr>
              <a:t>terms </a:t>
            </a:r>
            <a:r>
              <a:rPr spc="-70" dirty="0">
                <a:latin typeface="Euphemia UCAS"/>
                <a:cs typeface="Euphemia UCAS"/>
              </a:rPr>
              <a:t>you </a:t>
            </a:r>
            <a:r>
              <a:rPr spc="-75" dirty="0">
                <a:latin typeface="Euphemia UCAS"/>
                <a:cs typeface="Euphemia UCAS"/>
              </a:rPr>
              <a:t>may</a:t>
            </a:r>
            <a:r>
              <a:rPr spc="90" dirty="0">
                <a:latin typeface="Euphemia UCAS"/>
                <a:cs typeface="Euphemia UCAS"/>
              </a:rPr>
              <a:t> </a:t>
            </a:r>
            <a:r>
              <a:rPr spc="-50" dirty="0">
                <a:latin typeface="Euphemia UCAS"/>
                <a:cs typeface="Euphemia UCAS"/>
              </a:rPr>
              <a:t>encounter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4286"/>
            <a:ext cx="4091356" cy="2292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3379B7"/>
                </a:solidFill>
                <a:latin typeface="Euphemia UCAS"/>
                <a:cs typeface="Euphemia UCAS"/>
              </a:rPr>
              <a:t>Genotype</a:t>
            </a:r>
            <a:r>
              <a:rPr sz="800" spc="10" dirty="0">
                <a:solidFill>
                  <a:srgbClr val="3379B7"/>
                </a:solidFill>
                <a:latin typeface="Euphemia UCAS"/>
                <a:cs typeface="Euphemia UCAS"/>
              </a:rPr>
              <a:t> </a:t>
            </a:r>
            <a:r>
              <a:rPr sz="800" spc="-10" dirty="0">
                <a:solidFill>
                  <a:srgbClr val="3379B7"/>
                </a:solidFill>
                <a:latin typeface="Euphemia UCAS"/>
                <a:cs typeface="Euphemia UCAS"/>
              </a:rPr>
              <a:t>likelihoods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which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5" dirty="0">
                <a:latin typeface="Euphemia UCAS"/>
                <a:cs typeface="Euphemia UCAS"/>
              </a:rPr>
              <a:t>of</a:t>
            </a:r>
            <a:r>
              <a:rPr sz="800" spc="5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the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15" dirty="0">
                <a:latin typeface="Euphemia UCAS"/>
                <a:cs typeface="Euphemia UCAS"/>
              </a:rPr>
              <a:t>three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genotypes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RR,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dirty="0">
                <a:latin typeface="Euphemia UCAS"/>
                <a:cs typeface="Euphemia UCAS"/>
              </a:rPr>
              <a:t>RA,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30" dirty="0">
                <a:latin typeface="Euphemia UCAS"/>
                <a:cs typeface="Euphemia UCAS"/>
              </a:rPr>
              <a:t>AA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is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the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data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10" dirty="0">
                <a:latin typeface="Euphemia UCAS"/>
                <a:cs typeface="Euphemia UCAS"/>
              </a:rPr>
              <a:t>most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10" dirty="0">
                <a:latin typeface="Euphemia UCAS"/>
                <a:cs typeface="Euphemia UCAS"/>
              </a:rPr>
              <a:t>consistent</a:t>
            </a:r>
            <a:r>
              <a:rPr sz="800" spc="55" dirty="0">
                <a:latin typeface="Euphemia UCAS"/>
                <a:cs typeface="Euphemia UCAS"/>
              </a:rPr>
              <a:t> </a:t>
            </a:r>
            <a:r>
              <a:rPr sz="800" spc="5" dirty="0">
                <a:latin typeface="Euphemia UCAS"/>
                <a:cs typeface="Euphemia UCAS"/>
              </a:rPr>
              <a:t>with?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2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latin typeface="Euphemia UCAS"/>
                <a:cs typeface="Euphemia UCAS"/>
              </a:rPr>
              <a:t>calculated </a:t>
            </a:r>
            <a:r>
              <a:rPr sz="800" spc="5" dirty="0">
                <a:latin typeface="Euphemia UCAS"/>
                <a:cs typeface="Euphemia UCAS"/>
              </a:rPr>
              <a:t>from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10" dirty="0">
                <a:latin typeface="Euphemia UCAS"/>
                <a:cs typeface="Euphemia UCAS"/>
              </a:rPr>
              <a:t>alignments,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45" dirty="0">
                <a:latin typeface="Euphemia UCAS"/>
                <a:cs typeface="Euphemia UCAS"/>
              </a:rPr>
              <a:t>basis </a:t>
            </a:r>
            <a:r>
              <a:rPr sz="800" dirty="0">
                <a:latin typeface="Euphemia UCAS"/>
                <a:cs typeface="Euphemia UCAS"/>
              </a:rPr>
              <a:t>for</a:t>
            </a:r>
            <a:r>
              <a:rPr sz="800" spc="110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calling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2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latin typeface="Euphemia UCAS"/>
                <a:cs typeface="Euphemia UCAS"/>
              </a:rPr>
              <a:t>takes </a:t>
            </a:r>
            <a:r>
              <a:rPr sz="800" spc="15" dirty="0">
                <a:latin typeface="Euphemia UCAS"/>
                <a:cs typeface="Euphemia UCAS"/>
              </a:rPr>
              <a:t>into</a:t>
            </a:r>
            <a:r>
              <a:rPr sz="800" spc="7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account: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443230" algn="l"/>
              </a:tabLst>
            </a:pPr>
            <a:r>
              <a:rPr lang="es-ES" sz="800" spc="-55" dirty="0">
                <a:latin typeface="Euphemia UCAS"/>
                <a:cs typeface="Euphemia UCAS"/>
              </a:rPr>
              <a:t>b</a:t>
            </a:r>
            <a:r>
              <a:rPr sz="800" spc="-55" dirty="0">
                <a:latin typeface="Euphemia UCAS"/>
                <a:cs typeface="Euphemia UCAS"/>
              </a:rPr>
              <a:t>ase </a:t>
            </a:r>
            <a:r>
              <a:rPr sz="800" spc="-5" dirty="0">
                <a:latin typeface="Euphemia UCAS"/>
                <a:cs typeface="Euphemia UCAS"/>
              </a:rPr>
              <a:t>calling</a:t>
            </a:r>
            <a:r>
              <a:rPr sz="800" spc="-3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errors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44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15" dirty="0">
                <a:latin typeface="Euphemia UCAS"/>
                <a:cs typeface="Euphemia UCAS"/>
              </a:rPr>
              <a:t>mapping</a:t>
            </a:r>
            <a:r>
              <a:rPr sz="800" spc="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errors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44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5" dirty="0">
                <a:latin typeface="Euphemia UCAS"/>
                <a:cs typeface="Euphemia UCAS"/>
              </a:rPr>
              <a:t>statistical fluctuations of </a:t>
            </a:r>
            <a:r>
              <a:rPr sz="800" spc="-10" dirty="0">
                <a:latin typeface="Euphemia UCAS"/>
                <a:cs typeface="Euphemia UCAS"/>
              </a:rPr>
              <a:t>random</a:t>
            </a:r>
            <a:r>
              <a:rPr sz="800" spc="170" dirty="0">
                <a:latin typeface="Euphemia UCAS"/>
                <a:cs typeface="Euphemia UCAS"/>
              </a:rPr>
              <a:t> </a:t>
            </a:r>
            <a:r>
              <a:rPr sz="800" spc="-15" dirty="0">
                <a:latin typeface="Euphemia UCAS"/>
                <a:cs typeface="Euphemia UCAS"/>
              </a:rPr>
              <a:t>sampling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ts val="955"/>
              </a:lnSpc>
              <a:buSzPct val="62500"/>
              <a:buFont typeface="Arial"/>
              <a:buChar char="•"/>
              <a:tabLst>
                <a:tab pos="443230" algn="l"/>
              </a:tabLst>
            </a:pPr>
            <a:r>
              <a:rPr sz="800" spc="-5" dirty="0">
                <a:latin typeface="Euphemia UCAS"/>
                <a:cs typeface="Euphemia UCAS"/>
              </a:rPr>
              <a:t>local </a:t>
            </a:r>
            <a:r>
              <a:rPr sz="800" spc="-10" dirty="0">
                <a:latin typeface="Euphemia UCAS"/>
                <a:cs typeface="Euphemia UCAS"/>
              </a:rPr>
              <a:t>indel </a:t>
            </a:r>
            <a:r>
              <a:rPr sz="800" spc="-5" dirty="0">
                <a:latin typeface="Euphemia UCAS"/>
                <a:cs typeface="Euphemia UCAS"/>
              </a:rPr>
              <a:t>realignment </a:t>
            </a:r>
            <a:r>
              <a:rPr sz="800" spc="-30" dirty="0">
                <a:latin typeface="Euphemia UCAS"/>
                <a:cs typeface="Euphemia UCAS"/>
              </a:rPr>
              <a:t>(base </a:t>
            </a:r>
            <a:r>
              <a:rPr sz="800" spc="-5" dirty="0">
                <a:latin typeface="Euphemia UCAS"/>
                <a:cs typeface="Euphemia UCAS"/>
              </a:rPr>
              <a:t>alignment </a:t>
            </a:r>
            <a:r>
              <a:rPr sz="800" spc="-10" dirty="0">
                <a:latin typeface="Euphemia UCAS"/>
                <a:cs typeface="Euphemia UCAS"/>
              </a:rPr>
              <a:t>quality, </a:t>
            </a:r>
            <a:r>
              <a:rPr sz="800" spc="20" dirty="0">
                <a:latin typeface="Euphemia UCAS"/>
                <a:cs typeface="Euphemia UCAS"/>
              </a:rPr>
              <a:t>BAQ)</a:t>
            </a:r>
            <a:endParaRPr sz="800" dirty="0">
              <a:latin typeface="Euphemia UCAS"/>
              <a:cs typeface="Euphemia UCAS"/>
            </a:endParaRPr>
          </a:p>
          <a:p>
            <a:pPr lvl="1"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1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0AD4D"/>
                </a:solidFill>
                <a:latin typeface="Euphemia UCAS"/>
                <a:cs typeface="Euphemia UCAS"/>
              </a:rPr>
              <a:t>Prior</a:t>
            </a:r>
            <a:r>
              <a:rPr sz="800" spc="10" dirty="0">
                <a:solidFill>
                  <a:srgbClr val="F0AD4D"/>
                </a:solidFill>
                <a:latin typeface="Euphemia UCAS"/>
                <a:cs typeface="Euphemia UCAS"/>
              </a:rPr>
              <a:t> </a:t>
            </a:r>
            <a:r>
              <a:rPr sz="800" dirty="0">
                <a:solidFill>
                  <a:srgbClr val="F0AD4D"/>
                </a:solidFill>
                <a:latin typeface="Euphemia UCAS"/>
                <a:cs typeface="Euphemia UCAS"/>
              </a:rPr>
              <a:t>probability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latin typeface="Euphemia UCAS"/>
                <a:cs typeface="Euphemia UCAS"/>
              </a:rPr>
              <a:t>how </a:t>
            </a:r>
            <a:r>
              <a:rPr sz="800" spc="-5" dirty="0">
                <a:latin typeface="Euphemia UCAS"/>
                <a:cs typeface="Euphemia UCAS"/>
              </a:rPr>
              <a:t>likely </a:t>
            </a:r>
            <a:r>
              <a:rPr sz="800" spc="50" dirty="0">
                <a:latin typeface="Euphemia UCAS"/>
                <a:cs typeface="Euphemia UCAS"/>
              </a:rPr>
              <a:t>it </a:t>
            </a:r>
            <a:r>
              <a:rPr sz="800" spc="-30" dirty="0">
                <a:latin typeface="Euphemia UCAS"/>
                <a:cs typeface="Euphemia UCAS"/>
              </a:rPr>
              <a:t>is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15" dirty="0">
                <a:latin typeface="Euphemia UCAS"/>
                <a:cs typeface="Euphemia UCAS"/>
              </a:rPr>
              <a:t>encounter </a:t>
            </a:r>
            <a:r>
              <a:rPr sz="800" spc="-40" dirty="0">
                <a:latin typeface="Euphemia UCAS"/>
                <a:cs typeface="Euphemia UCAS"/>
              </a:rPr>
              <a:t>a </a:t>
            </a:r>
            <a:r>
              <a:rPr sz="800" spc="-5" dirty="0">
                <a:latin typeface="Euphemia UCAS"/>
                <a:cs typeface="Euphemia UCAS"/>
              </a:rPr>
              <a:t>variant </a:t>
            </a:r>
            <a:r>
              <a:rPr sz="800" spc="-55" dirty="0">
                <a:latin typeface="Euphemia UCAS"/>
                <a:cs typeface="Euphemia UCAS"/>
              </a:rPr>
              <a:t>base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5" dirty="0">
                <a:latin typeface="Euphemia UCAS"/>
                <a:cs typeface="Euphemia UCAS"/>
              </a:rPr>
              <a:t>the</a:t>
            </a:r>
            <a:r>
              <a:rPr sz="800" spc="60" dirty="0">
                <a:latin typeface="Euphemia UCAS"/>
                <a:cs typeface="Euphemia UCAS"/>
              </a:rPr>
              <a:t> </a:t>
            </a:r>
            <a:r>
              <a:rPr sz="800" spc="-35" dirty="0">
                <a:latin typeface="Euphemia UCAS"/>
                <a:cs typeface="Euphemia UCAS"/>
              </a:rPr>
              <a:t>genome?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28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40" dirty="0">
                <a:latin typeface="Euphemia UCAS"/>
                <a:cs typeface="Euphemia UCAS"/>
              </a:rPr>
              <a:t>some </a:t>
            </a:r>
            <a:r>
              <a:rPr sz="800" spc="-20" dirty="0">
                <a:latin typeface="Euphemia UCAS"/>
                <a:cs typeface="Euphemia UCAS"/>
              </a:rPr>
              <a:t>assumptions </a:t>
            </a:r>
            <a:r>
              <a:rPr sz="800" spc="-40" dirty="0">
                <a:latin typeface="Euphemia UCAS"/>
                <a:cs typeface="Euphemia UCAS"/>
              </a:rPr>
              <a:t>are made</a:t>
            </a:r>
            <a:endParaRPr sz="800" dirty="0">
              <a:latin typeface="Euphemia UCAS"/>
              <a:cs typeface="Euphemia UCAS"/>
            </a:endParaRPr>
          </a:p>
          <a:p>
            <a:pPr marL="442595" lvl="1" indent="-100330">
              <a:lnSpc>
                <a:spcPct val="100000"/>
              </a:lnSpc>
              <a:spcBef>
                <a:spcPts val="384"/>
              </a:spcBef>
              <a:buSzPct val="62500"/>
              <a:buFont typeface="Arial"/>
              <a:buChar char="•"/>
              <a:tabLst>
                <a:tab pos="443230" algn="l"/>
              </a:tabLst>
            </a:pPr>
            <a:r>
              <a:rPr lang="es-ES" sz="800" spc="-20" dirty="0">
                <a:latin typeface="Euphemia UCAS"/>
                <a:cs typeface="Euphemia UCAS"/>
              </a:rPr>
              <a:t>a</a:t>
            </a:r>
            <a:r>
              <a:rPr sz="800" spc="-20" dirty="0">
                <a:latin typeface="Euphemia UCAS"/>
                <a:cs typeface="Euphemia UCAS"/>
              </a:rPr>
              <a:t>llele </a:t>
            </a:r>
            <a:r>
              <a:rPr sz="800" spc="-35" dirty="0">
                <a:latin typeface="Euphemia UCAS"/>
                <a:cs typeface="Euphemia UCAS"/>
              </a:rPr>
              <a:t>frequencies </a:t>
            </a:r>
            <a:r>
              <a:rPr sz="800" spc="-40" dirty="0">
                <a:latin typeface="Euphemia UCAS"/>
                <a:cs typeface="Euphemia UCAS"/>
              </a:rPr>
              <a:t>are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10" dirty="0">
                <a:latin typeface="Euphemia UCAS"/>
                <a:cs typeface="Euphemia UCAS"/>
              </a:rPr>
              <a:t>Hardy-Weinberg</a:t>
            </a:r>
            <a:r>
              <a:rPr sz="800" spc="-85" dirty="0">
                <a:latin typeface="Euphemia UCAS"/>
                <a:cs typeface="Euphemia UCAS"/>
              </a:rPr>
              <a:t> </a:t>
            </a:r>
            <a:r>
              <a:rPr sz="800" spc="-5" dirty="0">
                <a:latin typeface="Euphemia UCAS"/>
                <a:cs typeface="Euphemia UCAS"/>
              </a:rPr>
              <a:t>equilibrium</a:t>
            </a:r>
            <a:endParaRPr sz="800" dirty="0">
              <a:latin typeface="Euphemia UCAS"/>
              <a:cs typeface="Euphemia UCAS"/>
            </a:endParaRPr>
          </a:p>
          <a:p>
            <a:pPr marR="502284" algn="ctr">
              <a:lnSpc>
                <a:spcPct val="100000"/>
              </a:lnSpc>
              <a:spcBef>
                <a:spcPts val="310"/>
              </a:spcBef>
            </a:pPr>
            <a:r>
              <a:rPr sz="600" i="1" spc="65" dirty="0">
                <a:latin typeface="Euphemia UCAS"/>
                <a:cs typeface="Euphemia UCAS"/>
              </a:rPr>
              <a:t>P</a:t>
            </a:r>
            <a:r>
              <a:rPr sz="600" spc="40" dirty="0">
                <a:latin typeface="Euphemia UCAS"/>
                <a:cs typeface="Euphemia UCAS"/>
              </a:rPr>
              <a:t>(RA)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204" dirty="0">
                <a:latin typeface="Euphemia UCAS"/>
                <a:cs typeface="Euphemia UCAS"/>
              </a:rPr>
              <a:t>=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110" dirty="0">
                <a:latin typeface="Euphemia UCAS"/>
                <a:cs typeface="Euphemia UCAS"/>
              </a:rPr>
              <a:t>2</a:t>
            </a:r>
            <a:r>
              <a:rPr sz="600" i="1" spc="110" dirty="0">
                <a:latin typeface="Euphemia UCAS"/>
                <a:cs typeface="Euphemia UCAS"/>
              </a:rPr>
              <a:t>f</a:t>
            </a:r>
            <a:r>
              <a:rPr lang="es-ES_tradnl" sz="600" i="1" spc="110" dirty="0">
                <a:latin typeface="Euphemia UCAS"/>
                <a:cs typeface="Euphemia UCAS"/>
              </a:rPr>
              <a:t> </a:t>
            </a:r>
            <a:r>
              <a:rPr sz="600" spc="55" dirty="0">
                <a:latin typeface="Euphemia UCAS"/>
                <a:cs typeface="Euphemia UCAS"/>
              </a:rPr>
              <a:t>(1</a:t>
            </a:r>
            <a:r>
              <a:rPr sz="600" dirty="0">
                <a:latin typeface="Euphemia UCAS"/>
                <a:cs typeface="Euphemia UCAS"/>
              </a:rPr>
              <a:t> </a:t>
            </a:r>
            <a:r>
              <a:rPr sz="600" i="1" spc="225" dirty="0">
                <a:latin typeface="Euphemia UCAS"/>
                <a:cs typeface="Euphemia UCAS"/>
              </a:rPr>
              <a:t>−</a:t>
            </a:r>
            <a:r>
              <a:rPr sz="600" i="1" dirty="0">
                <a:latin typeface="Euphemia UCAS"/>
                <a:cs typeface="Euphemia UCAS"/>
              </a:rPr>
              <a:t> </a:t>
            </a:r>
            <a:r>
              <a:rPr sz="600" i="1" spc="190" dirty="0">
                <a:latin typeface="Euphemia UCAS"/>
                <a:cs typeface="Euphemia UCAS"/>
              </a:rPr>
              <a:t>f</a:t>
            </a:r>
            <a:r>
              <a:rPr sz="600" i="1" spc="-100" dirty="0">
                <a:latin typeface="Euphemia UCAS"/>
                <a:cs typeface="Euphemia UCAS"/>
              </a:rPr>
              <a:t> </a:t>
            </a:r>
            <a:r>
              <a:rPr sz="600" spc="45" dirty="0">
                <a:latin typeface="Euphemia UCAS"/>
                <a:cs typeface="Euphemia UCAS"/>
              </a:rPr>
              <a:t>), </a:t>
            </a:r>
            <a:r>
              <a:rPr sz="600" i="1" spc="65" dirty="0">
                <a:latin typeface="Euphemia UCAS"/>
                <a:cs typeface="Euphemia UCAS"/>
              </a:rPr>
              <a:t>P</a:t>
            </a:r>
            <a:r>
              <a:rPr sz="600" spc="25" dirty="0">
                <a:latin typeface="Euphemia UCAS"/>
                <a:cs typeface="Euphemia UCAS"/>
              </a:rPr>
              <a:t>(RR)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204" dirty="0">
                <a:latin typeface="Euphemia UCAS"/>
                <a:cs typeface="Euphemia UCAS"/>
              </a:rPr>
              <a:t>=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55" dirty="0">
                <a:latin typeface="Euphemia UCAS"/>
                <a:cs typeface="Euphemia UCAS"/>
              </a:rPr>
              <a:t>(1</a:t>
            </a:r>
            <a:r>
              <a:rPr sz="600" dirty="0">
                <a:latin typeface="Euphemia UCAS"/>
                <a:cs typeface="Euphemia UCAS"/>
              </a:rPr>
              <a:t> </a:t>
            </a:r>
            <a:r>
              <a:rPr sz="600" i="1" spc="225" dirty="0">
                <a:latin typeface="Euphemia UCAS"/>
                <a:cs typeface="Euphemia UCAS"/>
              </a:rPr>
              <a:t>−</a:t>
            </a:r>
            <a:r>
              <a:rPr sz="600" i="1" dirty="0">
                <a:latin typeface="Euphemia UCAS"/>
                <a:cs typeface="Euphemia UCAS"/>
              </a:rPr>
              <a:t> </a:t>
            </a:r>
            <a:r>
              <a:rPr sz="600" i="1" spc="190" dirty="0">
                <a:latin typeface="Euphemia UCAS"/>
                <a:cs typeface="Euphemia UCAS"/>
              </a:rPr>
              <a:t>f</a:t>
            </a:r>
            <a:r>
              <a:rPr sz="600" i="1" spc="-100" dirty="0">
                <a:latin typeface="Euphemia UCAS"/>
                <a:cs typeface="Euphemia UCAS"/>
              </a:rPr>
              <a:t> </a:t>
            </a:r>
            <a:r>
              <a:rPr sz="600" spc="60" dirty="0">
                <a:latin typeface="Euphemia UCAS"/>
                <a:cs typeface="Euphemia UCAS"/>
              </a:rPr>
              <a:t>)</a:t>
            </a:r>
            <a:r>
              <a:rPr sz="750" spc="89" baseline="27777" dirty="0">
                <a:latin typeface="Euphemia UCAS"/>
                <a:cs typeface="Euphemia UCAS"/>
              </a:rPr>
              <a:t>2</a:t>
            </a:r>
            <a:r>
              <a:rPr sz="600" spc="60" dirty="0">
                <a:latin typeface="Euphemia UCAS"/>
                <a:cs typeface="Euphemia UCAS"/>
              </a:rPr>
              <a:t>,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i="1" spc="65" dirty="0">
                <a:latin typeface="Euphemia UCAS"/>
                <a:cs typeface="Euphemia UCAS"/>
              </a:rPr>
              <a:t>P</a:t>
            </a:r>
            <a:r>
              <a:rPr sz="600" spc="55" dirty="0">
                <a:latin typeface="Euphemia UCAS"/>
                <a:cs typeface="Euphemia UCAS"/>
              </a:rPr>
              <a:t>(AA)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204" dirty="0">
                <a:latin typeface="Euphemia UCAS"/>
                <a:cs typeface="Euphemia UCAS"/>
              </a:rPr>
              <a:t>=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i="1" spc="190" dirty="0">
                <a:latin typeface="Euphemia UCAS"/>
                <a:cs typeface="Euphemia UCAS"/>
              </a:rPr>
              <a:t>f</a:t>
            </a:r>
            <a:r>
              <a:rPr sz="600" i="1" spc="-100" dirty="0">
                <a:latin typeface="Euphemia UCAS"/>
                <a:cs typeface="Euphemia UCAS"/>
              </a:rPr>
              <a:t> </a:t>
            </a:r>
            <a:r>
              <a:rPr sz="750" spc="89" baseline="27777" dirty="0">
                <a:latin typeface="Euphemia UCAS"/>
                <a:cs typeface="Euphemia UCAS"/>
              </a:rPr>
              <a:t>2</a:t>
            </a:r>
            <a:endParaRPr sz="750" baseline="27777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25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latin typeface="Euphemia UCAS"/>
                <a:cs typeface="Euphemia UCAS"/>
              </a:rPr>
              <a:t>can </a:t>
            </a:r>
            <a:r>
              <a:rPr sz="800" spc="-15" dirty="0">
                <a:latin typeface="Euphemia UCAS"/>
                <a:cs typeface="Euphemia UCAS"/>
              </a:rPr>
              <a:t>take </a:t>
            </a:r>
            <a:r>
              <a:rPr sz="800" spc="15" dirty="0">
                <a:latin typeface="Euphemia UCAS"/>
                <a:cs typeface="Euphemia UCAS"/>
              </a:rPr>
              <a:t>into </a:t>
            </a:r>
            <a:r>
              <a:rPr sz="800" spc="-10" dirty="0">
                <a:latin typeface="Euphemia UCAS"/>
                <a:cs typeface="Euphemia UCAS"/>
              </a:rPr>
              <a:t>account </a:t>
            </a:r>
            <a:r>
              <a:rPr sz="800" spc="-15" dirty="0">
                <a:latin typeface="Euphemia UCAS"/>
                <a:cs typeface="Euphemia UCAS"/>
              </a:rPr>
              <a:t>genetic </a:t>
            </a:r>
            <a:r>
              <a:rPr sz="800" spc="-10" dirty="0">
                <a:latin typeface="Euphemia UCAS"/>
                <a:cs typeface="Euphemia UCAS"/>
              </a:rPr>
              <a:t>diversity </a:t>
            </a:r>
            <a:r>
              <a:rPr sz="800" spc="5" dirty="0">
                <a:latin typeface="Euphemia UCAS"/>
                <a:cs typeface="Euphemia UCAS"/>
              </a:rPr>
              <a:t>in </a:t>
            </a:r>
            <a:r>
              <a:rPr sz="800" spc="-40" dirty="0">
                <a:latin typeface="Euphemia UCAS"/>
                <a:cs typeface="Euphemia UCAS"/>
              </a:rPr>
              <a:t>a</a:t>
            </a:r>
            <a:r>
              <a:rPr sz="800" spc="10" dirty="0">
                <a:latin typeface="Euphemia UCAS"/>
                <a:cs typeface="Euphemia UCAS"/>
              </a:rPr>
              <a:t> </a:t>
            </a:r>
            <a:r>
              <a:rPr sz="800" dirty="0">
                <a:latin typeface="Euphemia UCAS"/>
                <a:cs typeface="Euphemia UCAS"/>
              </a:rPr>
              <a:t>population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657129" y="2991076"/>
            <a:ext cx="410845" cy="137795"/>
          </a:xfrm>
          <a:custGeom>
            <a:avLst/>
            <a:gdLst/>
            <a:ahLst/>
            <a:cxnLst/>
            <a:rect l="l" t="t" r="r" b="b"/>
            <a:pathLst>
              <a:path w="410844" h="137794">
                <a:moveTo>
                  <a:pt x="379106" y="0"/>
                </a:moveTo>
                <a:lnTo>
                  <a:pt x="31166" y="0"/>
                </a:lnTo>
                <a:lnTo>
                  <a:pt x="21293" y="1583"/>
                </a:lnTo>
                <a:lnTo>
                  <a:pt x="12735" y="5996"/>
                </a:lnTo>
                <a:lnTo>
                  <a:pt x="5997" y="12735"/>
                </a:lnTo>
                <a:lnTo>
                  <a:pt x="1583" y="21292"/>
                </a:lnTo>
                <a:lnTo>
                  <a:pt x="0" y="31163"/>
                </a:lnTo>
                <a:lnTo>
                  <a:pt x="0" y="106463"/>
                </a:lnTo>
                <a:lnTo>
                  <a:pt x="31166" y="137618"/>
                </a:lnTo>
                <a:lnTo>
                  <a:pt x="379106" y="137618"/>
                </a:lnTo>
                <a:lnTo>
                  <a:pt x="410273" y="106463"/>
                </a:lnTo>
                <a:lnTo>
                  <a:pt x="410273" y="31163"/>
                </a:lnTo>
                <a:lnTo>
                  <a:pt x="379106" y="0"/>
                </a:lnTo>
                <a:close/>
              </a:path>
            </a:pathLst>
          </a:custGeom>
          <a:solidFill>
            <a:srgbClr val="DFE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8771" y="2911876"/>
            <a:ext cx="844464" cy="299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6089" y="3016351"/>
            <a:ext cx="84455" cy="80645"/>
          </a:xfrm>
          <a:custGeom>
            <a:avLst/>
            <a:gdLst/>
            <a:ahLst/>
            <a:cxnLst/>
            <a:rect l="l" t="t" r="r" b="b"/>
            <a:pathLst>
              <a:path w="84455" h="80644">
                <a:moveTo>
                  <a:pt x="34336" y="76957"/>
                </a:moveTo>
                <a:lnTo>
                  <a:pt x="0" y="76957"/>
                </a:lnTo>
                <a:lnTo>
                  <a:pt x="0" y="80636"/>
                </a:lnTo>
                <a:lnTo>
                  <a:pt x="5070" y="80636"/>
                </a:lnTo>
                <a:lnTo>
                  <a:pt x="13433" y="80249"/>
                </a:lnTo>
                <a:lnTo>
                  <a:pt x="34336" y="80249"/>
                </a:lnTo>
                <a:lnTo>
                  <a:pt x="34336" y="76957"/>
                </a:lnTo>
                <a:close/>
              </a:path>
              <a:path w="84455" h="80644">
                <a:moveTo>
                  <a:pt x="34336" y="80249"/>
                </a:moveTo>
                <a:lnTo>
                  <a:pt x="19223" y="80249"/>
                </a:lnTo>
                <a:lnTo>
                  <a:pt x="21796" y="80415"/>
                </a:lnTo>
                <a:lnTo>
                  <a:pt x="26924" y="80415"/>
                </a:lnTo>
                <a:lnTo>
                  <a:pt x="29497" y="80636"/>
                </a:lnTo>
                <a:lnTo>
                  <a:pt x="34336" y="80636"/>
                </a:lnTo>
                <a:lnTo>
                  <a:pt x="34336" y="80249"/>
                </a:lnTo>
                <a:close/>
              </a:path>
              <a:path w="84455" h="80644">
                <a:moveTo>
                  <a:pt x="40855" y="3656"/>
                </a:moveTo>
                <a:lnTo>
                  <a:pt x="24172" y="3656"/>
                </a:lnTo>
                <a:lnTo>
                  <a:pt x="26327" y="3767"/>
                </a:lnTo>
                <a:lnTo>
                  <a:pt x="27730" y="3888"/>
                </a:lnTo>
                <a:lnTo>
                  <a:pt x="29619" y="4154"/>
                </a:lnTo>
                <a:lnTo>
                  <a:pt x="30326" y="4485"/>
                </a:lnTo>
                <a:lnTo>
                  <a:pt x="30326" y="6264"/>
                </a:lnTo>
                <a:lnTo>
                  <a:pt x="30216" y="6617"/>
                </a:lnTo>
                <a:lnTo>
                  <a:pt x="29828" y="8031"/>
                </a:lnTo>
                <a:lnTo>
                  <a:pt x="14030" y="71411"/>
                </a:lnTo>
                <a:lnTo>
                  <a:pt x="12848" y="76040"/>
                </a:lnTo>
                <a:lnTo>
                  <a:pt x="12627" y="76957"/>
                </a:lnTo>
                <a:lnTo>
                  <a:pt x="23366" y="76957"/>
                </a:lnTo>
                <a:lnTo>
                  <a:pt x="23366" y="74140"/>
                </a:lnTo>
                <a:lnTo>
                  <a:pt x="23575" y="73543"/>
                </a:lnTo>
                <a:lnTo>
                  <a:pt x="23697" y="72859"/>
                </a:lnTo>
                <a:lnTo>
                  <a:pt x="31022" y="43318"/>
                </a:lnTo>
                <a:lnTo>
                  <a:pt x="31519" y="40281"/>
                </a:lnTo>
                <a:lnTo>
                  <a:pt x="39551" y="8153"/>
                </a:lnTo>
                <a:lnTo>
                  <a:pt x="40567" y="4032"/>
                </a:lnTo>
                <a:lnTo>
                  <a:pt x="40855" y="3656"/>
                </a:lnTo>
                <a:close/>
              </a:path>
              <a:path w="84455" h="80644">
                <a:moveTo>
                  <a:pt x="61017" y="0"/>
                </a:moveTo>
                <a:lnTo>
                  <a:pt x="19223" y="0"/>
                </a:lnTo>
                <a:lnTo>
                  <a:pt x="19223" y="3656"/>
                </a:lnTo>
                <a:lnTo>
                  <a:pt x="67058" y="3656"/>
                </a:lnTo>
                <a:lnTo>
                  <a:pt x="73311" y="6849"/>
                </a:lnTo>
                <a:lnTo>
                  <a:pt x="73311" y="19621"/>
                </a:lnTo>
                <a:lnTo>
                  <a:pt x="70935" y="29763"/>
                </a:lnTo>
                <a:lnTo>
                  <a:pt x="66340" y="34028"/>
                </a:lnTo>
                <a:lnTo>
                  <a:pt x="60420" y="39308"/>
                </a:lnTo>
                <a:lnTo>
                  <a:pt x="53361" y="40281"/>
                </a:lnTo>
                <a:lnTo>
                  <a:pt x="31519" y="40281"/>
                </a:lnTo>
                <a:lnTo>
                  <a:pt x="31022" y="43318"/>
                </a:lnTo>
                <a:lnTo>
                  <a:pt x="51085" y="43318"/>
                </a:lnTo>
                <a:lnTo>
                  <a:pt x="63339" y="41198"/>
                </a:lnTo>
                <a:lnTo>
                  <a:pt x="73937" y="35540"/>
                </a:lnTo>
                <a:lnTo>
                  <a:pt x="81390" y="27402"/>
                </a:lnTo>
                <a:lnTo>
                  <a:pt x="84205" y="17842"/>
                </a:lnTo>
                <a:lnTo>
                  <a:pt x="82757" y="11219"/>
                </a:lnTo>
                <a:lnTo>
                  <a:pt x="78410" y="5511"/>
                </a:lnTo>
                <a:lnTo>
                  <a:pt x="71164" y="1509"/>
                </a:lnTo>
                <a:lnTo>
                  <a:pt x="61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5462" y="3008463"/>
            <a:ext cx="27305" cy="118110"/>
          </a:xfrm>
          <a:custGeom>
            <a:avLst/>
            <a:gdLst/>
            <a:ahLst/>
            <a:cxnLst/>
            <a:rect l="l" t="t" r="r" b="b"/>
            <a:pathLst>
              <a:path w="27305" h="118110">
                <a:moveTo>
                  <a:pt x="27011" y="0"/>
                </a:moveTo>
                <a:lnTo>
                  <a:pt x="26293" y="0"/>
                </a:lnTo>
                <a:lnTo>
                  <a:pt x="23833" y="1482"/>
                </a:lnTo>
                <a:lnTo>
                  <a:pt x="1452" y="42161"/>
                </a:lnTo>
                <a:lnTo>
                  <a:pt x="0" y="59026"/>
                </a:lnTo>
                <a:lnTo>
                  <a:pt x="288" y="66787"/>
                </a:lnTo>
                <a:lnTo>
                  <a:pt x="13538" y="105433"/>
                </a:lnTo>
                <a:lnTo>
                  <a:pt x="26293" y="118022"/>
                </a:lnTo>
                <a:lnTo>
                  <a:pt x="27011" y="118022"/>
                </a:lnTo>
                <a:lnTo>
                  <a:pt x="27243" y="117691"/>
                </a:lnTo>
                <a:lnTo>
                  <a:pt x="27243" y="116243"/>
                </a:lnTo>
                <a:lnTo>
                  <a:pt x="27011" y="116163"/>
                </a:lnTo>
                <a:lnTo>
                  <a:pt x="27011" y="115932"/>
                </a:lnTo>
                <a:lnTo>
                  <a:pt x="26768" y="115867"/>
                </a:lnTo>
                <a:lnTo>
                  <a:pt x="26768" y="115669"/>
                </a:lnTo>
                <a:lnTo>
                  <a:pt x="26536" y="115623"/>
                </a:lnTo>
                <a:lnTo>
                  <a:pt x="26536" y="115391"/>
                </a:lnTo>
                <a:lnTo>
                  <a:pt x="26293" y="115315"/>
                </a:lnTo>
                <a:lnTo>
                  <a:pt x="26293" y="115126"/>
                </a:lnTo>
                <a:lnTo>
                  <a:pt x="26061" y="115060"/>
                </a:lnTo>
                <a:lnTo>
                  <a:pt x="26061" y="114916"/>
                </a:lnTo>
                <a:lnTo>
                  <a:pt x="25829" y="114840"/>
                </a:lnTo>
                <a:lnTo>
                  <a:pt x="25829" y="114673"/>
                </a:lnTo>
                <a:lnTo>
                  <a:pt x="25586" y="114608"/>
                </a:lnTo>
                <a:lnTo>
                  <a:pt x="25586" y="114441"/>
                </a:lnTo>
                <a:lnTo>
                  <a:pt x="25354" y="114342"/>
                </a:lnTo>
                <a:lnTo>
                  <a:pt x="17790" y="104529"/>
                </a:lnTo>
                <a:lnTo>
                  <a:pt x="12501" y="93584"/>
                </a:lnTo>
                <a:lnTo>
                  <a:pt x="9146" y="81979"/>
                </a:lnTo>
                <a:lnTo>
                  <a:pt x="7384" y="70273"/>
                </a:lnTo>
                <a:lnTo>
                  <a:pt x="6872" y="59026"/>
                </a:lnTo>
                <a:lnTo>
                  <a:pt x="7272" y="48771"/>
                </a:lnTo>
                <a:lnTo>
                  <a:pt x="19404" y="11007"/>
                </a:lnTo>
                <a:lnTo>
                  <a:pt x="27243" y="1736"/>
                </a:lnTo>
                <a:lnTo>
                  <a:pt x="27243" y="330"/>
                </a:lnTo>
                <a:lnTo>
                  <a:pt x="27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497" y="3013755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19" h="86360">
                <a:moveTo>
                  <a:pt x="65865" y="0"/>
                </a:moveTo>
                <a:lnTo>
                  <a:pt x="52841" y="0"/>
                </a:lnTo>
                <a:lnTo>
                  <a:pt x="43018" y="1175"/>
                </a:lnTo>
                <a:lnTo>
                  <a:pt x="9783" y="24527"/>
                </a:lnTo>
                <a:lnTo>
                  <a:pt x="0" y="53472"/>
                </a:lnTo>
                <a:lnTo>
                  <a:pt x="1509" y="64041"/>
                </a:lnTo>
                <a:lnTo>
                  <a:pt x="5817" y="72961"/>
                </a:lnTo>
                <a:lnTo>
                  <a:pt x="12593" y="79829"/>
                </a:lnTo>
                <a:lnTo>
                  <a:pt x="21506" y="84245"/>
                </a:lnTo>
                <a:lnTo>
                  <a:pt x="32226" y="85806"/>
                </a:lnTo>
                <a:lnTo>
                  <a:pt x="37442" y="85806"/>
                </a:lnTo>
                <a:lnTo>
                  <a:pt x="42654" y="84745"/>
                </a:lnTo>
                <a:lnTo>
                  <a:pt x="49051" y="82160"/>
                </a:lnTo>
                <a:lnTo>
                  <a:pt x="34359" y="82160"/>
                </a:lnTo>
                <a:lnTo>
                  <a:pt x="25860" y="80830"/>
                </a:lnTo>
                <a:lnTo>
                  <a:pt x="18247" y="76548"/>
                </a:lnTo>
                <a:lnTo>
                  <a:pt x="12766" y="68877"/>
                </a:lnTo>
                <a:lnTo>
                  <a:pt x="10662" y="57380"/>
                </a:lnTo>
                <a:lnTo>
                  <a:pt x="11041" y="51989"/>
                </a:lnTo>
                <a:lnTo>
                  <a:pt x="29866" y="13115"/>
                </a:lnTo>
                <a:lnTo>
                  <a:pt x="53791" y="3668"/>
                </a:lnTo>
                <a:lnTo>
                  <a:pt x="68124" y="3668"/>
                </a:lnTo>
                <a:lnTo>
                  <a:pt x="65865" y="0"/>
                </a:lnTo>
                <a:close/>
              </a:path>
              <a:path w="83819" h="86360">
                <a:moveTo>
                  <a:pt x="65304" y="75786"/>
                </a:moveTo>
                <a:lnTo>
                  <a:pt x="57106" y="75786"/>
                </a:lnTo>
                <a:lnTo>
                  <a:pt x="58288" y="78747"/>
                </a:lnTo>
                <a:lnTo>
                  <a:pt x="61371" y="83111"/>
                </a:lnTo>
                <a:lnTo>
                  <a:pt x="63028" y="83111"/>
                </a:lnTo>
                <a:lnTo>
                  <a:pt x="63268" y="82757"/>
                </a:lnTo>
                <a:lnTo>
                  <a:pt x="63500" y="82426"/>
                </a:lnTo>
                <a:lnTo>
                  <a:pt x="64682" y="77918"/>
                </a:lnTo>
                <a:lnTo>
                  <a:pt x="65304" y="75786"/>
                </a:lnTo>
                <a:close/>
              </a:path>
              <a:path w="83819" h="86360">
                <a:moveTo>
                  <a:pt x="77245" y="54654"/>
                </a:moveTo>
                <a:lnTo>
                  <a:pt x="53316" y="54654"/>
                </a:lnTo>
                <a:lnTo>
                  <a:pt x="58995" y="55250"/>
                </a:lnTo>
                <a:lnTo>
                  <a:pt x="59713" y="55604"/>
                </a:lnTo>
                <a:lnTo>
                  <a:pt x="59713" y="58209"/>
                </a:lnTo>
                <a:lnTo>
                  <a:pt x="58288" y="63534"/>
                </a:lnTo>
                <a:lnTo>
                  <a:pt x="34359" y="82160"/>
                </a:lnTo>
                <a:lnTo>
                  <a:pt x="49051" y="82160"/>
                </a:lnTo>
                <a:lnTo>
                  <a:pt x="52841" y="80647"/>
                </a:lnTo>
                <a:lnTo>
                  <a:pt x="54973" y="78161"/>
                </a:lnTo>
                <a:lnTo>
                  <a:pt x="57106" y="75786"/>
                </a:lnTo>
                <a:lnTo>
                  <a:pt x="65304" y="75786"/>
                </a:lnTo>
                <a:lnTo>
                  <a:pt x="65401" y="75455"/>
                </a:lnTo>
                <a:lnTo>
                  <a:pt x="67533" y="66340"/>
                </a:lnTo>
                <a:lnTo>
                  <a:pt x="67997" y="64340"/>
                </a:lnTo>
                <a:lnTo>
                  <a:pt x="68715" y="62352"/>
                </a:lnTo>
                <a:lnTo>
                  <a:pt x="69191" y="60319"/>
                </a:lnTo>
                <a:lnTo>
                  <a:pt x="70373" y="55007"/>
                </a:lnTo>
                <a:lnTo>
                  <a:pt x="70605" y="54795"/>
                </a:lnTo>
                <a:lnTo>
                  <a:pt x="77245" y="54654"/>
                </a:lnTo>
                <a:close/>
              </a:path>
              <a:path w="83819" h="86360">
                <a:moveTo>
                  <a:pt x="52366" y="51028"/>
                </a:moveTo>
                <a:lnTo>
                  <a:pt x="46200" y="51028"/>
                </a:lnTo>
                <a:lnTo>
                  <a:pt x="46200" y="54654"/>
                </a:lnTo>
                <a:lnTo>
                  <a:pt x="77720" y="54654"/>
                </a:lnTo>
                <a:lnTo>
                  <a:pt x="79134" y="54532"/>
                </a:lnTo>
                <a:lnTo>
                  <a:pt x="79134" y="51461"/>
                </a:lnTo>
                <a:lnTo>
                  <a:pt x="61603" y="51362"/>
                </a:lnTo>
                <a:lnTo>
                  <a:pt x="52366" y="51028"/>
                </a:lnTo>
                <a:close/>
              </a:path>
              <a:path w="83819" h="86360">
                <a:moveTo>
                  <a:pt x="78671" y="51028"/>
                </a:moveTo>
                <a:lnTo>
                  <a:pt x="74869" y="51028"/>
                </a:lnTo>
                <a:lnTo>
                  <a:pt x="67997" y="51362"/>
                </a:lnTo>
                <a:lnTo>
                  <a:pt x="79028" y="51362"/>
                </a:lnTo>
                <a:lnTo>
                  <a:pt x="78671" y="51028"/>
                </a:lnTo>
                <a:close/>
              </a:path>
              <a:path w="83819" h="86360">
                <a:moveTo>
                  <a:pt x="68124" y="3668"/>
                </a:moveTo>
                <a:lnTo>
                  <a:pt x="53791" y="3668"/>
                </a:lnTo>
                <a:lnTo>
                  <a:pt x="61845" y="5299"/>
                </a:lnTo>
                <a:lnTo>
                  <a:pt x="67792" y="9915"/>
                </a:lnTo>
                <a:lnTo>
                  <a:pt x="71475" y="17100"/>
                </a:lnTo>
                <a:lnTo>
                  <a:pt x="72737" y="26437"/>
                </a:lnTo>
                <a:lnTo>
                  <a:pt x="72737" y="31177"/>
                </a:lnTo>
                <a:lnTo>
                  <a:pt x="72505" y="31299"/>
                </a:lnTo>
                <a:lnTo>
                  <a:pt x="72505" y="33663"/>
                </a:lnTo>
                <a:lnTo>
                  <a:pt x="75588" y="33663"/>
                </a:lnTo>
                <a:lnTo>
                  <a:pt x="75588" y="33397"/>
                </a:lnTo>
                <a:lnTo>
                  <a:pt x="76295" y="31299"/>
                </a:lnTo>
                <a:lnTo>
                  <a:pt x="81365" y="10517"/>
                </a:lnTo>
                <a:lnTo>
                  <a:pt x="72505" y="10517"/>
                </a:lnTo>
                <a:lnTo>
                  <a:pt x="71323" y="8860"/>
                </a:lnTo>
                <a:lnTo>
                  <a:pt x="68124" y="3668"/>
                </a:lnTo>
                <a:close/>
              </a:path>
              <a:path w="83819" h="86360">
                <a:moveTo>
                  <a:pt x="82460" y="0"/>
                </a:moveTo>
                <a:lnTo>
                  <a:pt x="82217" y="0"/>
                </a:lnTo>
                <a:lnTo>
                  <a:pt x="81985" y="110"/>
                </a:lnTo>
                <a:lnTo>
                  <a:pt x="80560" y="1414"/>
                </a:lnTo>
                <a:lnTo>
                  <a:pt x="72505" y="10517"/>
                </a:lnTo>
                <a:lnTo>
                  <a:pt x="81365" y="10517"/>
                </a:lnTo>
                <a:lnTo>
                  <a:pt x="83642" y="1182"/>
                </a:lnTo>
                <a:lnTo>
                  <a:pt x="83642" y="565"/>
                </a:lnTo>
                <a:lnTo>
                  <a:pt x="83399" y="520"/>
                </a:lnTo>
                <a:lnTo>
                  <a:pt x="83399" y="277"/>
                </a:lnTo>
                <a:lnTo>
                  <a:pt x="83167" y="231"/>
                </a:lnTo>
                <a:lnTo>
                  <a:pt x="82935" y="110"/>
                </a:lnTo>
                <a:lnTo>
                  <a:pt x="82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8567" y="3008071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4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9651" y="3016351"/>
            <a:ext cx="90170" cy="80645"/>
          </a:xfrm>
          <a:custGeom>
            <a:avLst/>
            <a:gdLst/>
            <a:ahLst/>
            <a:cxnLst/>
            <a:rect l="l" t="t" r="r" b="b"/>
            <a:pathLst>
              <a:path w="90169" h="80644">
                <a:moveTo>
                  <a:pt x="40753" y="3656"/>
                </a:moveTo>
                <a:lnTo>
                  <a:pt x="24172" y="3656"/>
                </a:lnTo>
                <a:lnTo>
                  <a:pt x="26304" y="3767"/>
                </a:lnTo>
                <a:lnTo>
                  <a:pt x="27718" y="3888"/>
                </a:lnTo>
                <a:lnTo>
                  <a:pt x="29616" y="4154"/>
                </a:lnTo>
                <a:lnTo>
                  <a:pt x="30323" y="4485"/>
                </a:lnTo>
                <a:lnTo>
                  <a:pt x="30323" y="6264"/>
                </a:lnTo>
                <a:lnTo>
                  <a:pt x="30091" y="6617"/>
                </a:lnTo>
                <a:lnTo>
                  <a:pt x="29859" y="8031"/>
                </a:lnTo>
                <a:lnTo>
                  <a:pt x="13985" y="71411"/>
                </a:lnTo>
                <a:lnTo>
                  <a:pt x="13985" y="71843"/>
                </a:lnTo>
                <a:lnTo>
                  <a:pt x="13742" y="72239"/>
                </a:lnTo>
                <a:lnTo>
                  <a:pt x="13742" y="72627"/>
                </a:lnTo>
                <a:lnTo>
                  <a:pt x="13524" y="72958"/>
                </a:lnTo>
                <a:lnTo>
                  <a:pt x="13510" y="73311"/>
                </a:lnTo>
                <a:lnTo>
                  <a:pt x="13266" y="73642"/>
                </a:lnTo>
                <a:lnTo>
                  <a:pt x="13266" y="73953"/>
                </a:lnTo>
                <a:lnTo>
                  <a:pt x="13035" y="74239"/>
                </a:lnTo>
                <a:lnTo>
                  <a:pt x="13035" y="74493"/>
                </a:lnTo>
                <a:lnTo>
                  <a:pt x="12791" y="74759"/>
                </a:lnTo>
                <a:lnTo>
                  <a:pt x="12791" y="74991"/>
                </a:lnTo>
                <a:lnTo>
                  <a:pt x="12559" y="75212"/>
                </a:lnTo>
                <a:lnTo>
                  <a:pt x="12316" y="75398"/>
                </a:lnTo>
                <a:lnTo>
                  <a:pt x="11852" y="75774"/>
                </a:lnTo>
                <a:lnTo>
                  <a:pt x="11609" y="75919"/>
                </a:lnTo>
                <a:lnTo>
                  <a:pt x="11377" y="76063"/>
                </a:lnTo>
                <a:lnTo>
                  <a:pt x="11134" y="76207"/>
                </a:lnTo>
                <a:lnTo>
                  <a:pt x="10902" y="76317"/>
                </a:lnTo>
                <a:lnTo>
                  <a:pt x="10427" y="76439"/>
                </a:lnTo>
                <a:lnTo>
                  <a:pt x="10184" y="76538"/>
                </a:lnTo>
                <a:lnTo>
                  <a:pt x="9952" y="76561"/>
                </a:lnTo>
                <a:lnTo>
                  <a:pt x="9477" y="76648"/>
                </a:lnTo>
                <a:lnTo>
                  <a:pt x="9245" y="76671"/>
                </a:lnTo>
                <a:lnTo>
                  <a:pt x="9002" y="76725"/>
                </a:lnTo>
                <a:lnTo>
                  <a:pt x="8526" y="76770"/>
                </a:lnTo>
                <a:lnTo>
                  <a:pt x="7819" y="76812"/>
                </a:lnTo>
                <a:lnTo>
                  <a:pt x="7587" y="76846"/>
                </a:lnTo>
                <a:lnTo>
                  <a:pt x="7112" y="76892"/>
                </a:lnTo>
                <a:lnTo>
                  <a:pt x="5922" y="76934"/>
                </a:lnTo>
                <a:lnTo>
                  <a:pt x="0" y="76957"/>
                </a:lnTo>
                <a:lnTo>
                  <a:pt x="0" y="80636"/>
                </a:lnTo>
                <a:lnTo>
                  <a:pt x="42411" y="80636"/>
                </a:lnTo>
                <a:lnTo>
                  <a:pt x="40278" y="76957"/>
                </a:lnTo>
                <a:lnTo>
                  <a:pt x="24879" y="76957"/>
                </a:lnTo>
                <a:lnTo>
                  <a:pt x="23222" y="76747"/>
                </a:lnTo>
                <a:lnTo>
                  <a:pt x="22746" y="76626"/>
                </a:lnTo>
                <a:lnTo>
                  <a:pt x="22768" y="74991"/>
                </a:lnTo>
                <a:lnTo>
                  <a:pt x="23222" y="72958"/>
                </a:lnTo>
                <a:lnTo>
                  <a:pt x="39599" y="8031"/>
                </a:lnTo>
                <a:lnTo>
                  <a:pt x="40521" y="4032"/>
                </a:lnTo>
                <a:lnTo>
                  <a:pt x="40753" y="3656"/>
                </a:lnTo>
                <a:close/>
              </a:path>
              <a:path w="90169" h="80644">
                <a:moveTo>
                  <a:pt x="62318" y="0"/>
                </a:moveTo>
                <a:lnTo>
                  <a:pt x="19189" y="0"/>
                </a:lnTo>
                <a:lnTo>
                  <a:pt x="19189" y="3656"/>
                </a:lnTo>
                <a:lnTo>
                  <a:pt x="58528" y="3656"/>
                </a:lnTo>
                <a:lnTo>
                  <a:pt x="66754" y="4880"/>
                </a:lnTo>
                <a:lnTo>
                  <a:pt x="73540" y="8740"/>
                </a:lnTo>
                <a:lnTo>
                  <a:pt x="78150" y="15518"/>
                </a:lnTo>
                <a:lnTo>
                  <a:pt x="79850" y="25498"/>
                </a:lnTo>
                <a:lnTo>
                  <a:pt x="79323" y="32068"/>
                </a:lnTo>
                <a:lnTo>
                  <a:pt x="63801" y="67566"/>
                </a:lnTo>
                <a:lnTo>
                  <a:pt x="40278" y="76957"/>
                </a:lnTo>
                <a:lnTo>
                  <a:pt x="42411" y="80636"/>
                </a:lnTo>
                <a:lnTo>
                  <a:pt x="78976" y="60699"/>
                </a:lnTo>
                <a:lnTo>
                  <a:pt x="90037" y="29885"/>
                </a:lnTo>
                <a:lnTo>
                  <a:pt x="88859" y="20379"/>
                </a:lnTo>
                <a:lnTo>
                  <a:pt x="85396" y="12168"/>
                </a:lnTo>
                <a:lnTo>
                  <a:pt x="79749" y="5721"/>
                </a:lnTo>
                <a:lnTo>
                  <a:pt x="72022" y="1508"/>
                </a:lnTo>
                <a:lnTo>
                  <a:pt x="62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2712" y="3008463"/>
            <a:ext cx="27940" cy="118110"/>
          </a:xfrm>
          <a:custGeom>
            <a:avLst/>
            <a:gdLst/>
            <a:ahLst/>
            <a:cxnLst/>
            <a:rect l="l" t="t" r="r" b="b"/>
            <a:pathLst>
              <a:path w="27939" h="118110">
                <a:moveTo>
                  <a:pt x="1193" y="0"/>
                </a:moveTo>
                <a:lnTo>
                  <a:pt x="718" y="0"/>
                </a:lnTo>
                <a:lnTo>
                  <a:pt x="0" y="452"/>
                </a:lnTo>
                <a:lnTo>
                  <a:pt x="0" y="1736"/>
                </a:lnTo>
                <a:lnTo>
                  <a:pt x="2375" y="3888"/>
                </a:lnTo>
                <a:lnTo>
                  <a:pt x="8731" y="11726"/>
                </a:lnTo>
                <a:lnTo>
                  <a:pt x="13812" y="21214"/>
                </a:lnTo>
                <a:lnTo>
                  <a:pt x="17538" y="32298"/>
                </a:lnTo>
                <a:lnTo>
                  <a:pt x="19832" y="44921"/>
                </a:lnTo>
                <a:lnTo>
                  <a:pt x="20614" y="59026"/>
                </a:lnTo>
                <a:lnTo>
                  <a:pt x="20230" y="69128"/>
                </a:lnTo>
                <a:lnTo>
                  <a:pt x="8169" y="106942"/>
                </a:lnTo>
                <a:lnTo>
                  <a:pt x="0" y="116243"/>
                </a:lnTo>
                <a:lnTo>
                  <a:pt x="0" y="117546"/>
                </a:lnTo>
                <a:lnTo>
                  <a:pt x="718" y="118022"/>
                </a:lnTo>
                <a:lnTo>
                  <a:pt x="1193" y="118022"/>
                </a:lnTo>
                <a:lnTo>
                  <a:pt x="23790" y="85292"/>
                </a:lnTo>
                <a:lnTo>
                  <a:pt x="27486" y="59026"/>
                </a:lnTo>
                <a:lnTo>
                  <a:pt x="27486" y="55327"/>
                </a:lnTo>
                <a:lnTo>
                  <a:pt x="27255" y="53339"/>
                </a:lnTo>
                <a:lnTo>
                  <a:pt x="27255" y="51249"/>
                </a:lnTo>
                <a:lnTo>
                  <a:pt x="27011" y="49074"/>
                </a:lnTo>
                <a:lnTo>
                  <a:pt x="26779" y="46820"/>
                </a:lnTo>
                <a:lnTo>
                  <a:pt x="26304" y="44501"/>
                </a:lnTo>
                <a:lnTo>
                  <a:pt x="26072" y="42125"/>
                </a:lnTo>
                <a:lnTo>
                  <a:pt x="25597" y="39715"/>
                </a:lnTo>
                <a:lnTo>
                  <a:pt x="25122" y="37252"/>
                </a:lnTo>
                <a:lnTo>
                  <a:pt x="24404" y="34755"/>
                </a:lnTo>
                <a:lnTo>
                  <a:pt x="23697" y="32249"/>
                </a:lnTo>
                <a:lnTo>
                  <a:pt x="22746" y="29740"/>
                </a:lnTo>
                <a:lnTo>
                  <a:pt x="21807" y="27198"/>
                </a:lnTo>
                <a:lnTo>
                  <a:pt x="21332" y="25951"/>
                </a:lnTo>
                <a:lnTo>
                  <a:pt x="20382" y="23431"/>
                </a:lnTo>
                <a:lnTo>
                  <a:pt x="19664" y="22184"/>
                </a:lnTo>
                <a:lnTo>
                  <a:pt x="13948" y="12588"/>
                </a:lnTo>
                <a:lnTo>
                  <a:pt x="8209" y="5643"/>
                </a:lnTo>
                <a:lnTo>
                  <a:pt x="3579" y="1423"/>
                </a:lnTo>
                <a:lnTo>
                  <a:pt x="1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547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>
                <a:latin typeface="Euphemia UCAS"/>
                <a:cs typeface="Euphemia UCAS"/>
              </a:rPr>
              <a:t>Variant calling</a:t>
            </a:r>
            <a:r>
              <a:rPr spc="130" dirty="0">
                <a:latin typeface="Euphemia UCAS"/>
                <a:cs typeface="Euphemia UCAS"/>
              </a:rPr>
              <a:t> </a:t>
            </a:r>
            <a:r>
              <a:rPr spc="-70" dirty="0">
                <a:latin typeface="Euphemia UCAS"/>
                <a:cs typeface="Euphemia UCAS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62699"/>
            <a:ext cx="4267200" cy="282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Euphemia UCAS"/>
                <a:cs typeface="Euphemia UCAS"/>
              </a:rPr>
              <a:t>Inputs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latin typeface="Euphemia UCAS"/>
                <a:cs typeface="Euphemia UCAS"/>
              </a:rPr>
              <a:t>alignment</a:t>
            </a:r>
            <a:r>
              <a:rPr sz="800" dirty="0">
                <a:latin typeface="Euphemia UCAS"/>
                <a:cs typeface="Euphemia UCAS"/>
              </a:rPr>
              <a:t> file</a:t>
            </a: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latin typeface="Euphemia UCAS"/>
                <a:cs typeface="Euphemia UCAS"/>
              </a:rPr>
              <a:t>reference</a:t>
            </a:r>
            <a:r>
              <a:rPr sz="800" spc="-15" dirty="0">
                <a:latin typeface="Euphemia UCAS"/>
                <a:cs typeface="Euphemia UCAS"/>
              </a:rPr>
              <a:t> </a:t>
            </a:r>
            <a:r>
              <a:rPr sz="800" spc="-45" dirty="0">
                <a:latin typeface="Euphemia UCAS"/>
                <a:cs typeface="Euphemia UCAS"/>
              </a:rPr>
              <a:t>sequence</a:t>
            </a:r>
            <a:endParaRPr sz="8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7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5" dirty="0">
                <a:latin typeface="Euphemia UCAS"/>
                <a:cs typeface="Euphemia UCAS"/>
              </a:rPr>
              <a:t>Outputs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ct val="100000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VCF or </a:t>
            </a:r>
            <a:r>
              <a:rPr sz="800" spc="-5" dirty="0">
                <a:latin typeface="Euphemia UCAS"/>
                <a:cs typeface="Euphemia UCAS"/>
              </a:rPr>
              <a:t>BCF</a:t>
            </a:r>
            <a:r>
              <a:rPr sz="800" spc="120" dirty="0">
                <a:latin typeface="Euphemia UCAS"/>
                <a:cs typeface="Euphemia UCAS"/>
              </a:rPr>
              <a:t> </a:t>
            </a:r>
            <a:r>
              <a:rPr sz="800" dirty="0">
                <a:latin typeface="Euphemia UCAS"/>
                <a:cs typeface="Euphemia UCAS"/>
              </a:rPr>
              <a:t>file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900" dirty="0">
              <a:latin typeface="Euphemia UCAS"/>
              <a:cs typeface="Euphemia UCAS"/>
            </a:endParaRPr>
          </a:p>
          <a:p>
            <a:pPr marL="12700">
              <a:lnSpc>
                <a:spcPts val="930"/>
              </a:lnSpc>
            </a:pPr>
            <a:r>
              <a:rPr sz="800" spc="-20" dirty="0">
                <a:latin typeface="Euphemia UCAS"/>
                <a:cs typeface="Euphemia UCAS"/>
              </a:rPr>
              <a:t>Example</a:t>
            </a:r>
            <a:endParaRPr sz="800" dirty="0">
              <a:latin typeface="Euphemia UCAS"/>
              <a:cs typeface="Euphemia UCAS"/>
            </a:endParaRPr>
          </a:p>
          <a:p>
            <a:pPr marL="173990">
              <a:lnSpc>
                <a:spcPts val="690"/>
              </a:lnSpc>
            </a:pPr>
            <a:r>
              <a:rPr sz="600" spc="-45" dirty="0">
                <a:latin typeface="Courier"/>
                <a:cs typeface="Courier"/>
              </a:rPr>
              <a:t>bcftools mpileup -f ref.fa aln.bam | bcftools call</a:t>
            </a:r>
            <a:r>
              <a:rPr sz="600" spc="-4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-mv</a:t>
            </a:r>
            <a:endParaRPr sz="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60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800" dirty="0">
                <a:latin typeface="Euphemia UCAS"/>
                <a:cs typeface="Euphemia UCAS"/>
              </a:rPr>
              <a:t>Tips</a:t>
            </a:r>
          </a:p>
          <a:p>
            <a:pPr marL="173990">
              <a:lnSpc>
                <a:spcPct val="100000"/>
              </a:lnSpc>
              <a:spcBef>
                <a:spcPts val="254"/>
              </a:spcBef>
            </a:pPr>
            <a:r>
              <a:rPr sz="600" spc="-45" dirty="0">
                <a:latin typeface="Courier"/>
                <a:cs typeface="Courier"/>
              </a:rPr>
              <a:t>bcftools</a:t>
            </a:r>
            <a:r>
              <a:rPr sz="600" spc="-11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mpileup</a:t>
            </a:r>
            <a:endParaRPr sz="600" dirty="0">
              <a:latin typeface="Courier"/>
              <a:cs typeface="Courier"/>
            </a:endParaRPr>
          </a:p>
          <a:p>
            <a:pPr marL="307975" indent="-53340">
              <a:lnSpc>
                <a:spcPct val="100000"/>
              </a:lnSpc>
              <a:spcBef>
                <a:spcPts val="40"/>
              </a:spcBef>
              <a:buChar char="-"/>
              <a:tabLst>
                <a:tab pos="308610" algn="l"/>
              </a:tabLst>
            </a:pPr>
            <a:r>
              <a:rPr sz="600" spc="-20" dirty="0">
                <a:latin typeface="Euphemia UCAS"/>
                <a:cs typeface="Euphemia UCAS"/>
              </a:rPr>
              <a:t>increase/decrease </a:t>
            </a:r>
            <a:r>
              <a:rPr sz="600" spc="-5" dirty="0">
                <a:latin typeface="Euphemia UCAS"/>
                <a:cs typeface="Euphemia UCAS"/>
              </a:rPr>
              <a:t>the </a:t>
            </a:r>
            <a:r>
              <a:rPr sz="600" spc="-10" dirty="0">
                <a:latin typeface="Euphemia UCAS"/>
                <a:cs typeface="Euphemia UCAS"/>
              </a:rPr>
              <a:t>required number </a:t>
            </a:r>
            <a:r>
              <a:rPr sz="600" dirty="0">
                <a:latin typeface="Euphemia UCAS"/>
                <a:cs typeface="Euphemia UCAS"/>
              </a:rPr>
              <a:t>(</a:t>
            </a:r>
            <a:r>
              <a:rPr sz="600" dirty="0">
                <a:latin typeface="Courier"/>
                <a:cs typeface="Courier"/>
              </a:rPr>
              <a:t>-m</a:t>
            </a:r>
            <a:r>
              <a:rPr sz="600" dirty="0">
                <a:latin typeface="Euphemia UCAS"/>
                <a:cs typeface="Euphemia UCAS"/>
              </a:rPr>
              <a:t>) </a:t>
            </a:r>
            <a:r>
              <a:rPr sz="600" spc="-15" dirty="0">
                <a:latin typeface="Euphemia UCAS"/>
                <a:cs typeface="Euphemia UCAS"/>
              </a:rPr>
              <a:t>and </a:t>
            </a:r>
            <a:r>
              <a:rPr sz="600" spc="-5" dirty="0">
                <a:latin typeface="Euphemia UCAS"/>
                <a:cs typeface="Euphemia UCAS"/>
              </a:rPr>
              <a:t>the </a:t>
            </a:r>
            <a:r>
              <a:rPr sz="600" dirty="0">
                <a:latin typeface="Euphemia UCAS"/>
                <a:cs typeface="Euphemia UCAS"/>
              </a:rPr>
              <a:t>fraction (</a:t>
            </a:r>
            <a:r>
              <a:rPr sz="600" dirty="0">
                <a:latin typeface="Courier"/>
                <a:cs typeface="Courier"/>
              </a:rPr>
              <a:t>-F</a:t>
            </a:r>
            <a:r>
              <a:rPr sz="600" dirty="0">
                <a:latin typeface="Euphemia UCAS"/>
                <a:cs typeface="Euphemia UCAS"/>
              </a:rPr>
              <a:t>) </a:t>
            </a:r>
            <a:r>
              <a:rPr sz="600" spc="5" dirty="0">
                <a:latin typeface="Euphemia UCAS"/>
                <a:cs typeface="Euphemia UCAS"/>
              </a:rPr>
              <a:t>of </a:t>
            </a:r>
            <a:r>
              <a:rPr sz="600" spc="-5" dirty="0">
                <a:latin typeface="Euphemia UCAS"/>
                <a:cs typeface="Euphemia UCAS"/>
              </a:rPr>
              <a:t>supporting </a:t>
            </a:r>
            <a:r>
              <a:rPr sz="600" spc="-25" dirty="0">
                <a:latin typeface="Euphemia UCAS"/>
                <a:cs typeface="Euphemia UCAS"/>
              </a:rPr>
              <a:t>reads </a:t>
            </a:r>
            <a:r>
              <a:rPr lang="es-ES_tradnl" sz="600" dirty="0">
                <a:latin typeface="Euphemia UCAS"/>
                <a:cs typeface="Euphemia UCAS"/>
              </a:rPr>
              <a:t>f</a:t>
            </a:r>
            <a:r>
              <a:rPr sz="600" dirty="0">
                <a:latin typeface="Euphemia UCAS"/>
                <a:cs typeface="Euphemia UCAS"/>
              </a:rPr>
              <a:t>or </a:t>
            </a:r>
            <a:r>
              <a:rPr sz="600" spc="-10" dirty="0">
                <a:latin typeface="Euphemia UCAS"/>
                <a:cs typeface="Euphemia UCAS"/>
              </a:rPr>
              <a:t>indel </a:t>
            </a:r>
            <a:r>
              <a:rPr sz="600" spc="-5" dirty="0">
                <a:latin typeface="Euphemia UCAS"/>
                <a:cs typeface="Euphemia UCAS"/>
              </a:rPr>
              <a:t>calling</a:t>
            </a:r>
            <a:endParaRPr sz="600" dirty="0">
              <a:latin typeface="Euphemia UCAS"/>
              <a:cs typeface="Euphemia UCAS"/>
            </a:endParaRPr>
          </a:p>
          <a:p>
            <a:pPr marL="307975" indent="-53340">
              <a:lnSpc>
                <a:spcPct val="100000"/>
              </a:lnSpc>
              <a:spcBef>
                <a:spcPts val="40"/>
              </a:spcBef>
              <a:buChar char="-"/>
              <a:tabLst>
                <a:tab pos="308610" algn="l"/>
              </a:tabLst>
            </a:pPr>
            <a:r>
              <a:rPr sz="600" spc="-5" dirty="0">
                <a:latin typeface="Euphemia UCAS"/>
                <a:cs typeface="Euphemia UCAS"/>
              </a:rPr>
              <a:t>the </a:t>
            </a:r>
            <a:r>
              <a:rPr sz="600" spc="-45" dirty="0">
                <a:latin typeface="Courier"/>
                <a:cs typeface="Courier"/>
              </a:rPr>
              <a:t>-Q</a:t>
            </a:r>
            <a:r>
              <a:rPr sz="600" spc="-45" dirty="0">
                <a:latin typeface="Euphemia UCAS"/>
                <a:cs typeface="Euphemia UCAS"/>
              </a:rPr>
              <a:t> </a:t>
            </a:r>
            <a:r>
              <a:rPr sz="600" spc="5" dirty="0">
                <a:latin typeface="Euphemia UCAS"/>
                <a:cs typeface="Euphemia UCAS"/>
              </a:rPr>
              <a:t>option </a:t>
            </a:r>
            <a:r>
              <a:rPr sz="600" spc="-5" dirty="0">
                <a:latin typeface="Euphemia UCAS"/>
                <a:cs typeface="Euphemia UCAS"/>
              </a:rPr>
              <a:t>controls the </a:t>
            </a:r>
            <a:r>
              <a:rPr sz="600" dirty="0">
                <a:latin typeface="Euphemia UCAS"/>
                <a:cs typeface="Euphemia UCAS"/>
              </a:rPr>
              <a:t>minimum </a:t>
            </a:r>
            <a:r>
              <a:rPr sz="600" spc="-10" dirty="0">
                <a:latin typeface="Euphemia UCAS"/>
                <a:cs typeface="Euphemia UCAS"/>
              </a:rPr>
              <a:t>required </a:t>
            </a:r>
            <a:r>
              <a:rPr sz="600" spc="-45" dirty="0">
                <a:latin typeface="Euphemia UCAS"/>
                <a:cs typeface="Euphemia UCAS"/>
              </a:rPr>
              <a:t>base </a:t>
            </a:r>
            <a:r>
              <a:rPr sz="600" dirty="0">
                <a:latin typeface="Euphemia UCAS"/>
                <a:cs typeface="Euphemia UCAS"/>
              </a:rPr>
              <a:t>quality</a:t>
            </a:r>
            <a:r>
              <a:rPr sz="600" spc="30" dirty="0">
                <a:latin typeface="Euphemia UCAS"/>
                <a:cs typeface="Euphemia UCAS"/>
              </a:rPr>
              <a:t> </a:t>
            </a:r>
            <a:r>
              <a:rPr sz="600" spc="15" dirty="0">
                <a:latin typeface="Euphemia UCAS"/>
                <a:cs typeface="Euphemia UCAS"/>
              </a:rPr>
              <a:t>(</a:t>
            </a:r>
            <a:r>
              <a:rPr sz="600" spc="15" dirty="0">
                <a:latin typeface="Courier"/>
                <a:cs typeface="Courier"/>
              </a:rPr>
              <a:t>30</a:t>
            </a:r>
            <a:r>
              <a:rPr sz="600" spc="15" dirty="0">
                <a:latin typeface="Euphemia UCAS"/>
                <a:cs typeface="Euphemia UCAS"/>
              </a:rPr>
              <a:t>)</a:t>
            </a:r>
            <a:endParaRPr sz="600" dirty="0">
              <a:latin typeface="Euphemia UCAS"/>
              <a:cs typeface="Euphemia UCAS"/>
            </a:endParaRPr>
          </a:p>
          <a:p>
            <a:pPr marL="307975" indent="-53340">
              <a:lnSpc>
                <a:spcPct val="100000"/>
              </a:lnSpc>
              <a:spcBef>
                <a:spcPts val="40"/>
              </a:spcBef>
              <a:buChar char="-"/>
              <a:tabLst>
                <a:tab pos="308610" algn="l"/>
              </a:tabLst>
            </a:pPr>
            <a:r>
              <a:rPr sz="600" spc="5" dirty="0">
                <a:latin typeface="Euphemia UCAS"/>
                <a:cs typeface="Euphemia UCAS"/>
              </a:rPr>
              <a:t>BAQ </a:t>
            </a:r>
            <a:r>
              <a:rPr sz="600" spc="-5" dirty="0">
                <a:latin typeface="Euphemia UCAS"/>
                <a:cs typeface="Euphemia UCAS"/>
              </a:rPr>
              <a:t>realignment </a:t>
            </a:r>
            <a:r>
              <a:rPr sz="600" spc="-20" dirty="0">
                <a:latin typeface="Euphemia UCAS"/>
                <a:cs typeface="Euphemia UCAS"/>
              </a:rPr>
              <a:t>is </a:t>
            </a:r>
            <a:r>
              <a:rPr sz="600" spc="-10" dirty="0">
                <a:latin typeface="Euphemia UCAS"/>
                <a:cs typeface="Euphemia UCAS"/>
              </a:rPr>
              <a:t>applied </a:t>
            </a:r>
            <a:r>
              <a:rPr sz="600" spc="-20" dirty="0">
                <a:latin typeface="Euphemia UCAS"/>
                <a:cs typeface="Euphemia UCAS"/>
              </a:rPr>
              <a:t>by </a:t>
            </a:r>
            <a:r>
              <a:rPr sz="600" spc="-5" dirty="0">
                <a:latin typeface="Euphemia UCAS"/>
                <a:cs typeface="Euphemia UCAS"/>
              </a:rPr>
              <a:t>default </a:t>
            </a:r>
            <a:r>
              <a:rPr sz="600" spc="-15" dirty="0">
                <a:latin typeface="Euphemia UCAS"/>
                <a:cs typeface="Euphemia UCAS"/>
              </a:rPr>
              <a:t>and </a:t>
            </a:r>
            <a:r>
              <a:rPr sz="600" spc="-20" dirty="0">
                <a:latin typeface="Euphemia UCAS"/>
                <a:cs typeface="Euphemia UCAS"/>
              </a:rPr>
              <a:t>can </a:t>
            </a:r>
            <a:r>
              <a:rPr sz="600" spc="-25" dirty="0">
                <a:latin typeface="Euphemia UCAS"/>
                <a:cs typeface="Euphemia UCAS"/>
              </a:rPr>
              <a:t>be disabled </a:t>
            </a:r>
            <a:r>
              <a:rPr sz="600" spc="15" dirty="0">
                <a:latin typeface="Euphemia UCAS"/>
                <a:cs typeface="Euphemia UCAS"/>
              </a:rPr>
              <a:t>with</a:t>
            </a:r>
            <a:r>
              <a:rPr sz="600" spc="185" dirty="0">
                <a:latin typeface="Euphemia UCAS"/>
                <a:cs typeface="Euphemia UCAS"/>
              </a:rPr>
              <a:t> </a:t>
            </a:r>
            <a:r>
              <a:rPr sz="600" spc="-45" dirty="0">
                <a:latin typeface="Courier"/>
                <a:cs typeface="Courier"/>
              </a:rPr>
              <a:t>-B</a:t>
            </a:r>
            <a:endParaRPr sz="600" dirty="0">
              <a:latin typeface="Courier"/>
              <a:cs typeface="Courier"/>
            </a:endParaRPr>
          </a:p>
          <a:p>
            <a:pPr marL="307975" indent="-53340">
              <a:lnSpc>
                <a:spcPct val="100000"/>
              </a:lnSpc>
              <a:spcBef>
                <a:spcPts val="40"/>
              </a:spcBef>
              <a:buChar char="-"/>
              <a:tabLst>
                <a:tab pos="308610" algn="l"/>
              </a:tabLst>
            </a:pPr>
            <a:r>
              <a:rPr sz="600" spc="-10" dirty="0">
                <a:latin typeface="Euphemia UCAS"/>
                <a:cs typeface="Euphemia UCAS"/>
              </a:rPr>
              <a:t>streaming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-5" dirty="0">
                <a:latin typeface="Euphemia UCAS"/>
                <a:cs typeface="Euphemia UCAS"/>
              </a:rPr>
              <a:t>the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25" dirty="0">
                <a:latin typeface="Euphemia UCAS"/>
                <a:cs typeface="Euphemia UCAS"/>
              </a:rPr>
              <a:t>uncompressed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-10" dirty="0">
                <a:latin typeface="Euphemia UCAS"/>
                <a:cs typeface="Euphemia UCAS"/>
              </a:rPr>
              <a:t>binary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-5" dirty="0">
                <a:latin typeface="Euphemia UCAS"/>
                <a:cs typeface="Euphemia UCAS"/>
              </a:rPr>
              <a:t>BCF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10" dirty="0">
                <a:latin typeface="Euphemia UCAS"/>
                <a:cs typeface="Euphemia UCAS"/>
              </a:rPr>
              <a:t>(</a:t>
            </a:r>
            <a:r>
              <a:rPr sz="600" spc="-10" dirty="0">
                <a:latin typeface="Courier"/>
                <a:cs typeface="Courier"/>
              </a:rPr>
              <a:t>-Ou</a:t>
            </a:r>
            <a:r>
              <a:rPr sz="600" spc="-10" dirty="0">
                <a:latin typeface="Euphemia UCAS"/>
                <a:cs typeface="Euphemia UCAS"/>
              </a:rPr>
              <a:t>)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20" dirty="0">
                <a:latin typeface="Euphemia UCAS"/>
                <a:cs typeface="Euphemia UCAS"/>
              </a:rPr>
              <a:t>is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10" dirty="0">
                <a:latin typeface="Euphemia UCAS"/>
                <a:cs typeface="Euphemia UCAS"/>
              </a:rPr>
              <a:t>much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10" dirty="0">
                <a:latin typeface="Euphemia UCAS"/>
                <a:cs typeface="Euphemia UCAS"/>
              </a:rPr>
              <a:t>faster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dirty="0">
                <a:latin typeface="Euphemia UCAS"/>
                <a:cs typeface="Euphemia UCAS"/>
              </a:rPr>
              <a:t>than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5" dirty="0">
                <a:latin typeface="Euphemia UCAS"/>
                <a:cs typeface="Euphemia UCAS"/>
              </a:rPr>
              <a:t>the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-5" dirty="0">
                <a:latin typeface="Euphemia UCAS"/>
                <a:cs typeface="Euphemia UCAS"/>
              </a:rPr>
              <a:t>default</a:t>
            </a:r>
            <a:r>
              <a:rPr sz="600" spc="50" dirty="0">
                <a:latin typeface="Euphemia UCAS"/>
                <a:cs typeface="Euphemia UCAS"/>
              </a:rPr>
              <a:t> </a:t>
            </a:r>
            <a:r>
              <a:rPr sz="600" spc="10" dirty="0">
                <a:latin typeface="Euphemia UCAS"/>
                <a:cs typeface="Euphemia UCAS"/>
              </a:rPr>
              <a:t>text</a:t>
            </a:r>
            <a:r>
              <a:rPr sz="600" spc="45" dirty="0">
                <a:latin typeface="Euphemia UCAS"/>
                <a:cs typeface="Euphemia UCAS"/>
              </a:rPr>
              <a:t> </a:t>
            </a:r>
            <a:r>
              <a:rPr sz="600" spc="-20" dirty="0">
                <a:latin typeface="Euphemia UCAS"/>
                <a:cs typeface="Euphemia UCAS"/>
              </a:rPr>
              <a:t>VCF</a:t>
            </a:r>
            <a:endParaRPr sz="600" dirty="0">
              <a:latin typeface="Euphemia UCAS"/>
              <a:cs typeface="Euphemia UCAS"/>
            </a:endParaRPr>
          </a:p>
          <a:p>
            <a:pPr marL="173990">
              <a:lnSpc>
                <a:spcPct val="100000"/>
              </a:lnSpc>
              <a:spcBef>
                <a:spcPts val="295"/>
              </a:spcBef>
            </a:pPr>
            <a:r>
              <a:rPr sz="600" spc="-45" dirty="0">
                <a:latin typeface="Courier"/>
                <a:cs typeface="Courier"/>
              </a:rPr>
              <a:t>bcftools</a:t>
            </a:r>
            <a:r>
              <a:rPr sz="600" spc="-120" dirty="0">
                <a:latin typeface="Courier"/>
                <a:cs typeface="Courier"/>
              </a:rPr>
              <a:t> </a:t>
            </a:r>
            <a:r>
              <a:rPr sz="600" spc="-45" dirty="0">
                <a:latin typeface="Courier"/>
                <a:cs typeface="Courier"/>
              </a:rPr>
              <a:t>call</a:t>
            </a:r>
            <a:endParaRPr sz="600" dirty="0">
              <a:latin typeface="Courier"/>
              <a:cs typeface="Courier"/>
            </a:endParaRPr>
          </a:p>
          <a:p>
            <a:pPr marL="307975" indent="-53340">
              <a:lnSpc>
                <a:spcPct val="100000"/>
              </a:lnSpc>
              <a:spcBef>
                <a:spcPts val="40"/>
              </a:spcBef>
              <a:buChar char="-"/>
              <a:tabLst>
                <a:tab pos="308610" algn="l"/>
              </a:tabLst>
            </a:pPr>
            <a:r>
              <a:rPr sz="600" spc="-20" dirty="0">
                <a:latin typeface="Euphemia UCAS"/>
                <a:cs typeface="Euphemia UCAS"/>
              </a:rPr>
              <a:t>decrease/increase </a:t>
            </a:r>
            <a:r>
              <a:rPr sz="600" spc="-5" dirty="0">
                <a:latin typeface="Euphemia UCAS"/>
                <a:cs typeface="Euphemia UCAS"/>
              </a:rPr>
              <a:t>the prior </a:t>
            </a:r>
            <a:r>
              <a:rPr sz="600" dirty="0">
                <a:latin typeface="Euphemia UCAS"/>
                <a:cs typeface="Euphemia UCAS"/>
              </a:rPr>
              <a:t>probability (</a:t>
            </a:r>
            <a:r>
              <a:rPr sz="600" dirty="0">
                <a:latin typeface="Courier"/>
                <a:cs typeface="Courier"/>
              </a:rPr>
              <a:t>-P</a:t>
            </a:r>
            <a:r>
              <a:rPr sz="600" dirty="0">
                <a:latin typeface="Euphemia UCAS"/>
                <a:cs typeface="Euphemia UCAS"/>
              </a:rPr>
              <a:t>) </a:t>
            </a:r>
            <a:r>
              <a:rPr sz="600" spc="20" dirty="0">
                <a:latin typeface="Euphemia UCAS"/>
                <a:cs typeface="Euphemia UCAS"/>
              </a:rPr>
              <a:t>to </a:t>
            </a:r>
            <a:r>
              <a:rPr sz="600" spc="-20" dirty="0">
                <a:latin typeface="Euphemia UCAS"/>
                <a:cs typeface="Euphemia UCAS"/>
              </a:rPr>
              <a:t>decrease/increase </a:t>
            </a:r>
            <a:r>
              <a:rPr sz="600" spc="-5" dirty="0">
                <a:latin typeface="Euphemia UCAS"/>
                <a:cs typeface="Euphemia UCAS"/>
              </a:rPr>
              <a:t>sensitivity</a:t>
            </a:r>
            <a:endParaRPr sz="600" dirty="0">
              <a:latin typeface="Euphemia UCAS"/>
              <a:cs typeface="Euphemia UC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550" dirty="0">
              <a:latin typeface="Euphemia UCAS"/>
              <a:cs typeface="Euphemia UCAS"/>
            </a:endParaRPr>
          </a:p>
          <a:p>
            <a:pPr marL="12700">
              <a:lnSpc>
                <a:spcPct val="100000"/>
              </a:lnSpc>
            </a:pPr>
            <a:r>
              <a:rPr sz="800" spc="-30" dirty="0">
                <a:latin typeface="Euphemia UCAS"/>
                <a:cs typeface="Euphemia UCAS"/>
              </a:rPr>
              <a:t>General</a:t>
            </a:r>
            <a:r>
              <a:rPr sz="800" spc="-5" dirty="0">
                <a:latin typeface="Euphemia UCAS"/>
                <a:cs typeface="Euphemia UCAS"/>
              </a:rPr>
              <a:t> </a:t>
            </a:r>
            <a:r>
              <a:rPr sz="800" spc="-25" dirty="0">
                <a:latin typeface="Euphemia UCAS"/>
                <a:cs typeface="Euphemia UCAS"/>
              </a:rPr>
              <a:t>advice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spcBef>
                <a:spcPts val="484"/>
              </a:spcBef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latin typeface="Euphemia UCAS"/>
                <a:cs typeface="Euphemia UCAS"/>
              </a:rPr>
              <a:t>take </a:t>
            </a:r>
            <a:r>
              <a:rPr sz="800" spc="5" dirty="0">
                <a:latin typeface="Euphemia UCAS"/>
                <a:cs typeface="Euphemia UCAS"/>
              </a:rPr>
              <a:t>time </a:t>
            </a:r>
            <a:r>
              <a:rPr sz="800" spc="25" dirty="0">
                <a:latin typeface="Euphemia UCAS"/>
                <a:cs typeface="Euphemia UCAS"/>
              </a:rPr>
              <a:t>to </a:t>
            </a:r>
            <a:r>
              <a:rPr sz="800" spc="-25" dirty="0">
                <a:latin typeface="Euphemia UCAS"/>
                <a:cs typeface="Euphemia UCAS"/>
              </a:rPr>
              <a:t>understand </a:t>
            </a:r>
            <a:r>
              <a:rPr sz="800" spc="-5" dirty="0">
                <a:latin typeface="Euphemia UCAS"/>
                <a:cs typeface="Euphemia UCAS"/>
              </a:rPr>
              <a:t>the</a:t>
            </a:r>
            <a:r>
              <a:rPr sz="800" spc="155" dirty="0">
                <a:latin typeface="Euphemia UCAS"/>
                <a:cs typeface="Euphemia UCAS"/>
              </a:rPr>
              <a:t> </a:t>
            </a:r>
            <a:r>
              <a:rPr sz="800" spc="-10" dirty="0">
                <a:latin typeface="Euphemia UCAS"/>
                <a:cs typeface="Euphemia UCAS"/>
              </a:rPr>
              <a:t>options</a:t>
            </a:r>
            <a:endParaRPr sz="800" dirty="0">
              <a:latin typeface="Euphemia UCAS"/>
              <a:cs typeface="Euphemia UCAS"/>
            </a:endParaRPr>
          </a:p>
          <a:p>
            <a:pPr marL="227329" indent="-100330">
              <a:lnSpc>
                <a:spcPts val="955"/>
              </a:lnSpc>
              <a:buSzPct val="62500"/>
              <a:buFont typeface="Arial"/>
              <a:buChar char="•"/>
              <a:tabLst>
                <a:tab pos="227965" algn="l"/>
              </a:tabLst>
            </a:pPr>
            <a:r>
              <a:rPr sz="800" spc="-20" dirty="0">
                <a:latin typeface="Euphemia UCAS"/>
                <a:cs typeface="Euphemia UCAS"/>
              </a:rPr>
              <a:t>play </a:t>
            </a:r>
            <a:r>
              <a:rPr sz="800" spc="20" dirty="0">
                <a:latin typeface="Euphemia UCAS"/>
                <a:cs typeface="Euphemia UCAS"/>
              </a:rPr>
              <a:t>with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parameters, </a:t>
            </a:r>
            <a:r>
              <a:rPr sz="800" spc="-75" dirty="0">
                <a:latin typeface="Euphemia UCAS"/>
                <a:cs typeface="Euphemia UCAS"/>
              </a:rPr>
              <a:t>see </a:t>
            </a:r>
            <a:r>
              <a:rPr sz="800" spc="-25" dirty="0">
                <a:latin typeface="Euphemia UCAS"/>
                <a:cs typeface="Euphemia UCAS"/>
              </a:rPr>
              <a:t>how </a:t>
            </a:r>
            <a:r>
              <a:rPr sz="800" spc="-5" dirty="0">
                <a:latin typeface="Euphemia UCAS"/>
                <a:cs typeface="Euphemia UCAS"/>
              </a:rPr>
              <a:t>the </a:t>
            </a:r>
            <a:r>
              <a:rPr sz="800" spc="-20" dirty="0">
                <a:latin typeface="Euphemia UCAS"/>
                <a:cs typeface="Euphemia UCAS"/>
              </a:rPr>
              <a:t>calls</a:t>
            </a:r>
            <a:r>
              <a:rPr sz="800" spc="90" dirty="0">
                <a:latin typeface="Euphemia UCAS"/>
                <a:cs typeface="Euphemia UCAS"/>
              </a:rPr>
              <a:t> </a:t>
            </a:r>
            <a:r>
              <a:rPr sz="800" spc="-30" dirty="0">
                <a:latin typeface="Euphemia UCAS"/>
                <a:cs typeface="Euphemia UCAS"/>
              </a:rPr>
              <a:t>change</a:t>
            </a:r>
            <a:endParaRPr sz="800" dirty="0">
              <a:latin typeface="Euphemia UCAS"/>
              <a:cs typeface="Euphemia UCA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16389</TotalTime>
  <Words>2597</Words>
  <Application>Microsoft Macintosh PowerPoint</Application>
  <PresentationFormat>Custom</PresentationFormat>
  <Paragraphs>342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</vt:lpstr>
      <vt:lpstr>Euphemia UCAS</vt:lpstr>
      <vt:lpstr>Geneva</vt:lpstr>
      <vt:lpstr>Symbol</vt:lpstr>
      <vt:lpstr>Times New Roman</vt:lpstr>
      <vt:lpstr>Office Theme</vt:lpstr>
      <vt:lpstr>Variant types</vt:lpstr>
      <vt:lpstr>Some terminology</vt:lpstr>
      <vt:lpstr>Germline vs somatic mutation</vt:lpstr>
      <vt:lpstr>Naive variant calling</vt:lpstr>
      <vt:lpstr>Naive variant calling</vt:lpstr>
      <vt:lpstr>Naive variant calling</vt:lpstr>
      <vt:lpstr>Real life calling models</vt:lpstr>
      <vt:lpstr>Important terms you may encounter</vt:lpstr>
      <vt:lpstr>Variant calling example</vt:lpstr>
      <vt:lpstr>Factors to consider in calling</vt:lpstr>
      <vt:lpstr>Mapping errors</vt:lpstr>
      <vt:lpstr>Strand bias</vt:lpstr>
      <vt:lpstr>Variant distance bias</vt:lpstr>
      <vt:lpstr>PowerPoint Presentation</vt:lpstr>
      <vt:lpstr>False SNPs caused by incorrect alignment</vt:lpstr>
      <vt:lpstr>How to estimate the quality of called SNPs?</vt:lpstr>
      <vt:lpstr>How to estimate the quality of called SNPs?</vt:lpstr>
      <vt:lpstr>Indel calling challenges</vt:lpstr>
      <vt:lpstr>Indel calling challenges</vt:lpstr>
      <vt:lpstr>Future of variant calling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 - SNPs  and  short indels</dc:title>
  <cp:lastModifiedBy>Basu, Malay Kumar (Campus)</cp:lastModifiedBy>
  <cp:revision>67</cp:revision>
  <dcterms:created xsi:type="dcterms:W3CDTF">2018-08-23T12:10:06Z</dcterms:created>
  <dcterms:modified xsi:type="dcterms:W3CDTF">2020-11-17T02:03:44Z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Creator">
    <vt:lpwstr>pdftk 2.02 - www.pdftk.com</vt:lpwstr>
  </property>
  <property fmtid="{D5CDD505-2E9C-101B-9397-08002B2CF9AE}" pid="4" name="LastSaved">
    <vt:filetime>2018-08-23T00:00:00Z</vt:filetime>
  </property>
</Properties>
</file>