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Patel" initials="AP" lastIdx="1" clrIdx="0">
    <p:extLst>
      <p:ext uri="{19B8F6BF-5375-455C-9EA6-DF929625EA0E}">
        <p15:presenceInfo xmlns:p15="http://schemas.microsoft.com/office/powerpoint/2012/main" userId="9d2da115cdf6eb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03DEB-E4CE-44F5-A845-C3551D1F38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D9CA26-C570-42A1-A181-26F1BDDD0382}">
      <dgm:prSet/>
      <dgm:spPr/>
      <dgm:t>
        <a:bodyPr/>
        <a:lstStyle/>
        <a:p>
          <a:r>
            <a:rPr lang="en-US"/>
            <a:t>Developed by Francois Chollet in March 2015</a:t>
          </a:r>
        </a:p>
      </dgm:t>
    </dgm:pt>
    <dgm:pt modelId="{055D6C9B-B61E-4D53-A734-3CF2E10D7838}" type="parTrans" cxnId="{69CA007F-AFC8-479D-AEDA-09AC95696DB4}">
      <dgm:prSet/>
      <dgm:spPr/>
      <dgm:t>
        <a:bodyPr/>
        <a:lstStyle/>
        <a:p>
          <a:endParaRPr lang="en-US"/>
        </a:p>
      </dgm:t>
    </dgm:pt>
    <dgm:pt modelId="{FD4F842C-2F20-4BC7-A2C6-28A68A377871}" type="sibTrans" cxnId="{69CA007F-AFC8-479D-AEDA-09AC95696DB4}">
      <dgm:prSet/>
      <dgm:spPr/>
      <dgm:t>
        <a:bodyPr/>
        <a:lstStyle/>
        <a:p>
          <a:endParaRPr lang="en-US"/>
        </a:p>
      </dgm:t>
    </dgm:pt>
    <dgm:pt modelId="{54FB540B-7BCF-43D0-ADBD-05B7C2B91CC3}">
      <dgm:prSet/>
      <dgm:spPr/>
      <dgm:t>
        <a:bodyPr/>
        <a:lstStyle/>
        <a:p>
          <a:r>
            <a:rPr lang="en-US"/>
            <a:t>Keras is a high-level neural networks API</a:t>
          </a:r>
        </a:p>
      </dgm:t>
    </dgm:pt>
    <dgm:pt modelId="{7C6612BC-86F8-467B-948F-B01DE98BF61D}" type="parTrans" cxnId="{61BF0DEC-EDE2-40BE-AEBE-3532CB9DDC94}">
      <dgm:prSet/>
      <dgm:spPr/>
      <dgm:t>
        <a:bodyPr/>
        <a:lstStyle/>
        <a:p>
          <a:endParaRPr lang="en-US"/>
        </a:p>
      </dgm:t>
    </dgm:pt>
    <dgm:pt modelId="{D1753AE6-D759-4927-AB53-EA35DD589EA3}" type="sibTrans" cxnId="{61BF0DEC-EDE2-40BE-AEBE-3532CB9DDC94}">
      <dgm:prSet/>
      <dgm:spPr/>
      <dgm:t>
        <a:bodyPr/>
        <a:lstStyle/>
        <a:p>
          <a:endParaRPr lang="en-US"/>
        </a:p>
      </dgm:t>
    </dgm:pt>
    <dgm:pt modelId="{27F597C7-0656-4A98-BB6F-95C2B51D138E}">
      <dgm:prSet/>
      <dgm:spPr/>
      <dgm:t>
        <a:bodyPr/>
        <a:lstStyle/>
        <a:p>
          <a:r>
            <a:rPr lang="en-US"/>
            <a:t>Capable of running on top of TensorFlow, CNTK, or Theano</a:t>
          </a:r>
        </a:p>
      </dgm:t>
    </dgm:pt>
    <dgm:pt modelId="{9DD2D226-125C-4BEF-B864-627A91BE2D26}" type="parTrans" cxnId="{F2333D27-9F0B-4A0E-B146-E9FF9C35A772}">
      <dgm:prSet/>
      <dgm:spPr/>
      <dgm:t>
        <a:bodyPr/>
        <a:lstStyle/>
        <a:p>
          <a:endParaRPr lang="en-US"/>
        </a:p>
      </dgm:t>
    </dgm:pt>
    <dgm:pt modelId="{FD04F124-8DC2-40CE-94BD-D00B774422B0}" type="sibTrans" cxnId="{F2333D27-9F0B-4A0E-B146-E9FF9C35A772}">
      <dgm:prSet/>
      <dgm:spPr/>
      <dgm:t>
        <a:bodyPr/>
        <a:lstStyle/>
        <a:p>
          <a:endParaRPr lang="en-US"/>
        </a:p>
      </dgm:t>
    </dgm:pt>
    <dgm:pt modelId="{7D6690E6-029E-4213-BA99-53E382CFC27C}">
      <dgm:prSet/>
      <dgm:spPr/>
      <dgm:t>
        <a:bodyPr/>
        <a:lstStyle/>
        <a:p>
          <a:r>
            <a:rPr lang="en-US"/>
            <a:t>It was developed with a focus on enabling fast experimentation. </a:t>
          </a:r>
          <a:r>
            <a:rPr lang="en-US" i="1"/>
            <a:t>Being able to go from idea to result with the least possible delay is key to doing good research</a:t>
          </a:r>
          <a:endParaRPr lang="en-US"/>
        </a:p>
      </dgm:t>
    </dgm:pt>
    <dgm:pt modelId="{8A579C9B-6C54-4826-A147-ED509FCF57A5}" type="parTrans" cxnId="{B1E3896C-6AA0-462F-B88A-F9FCD7130262}">
      <dgm:prSet/>
      <dgm:spPr/>
      <dgm:t>
        <a:bodyPr/>
        <a:lstStyle/>
        <a:p>
          <a:endParaRPr lang="en-US"/>
        </a:p>
      </dgm:t>
    </dgm:pt>
    <dgm:pt modelId="{3C66993B-B1F4-4148-9BDF-6ECA5FCF98B3}" type="sibTrans" cxnId="{B1E3896C-6AA0-462F-B88A-F9FCD7130262}">
      <dgm:prSet/>
      <dgm:spPr/>
      <dgm:t>
        <a:bodyPr/>
        <a:lstStyle/>
        <a:p>
          <a:endParaRPr lang="en-US"/>
        </a:p>
      </dgm:t>
    </dgm:pt>
    <dgm:pt modelId="{A44BCE5D-7A3E-43C9-A5EF-F574E25FF4C6}">
      <dgm:prSet/>
      <dgm:spPr/>
      <dgm:t>
        <a:bodyPr/>
        <a:lstStyle/>
        <a:p>
          <a:r>
            <a:rPr lang="en-US"/>
            <a:t>Installation: conda install keras</a:t>
          </a:r>
        </a:p>
      </dgm:t>
    </dgm:pt>
    <dgm:pt modelId="{131C3E57-147F-48F1-92A9-A321FB06C4E3}" type="parTrans" cxnId="{8FC09941-7C04-4726-95D3-0CF2FF38C52E}">
      <dgm:prSet/>
      <dgm:spPr/>
      <dgm:t>
        <a:bodyPr/>
        <a:lstStyle/>
        <a:p>
          <a:endParaRPr lang="en-US"/>
        </a:p>
      </dgm:t>
    </dgm:pt>
    <dgm:pt modelId="{3108EBC5-DEAA-43CD-89C3-3F8CE83C5C41}" type="sibTrans" cxnId="{8FC09941-7C04-4726-95D3-0CF2FF38C52E}">
      <dgm:prSet/>
      <dgm:spPr/>
      <dgm:t>
        <a:bodyPr/>
        <a:lstStyle/>
        <a:p>
          <a:endParaRPr lang="en-US"/>
        </a:p>
      </dgm:t>
    </dgm:pt>
    <dgm:pt modelId="{1B1D4C11-4FD6-46D7-910D-6F6D0ABCEF70}" type="pres">
      <dgm:prSet presAssocID="{E3E03DEB-E4CE-44F5-A845-C3551D1F386A}" presName="root" presStyleCnt="0">
        <dgm:presLayoutVars>
          <dgm:dir/>
          <dgm:resizeHandles val="exact"/>
        </dgm:presLayoutVars>
      </dgm:prSet>
      <dgm:spPr/>
    </dgm:pt>
    <dgm:pt modelId="{8B609DB3-D3FC-4804-B100-22369D104929}" type="pres">
      <dgm:prSet presAssocID="{F6D9CA26-C570-42A1-A181-26F1BDDD0382}" presName="compNode" presStyleCnt="0"/>
      <dgm:spPr/>
    </dgm:pt>
    <dgm:pt modelId="{C6714CBA-6F1B-4A71-959F-0DF86608A689}" type="pres">
      <dgm:prSet presAssocID="{F6D9CA26-C570-42A1-A181-26F1BDDD0382}" presName="bgRect" presStyleLbl="bgShp" presStyleIdx="0" presStyleCnt="5"/>
      <dgm:spPr/>
    </dgm:pt>
    <dgm:pt modelId="{B76A4E0E-B034-4572-A980-73092AF7F740}" type="pres">
      <dgm:prSet presAssocID="{F6D9CA26-C570-42A1-A181-26F1BDDD03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64F86D65-DDA4-415F-B064-18C558DCE5A4}" type="pres">
      <dgm:prSet presAssocID="{F6D9CA26-C570-42A1-A181-26F1BDDD0382}" presName="spaceRect" presStyleCnt="0"/>
      <dgm:spPr/>
    </dgm:pt>
    <dgm:pt modelId="{9ABB790B-7DCA-4700-83B8-AFDB84774D3F}" type="pres">
      <dgm:prSet presAssocID="{F6D9CA26-C570-42A1-A181-26F1BDDD0382}" presName="parTx" presStyleLbl="revTx" presStyleIdx="0" presStyleCnt="5">
        <dgm:presLayoutVars>
          <dgm:chMax val="0"/>
          <dgm:chPref val="0"/>
        </dgm:presLayoutVars>
      </dgm:prSet>
      <dgm:spPr/>
    </dgm:pt>
    <dgm:pt modelId="{CD0EF097-24B1-45C4-8BC3-8DEEBF48A1CD}" type="pres">
      <dgm:prSet presAssocID="{FD4F842C-2F20-4BC7-A2C6-28A68A377871}" presName="sibTrans" presStyleCnt="0"/>
      <dgm:spPr/>
    </dgm:pt>
    <dgm:pt modelId="{DE5ADF16-BA4E-4CCA-A28C-A6F9BFE90B78}" type="pres">
      <dgm:prSet presAssocID="{54FB540B-7BCF-43D0-ADBD-05B7C2B91CC3}" presName="compNode" presStyleCnt="0"/>
      <dgm:spPr/>
    </dgm:pt>
    <dgm:pt modelId="{4A682E6A-77B9-4AE6-8B58-6D8DCCD95BD4}" type="pres">
      <dgm:prSet presAssocID="{54FB540B-7BCF-43D0-ADBD-05B7C2B91CC3}" presName="bgRect" presStyleLbl="bgShp" presStyleIdx="1" presStyleCnt="5"/>
      <dgm:spPr/>
    </dgm:pt>
    <dgm:pt modelId="{66C2FEBE-CE4D-445D-A4BC-057A9FFAADEF}" type="pres">
      <dgm:prSet presAssocID="{54FB540B-7BCF-43D0-ADBD-05B7C2B91C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C7812E-E781-42C9-8D4C-6F4B6DC17687}" type="pres">
      <dgm:prSet presAssocID="{54FB540B-7BCF-43D0-ADBD-05B7C2B91CC3}" presName="spaceRect" presStyleCnt="0"/>
      <dgm:spPr/>
    </dgm:pt>
    <dgm:pt modelId="{5003B43B-A2BC-4879-A0D1-F65FCB051C75}" type="pres">
      <dgm:prSet presAssocID="{54FB540B-7BCF-43D0-ADBD-05B7C2B91CC3}" presName="parTx" presStyleLbl="revTx" presStyleIdx="1" presStyleCnt="5">
        <dgm:presLayoutVars>
          <dgm:chMax val="0"/>
          <dgm:chPref val="0"/>
        </dgm:presLayoutVars>
      </dgm:prSet>
      <dgm:spPr/>
    </dgm:pt>
    <dgm:pt modelId="{52211E45-8A9F-466F-A2BD-F423A4AEF5E4}" type="pres">
      <dgm:prSet presAssocID="{D1753AE6-D759-4927-AB53-EA35DD589EA3}" presName="sibTrans" presStyleCnt="0"/>
      <dgm:spPr/>
    </dgm:pt>
    <dgm:pt modelId="{40D41527-7490-4B2B-8F62-C9EC9CCB58BC}" type="pres">
      <dgm:prSet presAssocID="{27F597C7-0656-4A98-BB6F-95C2B51D138E}" presName="compNode" presStyleCnt="0"/>
      <dgm:spPr/>
    </dgm:pt>
    <dgm:pt modelId="{543AC1FD-E321-4938-9A2E-76163740FED7}" type="pres">
      <dgm:prSet presAssocID="{27F597C7-0656-4A98-BB6F-95C2B51D138E}" presName="bgRect" presStyleLbl="bgShp" presStyleIdx="2" presStyleCnt="5"/>
      <dgm:spPr/>
    </dgm:pt>
    <dgm:pt modelId="{0502D094-1279-4E85-988E-180AD6EBC15F}" type="pres">
      <dgm:prSet presAssocID="{27F597C7-0656-4A98-BB6F-95C2B51D138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1D36568-1C77-4BFF-BC35-62BAE90642E1}" type="pres">
      <dgm:prSet presAssocID="{27F597C7-0656-4A98-BB6F-95C2B51D138E}" presName="spaceRect" presStyleCnt="0"/>
      <dgm:spPr/>
    </dgm:pt>
    <dgm:pt modelId="{118CF202-DD50-4F53-A6AA-888F6BB9BB56}" type="pres">
      <dgm:prSet presAssocID="{27F597C7-0656-4A98-BB6F-95C2B51D138E}" presName="parTx" presStyleLbl="revTx" presStyleIdx="2" presStyleCnt="5">
        <dgm:presLayoutVars>
          <dgm:chMax val="0"/>
          <dgm:chPref val="0"/>
        </dgm:presLayoutVars>
      </dgm:prSet>
      <dgm:spPr/>
    </dgm:pt>
    <dgm:pt modelId="{9AF73189-B446-4C49-8E6A-2046C1CD3FBD}" type="pres">
      <dgm:prSet presAssocID="{FD04F124-8DC2-40CE-94BD-D00B774422B0}" presName="sibTrans" presStyleCnt="0"/>
      <dgm:spPr/>
    </dgm:pt>
    <dgm:pt modelId="{CA0C4ECE-D4BF-4879-9A83-B621191C21BE}" type="pres">
      <dgm:prSet presAssocID="{7D6690E6-029E-4213-BA99-53E382CFC27C}" presName="compNode" presStyleCnt="0"/>
      <dgm:spPr/>
    </dgm:pt>
    <dgm:pt modelId="{1FB1889A-1E76-4371-A7AB-6D69058D9D2A}" type="pres">
      <dgm:prSet presAssocID="{7D6690E6-029E-4213-BA99-53E382CFC27C}" presName="bgRect" presStyleLbl="bgShp" presStyleIdx="3" presStyleCnt="5"/>
      <dgm:spPr/>
    </dgm:pt>
    <dgm:pt modelId="{38E6DA8D-EAEE-437D-928B-A4894759F47E}" type="pres">
      <dgm:prSet presAssocID="{7D6690E6-029E-4213-BA99-53E382CFC2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C3B1193-D0C7-4B57-8242-89C6180FF21A}" type="pres">
      <dgm:prSet presAssocID="{7D6690E6-029E-4213-BA99-53E382CFC27C}" presName="spaceRect" presStyleCnt="0"/>
      <dgm:spPr/>
    </dgm:pt>
    <dgm:pt modelId="{4D4ACFEC-43E7-4B03-AFAF-5876703A9AF4}" type="pres">
      <dgm:prSet presAssocID="{7D6690E6-029E-4213-BA99-53E382CFC27C}" presName="parTx" presStyleLbl="revTx" presStyleIdx="3" presStyleCnt="5">
        <dgm:presLayoutVars>
          <dgm:chMax val="0"/>
          <dgm:chPref val="0"/>
        </dgm:presLayoutVars>
      </dgm:prSet>
      <dgm:spPr/>
    </dgm:pt>
    <dgm:pt modelId="{08AA7ECA-DAB0-48E2-B85D-7E0199A42ED9}" type="pres">
      <dgm:prSet presAssocID="{3C66993B-B1F4-4148-9BDF-6ECA5FCF98B3}" presName="sibTrans" presStyleCnt="0"/>
      <dgm:spPr/>
    </dgm:pt>
    <dgm:pt modelId="{FC0B2FFD-61CB-40C3-924E-332B6B3E3C54}" type="pres">
      <dgm:prSet presAssocID="{A44BCE5D-7A3E-43C9-A5EF-F574E25FF4C6}" presName="compNode" presStyleCnt="0"/>
      <dgm:spPr/>
    </dgm:pt>
    <dgm:pt modelId="{2B4667A0-0838-4BAB-AEDC-DEFF1E9D6BBF}" type="pres">
      <dgm:prSet presAssocID="{A44BCE5D-7A3E-43C9-A5EF-F574E25FF4C6}" presName="bgRect" presStyleLbl="bgShp" presStyleIdx="4" presStyleCnt="5"/>
      <dgm:spPr/>
    </dgm:pt>
    <dgm:pt modelId="{B6CF4C7C-76E4-4665-9D27-C1A6EE7D640D}" type="pres">
      <dgm:prSet presAssocID="{A44BCE5D-7A3E-43C9-A5EF-F574E25FF4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CE832EF-DB3C-4631-B9E2-AA544C4B2F4E}" type="pres">
      <dgm:prSet presAssocID="{A44BCE5D-7A3E-43C9-A5EF-F574E25FF4C6}" presName="spaceRect" presStyleCnt="0"/>
      <dgm:spPr/>
    </dgm:pt>
    <dgm:pt modelId="{D6DD8582-05C1-4688-BC5D-22DD6B2F505C}" type="pres">
      <dgm:prSet presAssocID="{A44BCE5D-7A3E-43C9-A5EF-F574E25FF4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FCCDB17-0BD6-465C-A148-D7316719663A}" type="presOf" srcId="{27F597C7-0656-4A98-BB6F-95C2B51D138E}" destId="{118CF202-DD50-4F53-A6AA-888F6BB9BB56}" srcOrd="0" destOrd="0" presId="urn:microsoft.com/office/officeart/2018/2/layout/IconVerticalSolidList"/>
    <dgm:cxn modelId="{CBCF361F-EC1D-4006-9E40-FE7CBD874DBF}" type="presOf" srcId="{54FB540B-7BCF-43D0-ADBD-05B7C2B91CC3}" destId="{5003B43B-A2BC-4879-A0D1-F65FCB051C75}" srcOrd="0" destOrd="0" presId="urn:microsoft.com/office/officeart/2018/2/layout/IconVerticalSolidList"/>
    <dgm:cxn modelId="{F2333D27-9F0B-4A0E-B146-E9FF9C35A772}" srcId="{E3E03DEB-E4CE-44F5-A845-C3551D1F386A}" destId="{27F597C7-0656-4A98-BB6F-95C2B51D138E}" srcOrd="2" destOrd="0" parTransId="{9DD2D226-125C-4BEF-B864-627A91BE2D26}" sibTransId="{FD04F124-8DC2-40CE-94BD-D00B774422B0}"/>
    <dgm:cxn modelId="{82876828-4542-49FC-B504-5C62FE176210}" type="presOf" srcId="{7D6690E6-029E-4213-BA99-53E382CFC27C}" destId="{4D4ACFEC-43E7-4B03-AFAF-5876703A9AF4}" srcOrd="0" destOrd="0" presId="urn:microsoft.com/office/officeart/2018/2/layout/IconVerticalSolidList"/>
    <dgm:cxn modelId="{8FC09941-7C04-4726-95D3-0CF2FF38C52E}" srcId="{E3E03DEB-E4CE-44F5-A845-C3551D1F386A}" destId="{A44BCE5D-7A3E-43C9-A5EF-F574E25FF4C6}" srcOrd="4" destOrd="0" parTransId="{131C3E57-147F-48F1-92A9-A321FB06C4E3}" sibTransId="{3108EBC5-DEAA-43CD-89C3-3F8CE83C5C41}"/>
    <dgm:cxn modelId="{B1E3896C-6AA0-462F-B88A-F9FCD7130262}" srcId="{E3E03DEB-E4CE-44F5-A845-C3551D1F386A}" destId="{7D6690E6-029E-4213-BA99-53E382CFC27C}" srcOrd="3" destOrd="0" parTransId="{8A579C9B-6C54-4826-A147-ED509FCF57A5}" sibTransId="{3C66993B-B1F4-4148-9BDF-6ECA5FCF98B3}"/>
    <dgm:cxn modelId="{69CA007F-AFC8-479D-AEDA-09AC95696DB4}" srcId="{E3E03DEB-E4CE-44F5-A845-C3551D1F386A}" destId="{F6D9CA26-C570-42A1-A181-26F1BDDD0382}" srcOrd="0" destOrd="0" parTransId="{055D6C9B-B61E-4D53-A734-3CF2E10D7838}" sibTransId="{FD4F842C-2F20-4BC7-A2C6-28A68A377871}"/>
    <dgm:cxn modelId="{097A26CB-98BD-402A-B6BC-B89630BD217E}" type="presOf" srcId="{A44BCE5D-7A3E-43C9-A5EF-F574E25FF4C6}" destId="{D6DD8582-05C1-4688-BC5D-22DD6B2F505C}" srcOrd="0" destOrd="0" presId="urn:microsoft.com/office/officeart/2018/2/layout/IconVerticalSolidList"/>
    <dgm:cxn modelId="{977599DE-0477-4C21-98AB-4A987C501AC1}" type="presOf" srcId="{E3E03DEB-E4CE-44F5-A845-C3551D1F386A}" destId="{1B1D4C11-4FD6-46D7-910D-6F6D0ABCEF70}" srcOrd="0" destOrd="0" presId="urn:microsoft.com/office/officeart/2018/2/layout/IconVerticalSolidList"/>
    <dgm:cxn modelId="{E98C83E4-0D92-4BF7-92D3-2783FABE1E5D}" type="presOf" srcId="{F6D9CA26-C570-42A1-A181-26F1BDDD0382}" destId="{9ABB790B-7DCA-4700-83B8-AFDB84774D3F}" srcOrd="0" destOrd="0" presId="urn:microsoft.com/office/officeart/2018/2/layout/IconVerticalSolidList"/>
    <dgm:cxn modelId="{61BF0DEC-EDE2-40BE-AEBE-3532CB9DDC94}" srcId="{E3E03DEB-E4CE-44F5-A845-C3551D1F386A}" destId="{54FB540B-7BCF-43D0-ADBD-05B7C2B91CC3}" srcOrd="1" destOrd="0" parTransId="{7C6612BC-86F8-467B-948F-B01DE98BF61D}" sibTransId="{D1753AE6-D759-4927-AB53-EA35DD589EA3}"/>
    <dgm:cxn modelId="{ACAB2764-C852-415D-8E91-D19066F34993}" type="presParOf" srcId="{1B1D4C11-4FD6-46D7-910D-6F6D0ABCEF70}" destId="{8B609DB3-D3FC-4804-B100-22369D104929}" srcOrd="0" destOrd="0" presId="urn:microsoft.com/office/officeart/2018/2/layout/IconVerticalSolidList"/>
    <dgm:cxn modelId="{1E8636CA-F818-4250-BA4F-4A072A5F95E2}" type="presParOf" srcId="{8B609DB3-D3FC-4804-B100-22369D104929}" destId="{C6714CBA-6F1B-4A71-959F-0DF86608A689}" srcOrd="0" destOrd="0" presId="urn:microsoft.com/office/officeart/2018/2/layout/IconVerticalSolidList"/>
    <dgm:cxn modelId="{1C1397E4-FBE4-4855-B688-D7EB5218DB08}" type="presParOf" srcId="{8B609DB3-D3FC-4804-B100-22369D104929}" destId="{B76A4E0E-B034-4572-A980-73092AF7F740}" srcOrd="1" destOrd="0" presId="urn:microsoft.com/office/officeart/2018/2/layout/IconVerticalSolidList"/>
    <dgm:cxn modelId="{E9E85910-3F0E-4A09-B9B0-3E829BE38D59}" type="presParOf" srcId="{8B609DB3-D3FC-4804-B100-22369D104929}" destId="{64F86D65-DDA4-415F-B064-18C558DCE5A4}" srcOrd="2" destOrd="0" presId="urn:microsoft.com/office/officeart/2018/2/layout/IconVerticalSolidList"/>
    <dgm:cxn modelId="{305A94DF-03DF-421B-8CFF-29FF89F33ACC}" type="presParOf" srcId="{8B609DB3-D3FC-4804-B100-22369D104929}" destId="{9ABB790B-7DCA-4700-83B8-AFDB84774D3F}" srcOrd="3" destOrd="0" presId="urn:microsoft.com/office/officeart/2018/2/layout/IconVerticalSolidList"/>
    <dgm:cxn modelId="{2F7F94E7-D0AF-49D8-8BC2-4B8C4F73F30B}" type="presParOf" srcId="{1B1D4C11-4FD6-46D7-910D-6F6D0ABCEF70}" destId="{CD0EF097-24B1-45C4-8BC3-8DEEBF48A1CD}" srcOrd="1" destOrd="0" presId="urn:microsoft.com/office/officeart/2018/2/layout/IconVerticalSolidList"/>
    <dgm:cxn modelId="{3BB5D21B-1EC7-4860-9ED9-C4F0CC3D5D83}" type="presParOf" srcId="{1B1D4C11-4FD6-46D7-910D-6F6D0ABCEF70}" destId="{DE5ADF16-BA4E-4CCA-A28C-A6F9BFE90B78}" srcOrd="2" destOrd="0" presId="urn:microsoft.com/office/officeart/2018/2/layout/IconVerticalSolidList"/>
    <dgm:cxn modelId="{67E550C6-2FC9-4788-8F1B-AA1B4718A5FE}" type="presParOf" srcId="{DE5ADF16-BA4E-4CCA-A28C-A6F9BFE90B78}" destId="{4A682E6A-77B9-4AE6-8B58-6D8DCCD95BD4}" srcOrd="0" destOrd="0" presId="urn:microsoft.com/office/officeart/2018/2/layout/IconVerticalSolidList"/>
    <dgm:cxn modelId="{DD84AF10-6818-4B99-9803-D5CB9D1EC214}" type="presParOf" srcId="{DE5ADF16-BA4E-4CCA-A28C-A6F9BFE90B78}" destId="{66C2FEBE-CE4D-445D-A4BC-057A9FFAADEF}" srcOrd="1" destOrd="0" presId="urn:microsoft.com/office/officeart/2018/2/layout/IconVerticalSolidList"/>
    <dgm:cxn modelId="{6A05172F-548C-4BCD-9EA6-9F0AC62125DD}" type="presParOf" srcId="{DE5ADF16-BA4E-4CCA-A28C-A6F9BFE90B78}" destId="{AEC7812E-E781-42C9-8D4C-6F4B6DC17687}" srcOrd="2" destOrd="0" presId="urn:microsoft.com/office/officeart/2018/2/layout/IconVerticalSolidList"/>
    <dgm:cxn modelId="{73AC043A-9B6F-4403-AA81-099A4D58DC05}" type="presParOf" srcId="{DE5ADF16-BA4E-4CCA-A28C-A6F9BFE90B78}" destId="{5003B43B-A2BC-4879-A0D1-F65FCB051C75}" srcOrd="3" destOrd="0" presId="urn:microsoft.com/office/officeart/2018/2/layout/IconVerticalSolidList"/>
    <dgm:cxn modelId="{A5BA7825-DEAC-4778-9EFD-EB8F037988B1}" type="presParOf" srcId="{1B1D4C11-4FD6-46D7-910D-6F6D0ABCEF70}" destId="{52211E45-8A9F-466F-A2BD-F423A4AEF5E4}" srcOrd="3" destOrd="0" presId="urn:microsoft.com/office/officeart/2018/2/layout/IconVerticalSolidList"/>
    <dgm:cxn modelId="{05A1295E-174D-480C-8F78-967C271600C8}" type="presParOf" srcId="{1B1D4C11-4FD6-46D7-910D-6F6D0ABCEF70}" destId="{40D41527-7490-4B2B-8F62-C9EC9CCB58BC}" srcOrd="4" destOrd="0" presId="urn:microsoft.com/office/officeart/2018/2/layout/IconVerticalSolidList"/>
    <dgm:cxn modelId="{DB8F8329-BE9C-44A1-B982-BF24A84DFC69}" type="presParOf" srcId="{40D41527-7490-4B2B-8F62-C9EC9CCB58BC}" destId="{543AC1FD-E321-4938-9A2E-76163740FED7}" srcOrd="0" destOrd="0" presId="urn:microsoft.com/office/officeart/2018/2/layout/IconVerticalSolidList"/>
    <dgm:cxn modelId="{A07890A9-466F-4736-9BAC-C2A299E1CB18}" type="presParOf" srcId="{40D41527-7490-4B2B-8F62-C9EC9CCB58BC}" destId="{0502D094-1279-4E85-988E-180AD6EBC15F}" srcOrd="1" destOrd="0" presId="urn:microsoft.com/office/officeart/2018/2/layout/IconVerticalSolidList"/>
    <dgm:cxn modelId="{465055AF-B96A-49FD-BC67-DE6F4F162A12}" type="presParOf" srcId="{40D41527-7490-4B2B-8F62-C9EC9CCB58BC}" destId="{61D36568-1C77-4BFF-BC35-62BAE90642E1}" srcOrd="2" destOrd="0" presId="urn:microsoft.com/office/officeart/2018/2/layout/IconVerticalSolidList"/>
    <dgm:cxn modelId="{51C668C5-DBAA-41C9-921E-FBEFF4D602F6}" type="presParOf" srcId="{40D41527-7490-4B2B-8F62-C9EC9CCB58BC}" destId="{118CF202-DD50-4F53-A6AA-888F6BB9BB56}" srcOrd="3" destOrd="0" presId="urn:microsoft.com/office/officeart/2018/2/layout/IconVerticalSolidList"/>
    <dgm:cxn modelId="{5B40251F-AF08-4FEC-B034-17A3C552435B}" type="presParOf" srcId="{1B1D4C11-4FD6-46D7-910D-6F6D0ABCEF70}" destId="{9AF73189-B446-4C49-8E6A-2046C1CD3FBD}" srcOrd="5" destOrd="0" presId="urn:microsoft.com/office/officeart/2018/2/layout/IconVerticalSolidList"/>
    <dgm:cxn modelId="{C7DC0978-45A4-475B-8A35-1F88114F226C}" type="presParOf" srcId="{1B1D4C11-4FD6-46D7-910D-6F6D0ABCEF70}" destId="{CA0C4ECE-D4BF-4879-9A83-B621191C21BE}" srcOrd="6" destOrd="0" presId="urn:microsoft.com/office/officeart/2018/2/layout/IconVerticalSolidList"/>
    <dgm:cxn modelId="{CCFA98C5-F193-433B-B358-66E6FCEC7A76}" type="presParOf" srcId="{CA0C4ECE-D4BF-4879-9A83-B621191C21BE}" destId="{1FB1889A-1E76-4371-A7AB-6D69058D9D2A}" srcOrd="0" destOrd="0" presId="urn:microsoft.com/office/officeart/2018/2/layout/IconVerticalSolidList"/>
    <dgm:cxn modelId="{5C047457-7F21-4A07-A578-EAE697B449AA}" type="presParOf" srcId="{CA0C4ECE-D4BF-4879-9A83-B621191C21BE}" destId="{38E6DA8D-EAEE-437D-928B-A4894759F47E}" srcOrd="1" destOrd="0" presId="urn:microsoft.com/office/officeart/2018/2/layout/IconVerticalSolidList"/>
    <dgm:cxn modelId="{676697ED-0158-4497-84B5-FB92A8E1AA97}" type="presParOf" srcId="{CA0C4ECE-D4BF-4879-9A83-B621191C21BE}" destId="{3C3B1193-D0C7-4B57-8242-89C6180FF21A}" srcOrd="2" destOrd="0" presId="urn:microsoft.com/office/officeart/2018/2/layout/IconVerticalSolidList"/>
    <dgm:cxn modelId="{B0CF45A5-1F8C-4D04-AEDD-7FB2928498B1}" type="presParOf" srcId="{CA0C4ECE-D4BF-4879-9A83-B621191C21BE}" destId="{4D4ACFEC-43E7-4B03-AFAF-5876703A9AF4}" srcOrd="3" destOrd="0" presId="urn:microsoft.com/office/officeart/2018/2/layout/IconVerticalSolidList"/>
    <dgm:cxn modelId="{8589CDA5-2807-47CB-8CBC-3E221C1A9BBD}" type="presParOf" srcId="{1B1D4C11-4FD6-46D7-910D-6F6D0ABCEF70}" destId="{08AA7ECA-DAB0-48E2-B85D-7E0199A42ED9}" srcOrd="7" destOrd="0" presId="urn:microsoft.com/office/officeart/2018/2/layout/IconVerticalSolidList"/>
    <dgm:cxn modelId="{8BF36008-7BB5-4F1D-8AEB-BF7D75FEB057}" type="presParOf" srcId="{1B1D4C11-4FD6-46D7-910D-6F6D0ABCEF70}" destId="{FC0B2FFD-61CB-40C3-924E-332B6B3E3C54}" srcOrd="8" destOrd="0" presId="urn:microsoft.com/office/officeart/2018/2/layout/IconVerticalSolidList"/>
    <dgm:cxn modelId="{B5E19710-10D0-4EDE-A2BE-23A6F0D8682E}" type="presParOf" srcId="{FC0B2FFD-61CB-40C3-924E-332B6B3E3C54}" destId="{2B4667A0-0838-4BAB-AEDC-DEFF1E9D6BBF}" srcOrd="0" destOrd="0" presId="urn:microsoft.com/office/officeart/2018/2/layout/IconVerticalSolidList"/>
    <dgm:cxn modelId="{A4AC514D-CD56-4850-8508-58FB50AA899A}" type="presParOf" srcId="{FC0B2FFD-61CB-40C3-924E-332B6B3E3C54}" destId="{B6CF4C7C-76E4-4665-9D27-C1A6EE7D640D}" srcOrd="1" destOrd="0" presId="urn:microsoft.com/office/officeart/2018/2/layout/IconVerticalSolidList"/>
    <dgm:cxn modelId="{9A3F1FDC-9787-49F5-B33F-A4E642FB8AFB}" type="presParOf" srcId="{FC0B2FFD-61CB-40C3-924E-332B6B3E3C54}" destId="{3CE832EF-DB3C-4631-B9E2-AA544C4B2F4E}" srcOrd="2" destOrd="0" presId="urn:microsoft.com/office/officeart/2018/2/layout/IconVerticalSolidList"/>
    <dgm:cxn modelId="{E56E41F6-92A5-4C8B-BDD6-CB35E3545BFE}" type="presParOf" srcId="{FC0B2FFD-61CB-40C3-924E-332B6B3E3C54}" destId="{D6DD8582-05C1-4688-BC5D-22DD6B2F50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14CBA-6F1B-4A71-959F-0DF86608A689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A4E0E-B034-4572-A980-73092AF7F740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B790B-7DCA-4700-83B8-AFDB84774D3F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Developed by Francois Chollet in March 2015</a:t>
          </a:r>
        </a:p>
      </dsp:txBody>
      <dsp:txXfrm>
        <a:off x="878734" y="3571"/>
        <a:ext cx="5617315" cy="760809"/>
      </dsp:txXfrm>
    </dsp:sp>
    <dsp:sp modelId="{4A682E6A-77B9-4AE6-8B58-6D8DCCD95BD4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FEBE-CE4D-445D-A4BC-057A9FFAADEF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B43B-A2BC-4879-A0D1-F65FCB051C75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Keras is a high-level neural networks API</a:t>
          </a:r>
        </a:p>
      </dsp:txBody>
      <dsp:txXfrm>
        <a:off x="878734" y="954583"/>
        <a:ext cx="5617315" cy="760809"/>
      </dsp:txXfrm>
    </dsp:sp>
    <dsp:sp modelId="{543AC1FD-E321-4938-9A2E-76163740FED7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2D094-1279-4E85-988E-180AD6EBC15F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CF202-DD50-4F53-A6AA-888F6BB9BB56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Capable of running on top of TensorFlow, CNTK, or Theano</a:t>
          </a:r>
        </a:p>
      </dsp:txBody>
      <dsp:txXfrm>
        <a:off x="878734" y="1905595"/>
        <a:ext cx="5617315" cy="760809"/>
      </dsp:txXfrm>
    </dsp:sp>
    <dsp:sp modelId="{1FB1889A-1E76-4371-A7AB-6D69058D9D2A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6DA8D-EAEE-437D-928B-A4894759F47E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ACFEC-43E7-4B03-AFAF-5876703A9AF4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was developed with a focus on enabling fast experimentation. </a:t>
          </a:r>
          <a:r>
            <a:rPr lang="en-US" sz="1400" i="1" kern="1200"/>
            <a:t>Being able to go from idea to result with the least possible delay is key to doing good research</a:t>
          </a:r>
          <a:endParaRPr lang="en-US" sz="1400" kern="1200"/>
        </a:p>
      </dsp:txBody>
      <dsp:txXfrm>
        <a:off x="878734" y="2856607"/>
        <a:ext cx="5617315" cy="760809"/>
      </dsp:txXfrm>
    </dsp:sp>
    <dsp:sp modelId="{2B4667A0-0838-4BAB-AEDC-DEFF1E9D6BBF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F4C7C-76E4-4665-9D27-C1A6EE7D640D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D8582-05C1-4688-BC5D-22DD6B2F505C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Installation: conda install keras</a:t>
          </a:r>
        </a:p>
      </dsp:txBody>
      <dsp:txXfrm>
        <a:off x="878734" y="3807618"/>
        <a:ext cx="5617315" cy="7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79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478625-9CFA-4AF8-8207-6E7496F183F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8F85-49F8-40CF-9C71-E416A4D49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3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he-theory-of-everything/understanding-activation-functions-in-neural-networks-9491262884e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osses/" TargetMode="External"/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metr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359-2C1F-4C67-9189-EBD6AB1FF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19126"/>
            <a:ext cx="9144000" cy="2809874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KERAS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39F1-9243-46E8-9FE2-58C430D28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05325"/>
            <a:ext cx="9144000" cy="2152649"/>
          </a:xfrm>
        </p:spPr>
        <p:txBody>
          <a:bodyPr>
            <a:normAutofit/>
          </a:bodyPr>
          <a:lstStyle/>
          <a:p>
            <a:r>
              <a:rPr lang="en-US" sz="1800" dirty="0"/>
              <a:t>Presented by:</a:t>
            </a:r>
          </a:p>
          <a:p>
            <a:r>
              <a:rPr lang="en-US" sz="1800" dirty="0" err="1"/>
              <a:t>Zirak</a:t>
            </a:r>
            <a:r>
              <a:rPr lang="en-US" sz="1800" dirty="0"/>
              <a:t> Khan</a:t>
            </a:r>
          </a:p>
          <a:p>
            <a:r>
              <a:rPr lang="en-US" sz="1800" dirty="0"/>
              <a:t>Aditya Patel</a:t>
            </a:r>
          </a:p>
          <a:p>
            <a:pPr algn="r"/>
            <a:r>
              <a:rPr lang="en-US" sz="1800" dirty="0"/>
              <a:t>Department of Computer Science</a:t>
            </a:r>
          </a:p>
          <a:p>
            <a:pPr algn="r"/>
            <a:r>
              <a:rPr lang="en-US" sz="1800" dirty="0"/>
              <a:t>University of Georgia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72823-7909-4971-87D8-940413BD68DB}"/>
              </a:ext>
            </a:extLst>
          </p:cNvPr>
          <p:cNvSpPr txBox="1"/>
          <p:nvPr/>
        </p:nvSpPr>
        <p:spPr>
          <a:xfrm>
            <a:off x="147637" y="855733"/>
            <a:ext cx="1189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 4360/6360: Data Science II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1256CDE-6A62-4712-8D3B-F9294238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2403336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AA92-C8C7-4722-B439-DF30651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FAA9-2CB6-45D3-8B22-94DE007D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Trains the model for a fixed number of epochs (iterations on a dataset).</a:t>
            </a:r>
          </a:p>
          <a:p>
            <a:r>
              <a:rPr lang="en-US" dirty="0"/>
              <a:t>Arguments: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X: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Y: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Epochs: Number of iterations on each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8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E94-ACDB-43CD-94CA-4864A068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CA3A-767C-4996-A450-2E3011C6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loss value &amp; metrics values for the model in test mode.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evaluate(x, y, </a:t>
            </a:r>
            <a:r>
              <a:rPr lang="en-US" dirty="0" err="1"/>
              <a:t>batch_size</a:t>
            </a:r>
            <a:r>
              <a:rPr lang="en-US" dirty="0"/>
              <a:t>=</a:t>
            </a:r>
            <a:r>
              <a:rPr lang="en-US" b="1" dirty="0"/>
              <a:t>None)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: input array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 : output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size (optional):   number of samples per gradient update, default is 32.</a:t>
            </a:r>
          </a:p>
        </p:txBody>
      </p:sp>
    </p:spTree>
    <p:extLst>
      <p:ext uri="{BB962C8B-B14F-4D97-AF65-F5344CB8AC3E}">
        <p14:creationId xmlns:p14="http://schemas.microsoft.com/office/powerpoint/2010/main" val="217216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B726-CD4F-4F48-AA04-F99383AD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6A32-337F-491C-A137-67CB697B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input and returns the predicted values in an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predict(x, </a:t>
            </a:r>
            <a:r>
              <a:rPr lang="en-US" dirty="0" err="1"/>
              <a:t>batch_size</a:t>
            </a:r>
            <a:r>
              <a:rPr lang="en-US" dirty="0"/>
              <a:t>=</a:t>
            </a:r>
            <a:r>
              <a:rPr lang="en-US" b="1" dirty="0"/>
              <a:t>None</a:t>
            </a:r>
            <a:r>
              <a:rPr lang="en-US" dirty="0"/>
              <a:t>, verbose=0)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 : input array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size (optional):   number of samples per gradient update, default is 32.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verbose(optional) : 0, 1(default) or 2. Displays additional information like loss function values and accuracy on each epoch iteration.</a:t>
            </a:r>
          </a:p>
        </p:txBody>
      </p:sp>
    </p:spTree>
    <p:extLst>
      <p:ext uri="{BB962C8B-B14F-4D97-AF65-F5344CB8AC3E}">
        <p14:creationId xmlns:p14="http://schemas.microsoft.com/office/powerpoint/2010/main" val="66153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9038-2FDD-4DF1-BC50-5FF133A7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860021"/>
            <a:ext cx="8946541" cy="11379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450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97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A37D0-A5C0-4193-9EAD-03262A50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07" name="Freeform: Shape 99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0" name="Content Placeholder 2">
            <a:extLst>
              <a:ext uri="{FF2B5EF4-FFF2-40B4-BE49-F238E27FC236}">
                <a16:creationId xmlns:a16="http://schemas.microsoft.com/office/drawing/2014/main" id="{AC4CBB79-F55D-4C6A-BE71-5153CEA96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3064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48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0B66-A03B-4761-8333-075BAA58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55569" cy="1400530"/>
          </a:xfrm>
        </p:spPr>
        <p:txBody>
          <a:bodyPr/>
          <a:lstStyle/>
          <a:p>
            <a:r>
              <a:rPr lang="en-US" dirty="0"/>
              <a:t>Life Cycle for Neural Network model</a:t>
            </a:r>
          </a:p>
        </p:txBody>
      </p:sp>
      <p:pic>
        <p:nvPicPr>
          <p:cNvPr id="11" name="Content Placeholder 10" descr="A close up of a sign&#10;&#10;Description automatically generated">
            <a:extLst>
              <a:ext uri="{FF2B5EF4-FFF2-40B4-BE49-F238E27FC236}">
                <a16:creationId xmlns:a16="http://schemas.microsoft.com/office/drawing/2014/main" id="{092D11B7-897E-4F6F-A631-67DE9977E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07" y="2005648"/>
            <a:ext cx="2143376" cy="4195762"/>
          </a:xfrm>
        </p:spPr>
      </p:pic>
    </p:spTree>
    <p:extLst>
      <p:ext uri="{BB962C8B-B14F-4D97-AF65-F5344CB8AC3E}">
        <p14:creationId xmlns:p14="http://schemas.microsoft.com/office/powerpoint/2010/main" val="340790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8250-D4A1-4F57-907E-1A43F1C2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7729" cy="1400530"/>
          </a:xfrm>
        </p:spPr>
        <p:txBody>
          <a:bodyPr/>
          <a:lstStyle/>
          <a:p>
            <a:r>
              <a:rPr lang="en-US" dirty="0"/>
              <a:t>Information flow in Deep Neural Networks</a:t>
            </a:r>
          </a:p>
        </p:txBody>
      </p:sp>
      <p:pic>
        <p:nvPicPr>
          <p:cNvPr id="5" name="Content Placeholder 4" descr="A close up of a cats face&#10;&#10;Description automatically generated">
            <a:extLst>
              <a:ext uri="{FF2B5EF4-FFF2-40B4-BE49-F238E27FC236}">
                <a16:creationId xmlns:a16="http://schemas.microsoft.com/office/drawing/2014/main" id="{A2819BA8-B5E9-4B68-B19A-98349727E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32" y="2235696"/>
            <a:ext cx="9411335" cy="4033024"/>
          </a:xfrm>
        </p:spPr>
      </p:pic>
    </p:spTree>
    <p:extLst>
      <p:ext uri="{BB962C8B-B14F-4D97-AF65-F5344CB8AC3E}">
        <p14:creationId xmlns:p14="http://schemas.microsoft.com/office/powerpoint/2010/main" val="479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8240-3D1A-4DD6-838D-9C736ABE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 in </a:t>
            </a:r>
            <a:r>
              <a:rPr lang="en-US" dirty="0" err="1"/>
              <a:t>Keras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43C7-D9A1-4021-B5B0-02E5F49E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Sequential Model:</a:t>
            </a:r>
          </a:p>
          <a:p>
            <a:r>
              <a:rPr lang="en-US" dirty="0"/>
              <a:t>The sequential model is the linear stack of layers.</a:t>
            </a:r>
          </a:p>
          <a:p>
            <a:r>
              <a:rPr lang="en-US" dirty="0"/>
              <a:t>It is limited in that it does not allow you to create models that share layers or have multiple inputs or outputs.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romanUcPeriod" startAt="2"/>
            </a:pPr>
            <a:r>
              <a:rPr lang="en-US" sz="2400" dirty="0"/>
              <a:t>Functional</a:t>
            </a:r>
            <a:r>
              <a:rPr lang="en-US" dirty="0"/>
              <a:t> Model</a:t>
            </a:r>
          </a:p>
          <a:p>
            <a:r>
              <a:rPr lang="en-US" dirty="0"/>
              <a:t>The </a:t>
            </a:r>
            <a:r>
              <a:rPr lang="en-US" dirty="0" err="1"/>
              <a:t>Keras</a:t>
            </a:r>
            <a:r>
              <a:rPr lang="en-US" dirty="0"/>
              <a:t> functional API is the way to go for defining complex models, such as multi-output models, directed acyclic graphs, or models with shared layers.</a:t>
            </a:r>
          </a:p>
        </p:txBody>
      </p:sp>
    </p:spTree>
    <p:extLst>
      <p:ext uri="{BB962C8B-B14F-4D97-AF65-F5344CB8AC3E}">
        <p14:creationId xmlns:p14="http://schemas.microsoft.com/office/powerpoint/2010/main" val="162898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3">
            <a:extLst>
              <a:ext uri="{FF2B5EF4-FFF2-40B4-BE49-F238E27FC236}">
                <a16:creationId xmlns:a16="http://schemas.microsoft.com/office/drawing/2014/main" id="{3CC8D252-8044-458D-A776-6A5833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15">
            <a:extLst>
              <a:ext uri="{FF2B5EF4-FFF2-40B4-BE49-F238E27FC236}">
                <a16:creationId xmlns:a16="http://schemas.microsoft.com/office/drawing/2014/main" id="{E884AA69-7728-499C-8FA7-A3FCA738E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17">
            <a:extLst>
              <a:ext uri="{FF2B5EF4-FFF2-40B4-BE49-F238E27FC236}">
                <a16:creationId xmlns:a16="http://schemas.microsoft.com/office/drawing/2014/main" id="{79760FB8-CC91-426C-9EF3-A58786866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19">
            <a:extLst>
              <a:ext uri="{FF2B5EF4-FFF2-40B4-BE49-F238E27FC236}">
                <a16:creationId xmlns:a16="http://schemas.microsoft.com/office/drawing/2014/main" id="{CE274F2C-FBD9-4A60-B6A0-FB7532F59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21">
            <a:extLst>
              <a:ext uri="{FF2B5EF4-FFF2-40B4-BE49-F238E27FC236}">
                <a16:creationId xmlns:a16="http://schemas.microsoft.com/office/drawing/2014/main" id="{D543DFE3-F007-48D9-A223-F7351802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23">
            <a:extLst>
              <a:ext uri="{FF2B5EF4-FFF2-40B4-BE49-F238E27FC236}">
                <a16:creationId xmlns:a16="http://schemas.microsoft.com/office/drawing/2014/main" id="{09E7EBD1-9868-4F2F-B4FF-A89B93CF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552CF15B-B62D-425C-826D-EDECC5BA3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C3299DF8-AE9C-4FAD-9FFA-8EF6DD8EC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E988BDCF-FA66-4854-A037-4AC6C70E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51CF1C-A4DB-40C1-B053-603E1AC9A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03" y="1123527"/>
            <a:ext cx="3338479" cy="46048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54F5317-715A-4856-908F-8B232EB6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043570-56D3-4F82-B96C-765518F91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5" y="1666790"/>
            <a:ext cx="4030844" cy="35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3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5C3F-3772-420B-9BFA-BB2F92F1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adding layers to Sequential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8C9A-0B63-47CE-A542-6166F5A3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input size with in a layer: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Passing batch size(optional)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Giving </a:t>
            </a:r>
            <a:r>
              <a:rPr lang="en-US" dirty="0" err="1"/>
              <a:t>input_shape</a:t>
            </a:r>
            <a:r>
              <a:rPr lang="en-US" dirty="0"/>
              <a:t> (size tuple)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both batch size (a) and </a:t>
            </a:r>
            <a:r>
              <a:rPr lang="en-US" dirty="0" err="1"/>
              <a:t>input_shape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are passed, it will expect every batch input of batch shape (</a:t>
            </a:r>
            <a:r>
              <a:rPr lang="en-US" dirty="0" err="1"/>
              <a:t>a,x,y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Needs to be specified only for the first layer, as other layers can inference the shape automatically.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5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FE44-5D8C-46EB-9575-0DAC307F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66750"/>
            <a:ext cx="8946541" cy="55816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Selecting activation function: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Understanding : </a:t>
            </a:r>
            <a:r>
              <a:rPr lang="en-US" dirty="0">
                <a:hlinkClick r:id="rId2"/>
              </a:rPr>
              <a:t>https://medium.com/the-theory-of-everything/understanding-activation-functions-in-neural-networks-9491262884e0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Layer.get_weights</a:t>
            </a:r>
            <a:r>
              <a:rPr lang="en-US" dirty="0"/>
              <a:t>() : returns the weights of the layer as a list of </a:t>
            </a:r>
            <a:r>
              <a:rPr lang="en-US" dirty="0" err="1"/>
              <a:t>Numpy</a:t>
            </a:r>
            <a:r>
              <a:rPr lang="en-US" dirty="0"/>
              <a:t> arrays.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Layer.set_weights</a:t>
            </a:r>
            <a:r>
              <a:rPr lang="en-US" dirty="0"/>
              <a:t>(weights) :  sets the weights of the layer to weights array, with the same shape as output of </a:t>
            </a:r>
            <a:r>
              <a:rPr lang="en-US" dirty="0" err="1"/>
              <a:t>Layer.get_weights</a:t>
            </a:r>
            <a:r>
              <a:rPr lang="en-US" dirty="0"/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540FD5-2388-4E5D-BBE9-BC94D3AF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layer.get_weights()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: returns the weights of the layer as a list of Numpy arrays.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layer.set_weights(weights)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: sets the weights of the layer from a list of Numpy arrays (with the same shapes as the output of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get_weights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C36F9C-8E33-47C4-8ACF-8844A328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sets the weights of the layer from a list of Numpy arrays (with the same shapes as the output of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get_weights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0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0E9A-78CA-4774-9A40-61C6C085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12B6-2705-47B2-B11C-AB49E749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training the model, we need to configure the learning process. </a:t>
            </a:r>
          </a:p>
          <a:p>
            <a:r>
              <a:rPr lang="en-US" dirty="0"/>
              <a:t>It requires three arguments: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optimizer: Specifies how do we want to reduce the loss function </a:t>
            </a:r>
            <a:r>
              <a:rPr lang="en-US" dirty="0">
                <a:hlinkClick r:id="rId2"/>
              </a:rPr>
              <a:t>https://keras.io/optimizers/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Loss function: Measures difference between predicted value (Y) and actual value (Y’)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https://keras.io/losses/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A list of metric: A metric is a function that is used to judge the performance of your model.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https://keras.io/metrics/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19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Lato</vt:lpstr>
      <vt:lpstr>SFMono-Regular</vt:lpstr>
      <vt:lpstr>Times New Roman</vt:lpstr>
      <vt:lpstr>Wingdings</vt:lpstr>
      <vt:lpstr>Wingdings 3</vt:lpstr>
      <vt:lpstr>Ion</vt:lpstr>
      <vt:lpstr>     KERAS</vt:lpstr>
      <vt:lpstr>Introduction</vt:lpstr>
      <vt:lpstr>Life Cycle for Neural Network model</vt:lpstr>
      <vt:lpstr>Information flow in Deep Neural Networks</vt:lpstr>
      <vt:lpstr>Types of Models in Keras:</vt:lpstr>
      <vt:lpstr>PowerPoint Presentation</vt:lpstr>
      <vt:lpstr>Defining and adding layers to Sequential Model</vt:lpstr>
      <vt:lpstr>PowerPoint Presentation</vt:lpstr>
      <vt:lpstr>Compiling the model</vt:lpstr>
      <vt:lpstr>Fitting the model</vt:lpstr>
      <vt:lpstr>Evaluating the model</vt:lpstr>
      <vt:lpstr>Prediction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KERAS</dc:title>
  <dc:creator>Aditya Patel</dc:creator>
  <cp:lastModifiedBy>Aditya Patel</cp:lastModifiedBy>
  <cp:revision>3</cp:revision>
  <dcterms:created xsi:type="dcterms:W3CDTF">2019-09-30T17:56:29Z</dcterms:created>
  <dcterms:modified xsi:type="dcterms:W3CDTF">2019-09-30T18:08:25Z</dcterms:modified>
</cp:coreProperties>
</file>