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sldIdLst>
    <p:sldId id="256" r:id="rId2"/>
    <p:sldId id="257" r:id="rId3"/>
    <p:sldId id="258" r:id="rId4"/>
    <p:sldId id="260" r:id="rId5"/>
    <p:sldId id="273" r:id="rId6"/>
    <p:sldId id="259" r:id="rId7"/>
    <p:sldId id="261" r:id="rId8"/>
    <p:sldId id="263" r:id="rId9"/>
    <p:sldId id="275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37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08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89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5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3695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30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адача упаковки в контейнеры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Выполнила: Боровкова Д.А.</a:t>
            </a:r>
          </a:p>
          <a:p>
            <a:r>
              <a:rPr lang="ru-RU" dirty="0" smtClean="0"/>
              <a:t>Научный руководитель: старший преподаватель кафедры прикладной математики и информатики Николаев А.И.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61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Второй алгоритм.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36" y="1255032"/>
            <a:ext cx="5650855" cy="5602968"/>
          </a:xfr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100034" y="2807595"/>
            <a:ext cx="3992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25" y="2483700"/>
            <a:ext cx="2896004" cy="323895"/>
          </a:xfrm>
          <a:prstGeom prst="rect">
            <a:avLst/>
          </a:prstGeom>
        </p:spPr>
      </p:pic>
      <p:cxnSp>
        <p:nvCxnSpPr>
          <p:cNvPr id="8" name="Скругленная соединительная линия 7"/>
          <p:cNvCxnSpPr/>
          <p:nvPr/>
        </p:nvCxnSpPr>
        <p:spPr>
          <a:xfrm flipV="1">
            <a:off x="5499279" y="2483700"/>
            <a:ext cx="3643446" cy="3238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Второй алгоритм</a:t>
            </a:r>
            <a:r>
              <a:rPr lang="ru-RU" dirty="0" smtClean="0"/>
              <a:t>. Второй </a:t>
            </a:r>
            <a:r>
              <a:rPr lang="en-US" dirty="0"/>
              <a:t>stage.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77" y="1466946"/>
            <a:ext cx="7868960" cy="4908097"/>
          </a:xfr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374265" y="5679583"/>
            <a:ext cx="11977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Второй алгоритм.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36" y="1255032"/>
            <a:ext cx="5650855" cy="5602968"/>
          </a:xfr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100034" y="2807595"/>
            <a:ext cx="3992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881093" y="5550793"/>
            <a:ext cx="21507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306873" y="2987899"/>
            <a:ext cx="3747752" cy="1481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{LLH1, LLH2}, {LLH1}, {LLH3} -&gt;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score(LLH1) = 2,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score(LLH2) = 1,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score(LLH3) = 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Скругленная соединительная линия 13"/>
          <p:cNvCxnSpPr>
            <a:endCxn id="10" idx="2"/>
          </p:cNvCxnSpPr>
          <p:nvPr/>
        </p:nvCxnSpPr>
        <p:spPr>
          <a:xfrm flipV="1">
            <a:off x="7031865" y="4468969"/>
            <a:ext cx="3148884" cy="108182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упаковки в контейнеры. Одномерный случай.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Дан конечный набор чисел </a:t>
                </a:r>
                <a:r>
                  <a:rPr lang="en-US" sz="2000" dirty="0" smtClean="0"/>
                  <a:t>O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O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O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sz="2000" dirty="0" smtClean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O</m:t>
                        </m:r>
                      </m:e>
                      <m:sub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} (</a:t>
                </a:r>
                <a:r>
                  <a:rPr lang="ru-RU" sz="2000" dirty="0" smtClean="0"/>
                  <a:t>размер предметов</a:t>
                </a:r>
                <a:r>
                  <a:rPr lang="en-US" sz="2000" dirty="0" smtClean="0"/>
                  <a:t>)</a:t>
                </a:r>
                <a:r>
                  <a:rPr lang="ru-RU" sz="2000" dirty="0" smtClean="0"/>
                  <a:t> и константа </a:t>
                </a:r>
                <a:r>
                  <a:rPr lang="en-US" sz="2000" dirty="0" smtClean="0"/>
                  <a:t>C</a:t>
                </a:r>
                <a:r>
                  <a:rPr lang="ru-RU" sz="2000" dirty="0" smtClean="0"/>
                  <a:t> (размер корзин).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Задача: найти разбиение множества </a:t>
                </a:r>
                <a:r>
                  <a:rPr lang="en-US" sz="2000" dirty="0" smtClean="0"/>
                  <a:t>O</a:t>
                </a:r>
                <a:r>
                  <a:rPr lang="ru-RU" sz="2000" dirty="0" smtClean="0"/>
                  <a:t> на </a:t>
                </a:r>
                <a:r>
                  <a:rPr lang="en-US" sz="2000" dirty="0" smtClean="0"/>
                  <a:t>N</a:t>
                </a:r>
                <a:r>
                  <a:rPr lang="ru-RU" sz="2000" dirty="0" smtClean="0"/>
                  <a:t> подмножеств, таких, чтобы сумма элементов в каждом подмножестве не превосходила константу </a:t>
                </a:r>
                <a:r>
                  <a:rPr lang="en-CA" sz="2000" dirty="0" smtClean="0"/>
                  <a:t>C </a:t>
                </a:r>
                <a:r>
                  <a:rPr lang="ru-RU" sz="2000" dirty="0" smtClean="0"/>
                  <a:t>и </a:t>
                </a:r>
                <a:r>
                  <a:rPr lang="en-US" sz="2000" dirty="0" smtClean="0"/>
                  <a:t>N </a:t>
                </a:r>
                <a:r>
                  <a:rPr lang="ru-RU" sz="2000" dirty="0" smtClean="0"/>
                  <a:t>было минимально.</a:t>
                </a:r>
                <a:endParaRPr lang="en-CA" sz="2000" dirty="0" smtClean="0"/>
              </a:p>
              <a:p>
                <a:r>
                  <a:rPr lang="ru-RU" sz="2000" dirty="0" smtClean="0"/>
                  <a:t>Задача </a:t>
                </a:r>
                <a:r>
                  <a:rPr lang="en-US" sz="2000" dirty="0" smtClean="0"/>
                  <a:t>NP-</a:t>
                </a:r>
                <a:r>
                  <a:rPr lang="ru-RU" sz="2000" dirty="0" smtClean="0"/>
                  <a:t>трудная</a:t>
                </a:r>
              </a:p>
              <a:p>
                <a:r>
                  <a:rPr lang="ru-RU" sz="2000" dirty="0" err="1"/>
                  <a:t>Гиперэвристика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- </a:t>
                </a:r>
                <a:r>
                  <a:rPr lang="ru-RU" sz="2000" dirty="0"/>
                  <a:t>эвристический метод поиска, направленный на автоматизацию процесса выбора, комбинирования, обобщения или адаптации нескольких более простых эвристик </a:t>
                </a:r>
                <a:r>
                  <a:rPr lang="ru-RU" sz="2000" dirty="0" smtClean="0"/>
                  <a:t>для </a:t>
                </a:r>
                <a:r>
                  <a:rPr lang="ru-RU" sz="2000" dirty="0"/>
                  <a:t>эффективного решения вычислительной задачи.</a:t>
                </a:r>
                <a:endParaRPr lang="ru-RU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2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упаковки в контейнеры. Одномерный случай</a:t>
            </a:r>
            <a:r>
              <a:rPr lang="ru-RU" dirty="0" smtClean="0"/>
              <a:t>. </a:t>
            </a:r>
            <a:r>
              <a:rPr lang="ru-RU" dirty="0" smtClean="0"/>
              <a:t>Что было сделано.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u="sng" dirty="0" smtClean="0"/>
              <a:t>Статья: </a:t>
            </a:r>
            <a:r>
              <a:rPr lang="en-CA" sz="2600" dirty="0" smtClean="0"/>
              <a:t>Peter Ross, Javier G. </a:t>
            </a:r>
            <a:r>
              <a:rPr lang="en-CA" sz="2600" dirty="0" err="1" smtClean="0"/>
              <a:t>Mar´ın-Bl´azquez</a:t>
            </a:r>
            <a:r>
              <a:rPr lang="en-CA" sz="2600" dirty="0" smtClean="0"/>
              <a:t>, Sonia Schulenburg, and Emma Hart. Learning a Procedure That Can Solve Hard Bin-Packing Problems: A New GA-Based Approach to </a:t>
            </a:r>
            <a:r>
              <a:rPr lang="en-CA" sz="2600" dirty="0" smtClean="0"/>
              <a:t>Hyper-heuristics</a:t>
            </a:r>
            <a:r>
              <a:rPr lang="en-US" sz="2600" dirty="0" smtClean="0"/>
              <a:t>.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9402" y="4857269"/>
            <a:ext cx="116682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0.04381776799476611  </a:t>
            </a:r>
            <a:r>
              <a:rPr lang="ru-RU" sz="1400" dirty="0" smtClean="0"/>
              <a:t>  </a:t>
            </a:r>
            <a:r>
              <a:rPr lang="ru-RU" sz="1400" dirty="0"/>
              <a:t>0.3071077940462067      0.5566723183108393   0.2090000109624227    0.5895322462430618      6</a:t>
            </a:r>
          </a:p>
          <a:p>
            <a:r>
              <a:rPr lang="ru-RU" sz="1400" dirty="0"/>
              <a:t>0.027655155765654138 </a:t>
            </a:r>
            <a:r>
              <a:rPr lang="ru-RU" sz="1400" dirty="0" smtClean="0"/>
              <a:t> 0.48032450080098          </a:t>
            </a:r>
            <a:r>
              <a:rPr lang="ru-RU" sz="1400" dirty="0"/>
              <a:t>0.6824898133575289   0.07141361823487313  0.9579817305369669      7</a:t>
            </a:r>
          </a:p>
          <a:p>
            <a:r>
              <a:rPr lang="ru-RU" sz="1400" dirty="0"/>
              <a:t>0.35961575987485517  </a:t>
            </a:r>
            <a:r>
              <a:rPr lang="ru-RU" sz="1400" dirty="0" smtClean="0"/>
              <a:t>  </a:t>
            </a:r>
            <a:r>
              <a:rPr lang="ru-RU" sz="1400" dirty="0"/>
              <a:t>0.5655863809926466      0.4643678689430134   0.12090984871456734  0.059292037166342904  1</a:t>
            </a:r>
          </a:p>
          <a:p>
            <a:r>
              <a:rPr lang="ru-RU" sz="1400" dirty="0"/>
              <a:t>0.8474659924414678    </a:t>
            </a:r>
            <a:r>
              <a:rPr lang="ru-RU" sz="1400" dirty="0" smtClean="0"/>
              <a:t>  </a:t>
            </a:r>
            <a:r>
              <a:rPr lang="ru-RU" sz="1400" dirty="0"/>
              <a:t>0.007893759277902257  0.6690675219911826   0.49392253961733457  0.10314925092045146    6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ru-RU" dirty="0" smtClean="0"/>
              <a:t>Литература.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969" y="1541172"/>
            <a:ext cx="925935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1</a:t>
            </a:r>
            <a:r>
              <a:rPr lang="en-CA" dirty="0" smtClean="0"/>
              <a:t>.</a:t>
            </a:r>
            <a:r>
              <a:rPr lang="ru-RU" dirty="0" smtClean="0"/>
              <a:t> </a:t>
            </a:r>
            <a:r>
              <a:rPr lang="en-US" dirty="0"/>
              <a:t>E.K. </a:t>
            </a:r>
            <a:r>
              <a:rPr lang="en-US" dirty="0" smtClean="0"/>
              <a:t>Burke</a:t>
            </a:r>
            <a:r>
              <a:rPr lang="ru-RU" dirty="0" smtClean="0"/>
              <a:t>, </a:t>
            </a:r>
            <a:r>
              <a:rPr lang="en-US" dirty="0" smtClean="0"/>
              <a:t>G</a:t>
            </a:r>
            <a:r>
              <a:rPr lang="en-US" dirty="0"/>
              <a:t>. </a:t>
            </a:r>
            <a:r>
              <a:rPr lang="en-US" dirty="0" smtClean="0"/>
              <a:t>Kendall</a:t>
            </a:r>
            <a:r>
              <a:rPr lang="ru-RU" dirty="0" smtClean="0"/>
              <a:t>, </a:t>
            </a:r>
            <a:r>
              <a:rPr lang="en-US" dirty="0" smtClean="0"/>
              <a:t>E</a:t>
            </a:r>
            <a:r>
              <a:rPr lang="en-US" dirty="0"/>
              <a:t>. </a:t>
            </a:r>
            <a:r>
              <a:rPr lang="en-US" dirty="0" err="1" smtClean="0"/>
              <a:t>Soubeiga</a:t>
            </a:r>
            <a:r>
              <a:rPr lang="ru-RU" dirty="0" smtClean="0"/>
              <a:t>. </a:t>
            </a:r>
            <a:r>
              <a:rPr lang="en-US" dirty="0"/>
              <a:t>A </a:t>
            </a:r>
            <a:r>
              <a:rPr lang="en-US" dirty="0" err="1"/>
              <a:t>Tabu</a:t>
            </a:r>
            <a:r>
              <a:rPr lang="en-US" dirty="0"/>
              <a:t>-Search </a:t>
            </a:r>
            <a:r>
              <a:rPr lang="en-US" dirty="0" err="1"/>
              <a:t>Hyperheuristic</a:t>
            </a:r>
            <a:r>
              <a:rPr lang="en-US" dirty="0"/>
              <a:t> for Timetabling and </a:t>
            </a:r>
            <a:r>
              <a:rPr lang="en-US" dirty="0" smtClean="0"/>
              <a:t>Rostering</a:t>
            </a:r>
            <a:r>
              <a:rPr lang="ru-RU" dirty="0" smtClean="0"/>
              <a:t>. </a:t>
            </a:r>
            <a:r>
              <a:rPr lang="en-US" dirty="0"/>
              <a:t>Journal of </a:t>
            </a:r>
            <a:r>
              <a:rPr lang="en-US" dirty="0" smtClean="0"/>
              <a:t>Heuristics</a:t>
            </a:r>
            <a:r>
              <a:rPr lang="ru-RU" dirty="0" smtClean="0"/>
              <a:t>, </a:t>
            </a:r>
            <a:r>
              <a:rPr lang="en-US" dirty="0" smtClean="0"/>
              <a:t>December </a:t>
            </a:r>
            <a:r>
              <a:rPr lang="en-US" dirty="0"/>
              <a:t>2003, Volume 9, Issue 6, pp </a:t>
            </a:r>
            <a:r>
              <a:rPr lang="en-US" dirty="0" smtClean="0"/>
              <a:t>451–470</a:t>
            </a:r>
            <a:r>
              <a:rPr lang="ru-RU" dirty="0" smtClean="0"/>
              <a:t>, </a:t>
            </a:r>
            <a:r>
              <a:rPr lang="en-CA" dirty="0"/>
              <a:t>[</a:t>
            </a:r>
            <a:r>
              <a:rPr lang="ru-RU" dirty="0"/>
              <a:t>Электронный ресурс].</a:t>
            </a:r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en-US" dirty="0"/>
              <a:t>Edmund </a:t>
            </a:r>
            <a:r>
              <a:rPr lang="en-US" dirty="0" err="1" smtClean="0"/>
              <a:t>K.Burke</a:t>
            </a:r>
            <a:r>
              <a:rPr lang="en-US" dirty="0" smtClean="0"/>
              <a:t>, </a:t>
            </a:r>
            <a:r>
              <a:rPr lang="en-US" dirty="0" err="1" smtClean="0"/>
              <a:t>BarryMcCollum</a:t>
            </a:r>
            <a:r>
              <a:rPr lang="en-US" dirty="0" smtClean="0"/>
              <a:t>, </a:t>
            </a:r>
            <a:r>
              <a:rPr lang="en-US" dirty="0" err="1" smtClean="0"/>
              <a:t>AmnonMeisels</a:t>
            </a:r>
            <a:r>
              <a:rPr lang="en-US" dirty="0" smtClean="0"/>
              <a:t>, </a:t>
            </a:r>
            <a:r>
              <a:rPr lang="en-US" dirty="0" err="1" smtClean="0"/>
              <a:t>SanjaPetrovic</a:t>
            </a:r>
            <a:r>
              <a:rPr lang="en-US" dirty="0" smtClean="0"/>
              <a:t>, </a:t>
            </a:r>
            <a:r>
              <a:rPr lang="en-US" dirty="0" err="1" smtClean="0"/>
              <a:t>RongQu</a:t>
            </a:r>
            <a:r>
              <a:rPr lang="en-US" dirty="0" smtClean="0"/>
              <a:t>. </a:t>
            </a:r>
            <a:r>
              <a:rPr lang="en-US" dirty="0"/>
              <a:t>A graph-based hyper-heuristic for educational timetabling </a:t>
            </a:r>
            <a:r>
              <a:rPr lang="en-US" dirty="0" smtClean="0"/>
              <a:t>problems. </a:t>
            </a:r>
            <a:r>
              <a:rPr lang="en-US" dirty="0"/>
              <a:t>European Journal of Operational </a:t>
            </a:r>
            <a:r>
              <a:rPr lang="en-US" dirty="0" smtClean="0"/>
              <a:t>Research, Volume </a:t>
            </a:r>
            <a:r>
              <a:rPr lang="en-US" dirty="0"/>
              <a:t>176, Issue 1, 1 January 2007, Pages </a:t>
            </a:r>
            <a:r>
              <a:rPr lang="en-US" dirty="0" smtClean="0"/>
              <a:t>177-192, </a:t>
            </a:r>
            <a:r>
              <a:rPr lang="en-CA" dirty="0"/>
              <a:t>[</a:t>
            </a:r>
            <a:r>
              <a:rPr lang="ru-RU" dirty="0"/>
              <a:t>Электронный ресурс].</a:t>
            </a:r>
          </a:p>
          <a:p>
            <a:pPr marL="0" indent="0" fontAlgn="ctr">
              <a:buNone/>
            </a:pPr>
            <a:r>
              <a:rPr lang="en-US" dirty="0" smtClean="0"/>
              <a:t>3. Kendall </a:t>
            </a:r>
            <a:r>
              <a:rPr lang="en-US" dirty="0"/>
              <a:t>G., </a:t>
            </a:r>
            <a:r>
              <a:rPr lang="en-US" dirty="0" err="1"/>
              <a:t>Hussin</a:t>
            </a:r>
            <a:r>
              <a:rPr lang="en-US" dirty="0"/>
              <a:t> N.M. </a:t>
            </a:r>
            <a:r>
              <a:rPr lang="en-US" dirty="0" smtClean="0"/>
              <a:t>An </a:t>
            </a:r>
            <a:r>
              <a:rPr lang="en-US" dirty="0"/>
              <a:t>Investigation of a </a:t>
            </a:r>
            <a:r>
              <a:rPr lang="en-US" dirty="0" err="1"/>
              <a:t>Tabu</a:t>
            </a:r>
            <a:r>
              <a:rPr lang="en-US" dirty="0"/>
              <a:t>-Search-Based Hyper-Heuristic for Examination Timetabling. In: Kendall G., Burke E.K., </a:t>
            </a:r>
            <a:r>
              <a:rPr lang="en-US" dirty="0" err="1"/>
              <a:t>Petrovic</a:t>
            </a:r>
            <a:r>
              <a:rPr lang="en-US" dirty="0"/>
              <a:t> S., </a:t>
            </a:r>
            <a:r>
              <a:rPr lang="en-US" dirty="0" err="1"/>
              <a:t>Gendreau</a:t>
            </a:r>
            <a:r>
              <a:rPr lang="en-US" dirty="0"/>
              <a:t> M. (</a:t>
            </a:r>
            <a:r>
              <a:rPr lang="en-US" dirty="0" err="1"/>
              <a:t>eds</a:t>
            </a:r>
            <a:r>
              <a:rPr lang="en-US" dirty="0"/>
              <a:t>) Multidisciplinary Scheduling: Theory and Applications. Springer, Boston, </a:t>
            </a:r>
            <a:r>
              <a:rPr lang="en-US" dirty="0" smtClean="0"/>
              <a:t>MA, 2005, </a:t>
            </a:r>
            <a:r>
              <a:rPr lang="en-CA" dirty="0"/>
              <a:t>[</a:t>
            </a:r>
            <a:r>
              <a:rPr lang="ru-RU" dirty="0"/>
              <a:t>Электронный ресурс].</a:t>
            </a:r>
          </a:p>
          <a:p>
            <a:pPr marL="0" indent="0" fontAlgn="ctr">
              <a:buNone/>
            </a:pPr>
            <a:r>
              <a:rPr lang="en-US" dirty="0" smtClean="0"/>
              <a:t>4. </a:t>
            </a:r>
            <a:r>
              <a:rPr lang="en-US" dirty="0"/>
              <a:t>Kendall G., </a:t>
            </a:r>
            <a:r>
              <a:rPr lang="en-US" dirty="0" err="1"/>
              <a:t>Hussin</a:t>
            </a:r>
            <a:r>
              <a:rPr lang="en-US" dirty="0"/>
              <a:t> N.M. </a:t>
            </a:r>
            <a:r>
              <a:rPr lang="en-US" dirty="0" smtClean="0"/>
              <a:t>A </a:t>
            </a:r>
            <a:r>
              <a:rPr lang="en-US" dirty="0" err="1"/>
              <a:t>Tabu</a:t>
            </a:r>
            <a:r>
              <a:rPr lang="en-US" dirty="0"/>
              <a:t> Search Hyper-heuristic Approach to the Examination Timetabling Problem at the MARA University of Technology. In: Burke E., Trick M. (</a:t>
            </a:r>
            <a:r>
              <a:rPr lang="en-US" dirty="0" err="1"/>
              <a:t>eds</a:t>
            </a:r>
            <a:r>
              <a:rPr lang="en-US" dirty="0"/>
              <a:t>) Practice and Theory of Automated Timetabling V. PATAT 2004. Lecture Notes in Computer Science, </a:t>
            </a:r>
            <a:r>
              <a:rPr lang="en-US" dirty="0" err="1"/>
              <a:t>vol</a:t>
            </a:r>
            <a:r>
              <a:rPr lang="en-US" dirty="0"/>
              <a:t> 3616. Springer, Berlin, </a:t>
            </a:r>
            <a:r>
              <a:rPr lang="en-US" dirty="0" smtClean="0"/>
              <a:t>Heidelberg. 2005, </a:t>
            </a:r>
            <a:r>
              <a:rPr lang="en-CA" dirty="0"/>
              <a:t>[</a:t>
            </a:r>
            <a:r>
              <a:rPr lang="ru-RU" dirty="0"/>
              <a:t>Электронный ресурс</a:t>
            </a:r>
            <a:r>
              <a:rPr lang="ru-RU" dirty="0" smtClean="0"/>
              <a:t>].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7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ru-RU" dirty="0" smtClean="0"/>
              <a:t>Литература.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969" y="1541172"/>
            <a:ext cx="925935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Ahmed </a:t>
            </a:r>
            <a:r>
              <a:rPr lang="en-US" dirty="0" err="1"/>
              <a:t>Kheiri</a:t>
            </a:r>
            <a:r>
              <a:rPr lang="en-US" dirty="0"/>
              <a:t>, Ender </a:t>
            </a:r>
            <a:r>
              <a:rPr lang="en-US" dirty="0" err="1"/>
              <a:t>Ozcan</a:t>
            </a:r>
            <a:r>
              <a:rPr lang="en-US" dirty="0"/>
              <a:t>, Andrew J. Parkes. </a:t>
            </a:r>
            <a:r>
              <a:rPr lang="en-US" dirty="0" err="1"/>
              <a:t>HySST</a:t>
            </a:r>
            <a:r>
              <a:rPr lang="en-US" dirty="0"/>
              <a:t>: Hyper-heuristic Search Strategies and Timetabling. Practice and Theory of Automated Timetabling (PATAT 2012), 29-31 August 2012, Son, Norway, </a:t>
            </a:r>
            <a:r>
              <a:rPr lang="en-CA" dirty="0"/>
              <a:t>[</a:t>
            </a:r>
            <a:r>
              <a:rPr lang="ru-RU" dirty="0"/>
              <a:t>Электронный ресурс</a:t>
            </a:r>
            <a:r>
              <a:rPr lang="ru-RU" dirty="0" smtClean="0"/>
              <a:t>].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6.</a:t>
            </a:r>
            <a:r>
              <a:rPr lang="ru-RU" dirty="0" smtClean="0"/>
              <a:t> </a:t>
            </a:r>
            <a:r>
              <a:rPr lang="en-US" dirty="0"/>
              <a:t>Burke E.K., Hyde M., Kendall G., Ochoa G., </a:t>
            </a:r>
            <a:r>
              <a:rPr lang="en-US" dirty="0" err="1"/>
              <a:t>Özcan</a:t>
            </a:r>
            <a:r>
              <a:rPr lang="en-US" dirty="0"/>
              <a:t> E., Woodward J.R. </a:t>
            </a:r>
            <a:r>
              <a:rPr lang="en-US" dirty="0" smtClean="0"/>
              <a:t>A </a:t>
            </a:r>
            <a:r>
              <a:rPr lang="en-US" dirty="0"/>
              <a:t>Classification of Hyper-heuristic Approaches. In: </a:t>
            </a:r>
            <a:r>
              <a:rPr lang="en-US" dirty="0" err="1"/>
              <a:t>Gendreau</a:t>
            </a:r>
            <a:r>
              <a:rPr lang="en-US" dirty="0"/>
              <a:t> M., Potvin JY. (</a:t>
            </a:r>
            <a:r>
              <a:rPr lang="en-US" dirty="0" err="1"/>
              <a:t>eds</a:t>
            </a:r>
            <a:r>
              <a:rPr lang="en-US" dirty="0"/>
              <a:t>) Handbook of Metaheuristics. International Series in Operations Research &amp; Management Science, </a:t>
            </a:r>
            <a:r>
              <a:rPr lang="en-US" dirty="0" err="1"/>
              <a:t>vol</a:t>
            </a:r>
            <a:r>
              <a:rPr lang="en-US" dirty="0"/>
              <a:t> 146. Springer, Boston, </a:t>
            </a:r>
            <a:r>
              <a:rPr lang="en-US" dirty="0" smtClean="0"/>
              <a:t>MA, 2010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ru-RU" dirty="0" smtClean="0"/>
              <a:t>. </a:t>
            </a:r>
            <a:r>
              <a:rPr lang="da-DK" dirty="0"/>
              <a:t>Ender </a:t>
            </a:r>
            <a:r>
              <a:rPr lang="da-DK" dirty="0" smtClean="0"/>
              <a:t>Ozcan, </a:t>
            </a:r>
            <a:r>
              <a:rPr lang="da-DK" dirty="0"/>
              <a:t>Edmunde K. </a:t>
            </a:r>
            <a:r>
              <a:rPr lang="da-DK" dirty="0" smtClean="0"/>
              <a:t>Burke. </a:t>
            </a:r>
            <a:r>
              <a:rPr lang="en-US" dirty="0"/>
              <a:t>Multilevel search for choosing hyper-heuristics. Multidisciplinary International Conference on Scheduling : Theory and Applications (MISTA 2009) 10-12 August 2009, Dublin, </a:t>
            </a:r>
            <a:r>
              <a:rPr lang="en-US" dirty="0" smtClean="0"/>
              <a:t>Ireland, </a:t>
            </a:r>
            <a:r>
              <a:rPr lang="en-CA" dirty="0"/>
              <a:t>[</a:t>
            </a:r>
            <a:r>
              <a:rPr lang="ru-RU" dirty="0"/>
              <a:t>Электронный ресурс</a:t>
            </a:r>
            <a:r>
              <a:rPr lang="ru-RU" dirty="0" smtClean="0"/>
              <a:t>].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8. Ahmed </a:t>
            </a:r>
            <a:r>
              <a:rPr lang="en-US" dirty="0" err="1" smtClean="0"/>
              <a:t>Kheiri</a:t>
            </a:r>
            <a:r>
              <a:rPr lang="en-US" dirty="0" smtClean="0"/>
              <a:t>, Ender </a:t>
            </a:r>
            <a:r>
              <a:rPr lang="en-US" dirty="0" err="1" smtClean="0"/>
              <a:t>Özcan</a:t>
            </a:r>
            <a:r>
              <a:rPr lang="en-US" dirty="0" smtClean="0"/>
              <a:t>. </a:t>
            </a:r>
            <a:r>
              <a:rPr lang="en-US" dirty="0"/>
              <a:t>An iterated multi-stage selection </a:t>
            </a:r>
            <a:r>
              <a:rPr lang="en-US" dirty="0" smtClean="0"/>
              <a:t>hyper-heuristic. </a:t>
            </a:r>
            <a:r>
              <a:rPr lang="en-US" dirty="0"/>
              <a:t>European Journal of Operational </a:t>
            </a:r>
            <a:r>
              <a:rPr lang="en-US" dirty="0" smtClean="0"/>
              <a:t>Research, Volume </a:t>
            </a:r>
            <a:r>
              <a:rPr lang="en-US" dirty="0"/>
              <a:t>250, Issue 1, 1 April 2016, Pages </a:t>
            </a:r>
            <a:r>
              <a:rPr lang="en-US" dirty="0" smtClean="0"/>
              <a:t>77-90, </a:t>
            </a:r>
            <a:r>
              <a:rPr lang="en-CA" dirty="0"/>
              <a:t>[</a:t>
            </a:r>
            <a:r>
              <a:rPr lang="ru-RU" dirty="0"/>
              <a:t>Электронный ресурс</a:t>
            </a:r>
            <a:r>
              <a:rPr lang="ru-RU" dirty="0" smtClean="0"/>
              <a:t>].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8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алгоритм.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72" y="1669776"/>
            <a:ext cx="8202161" cy="4492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Sbestsolution</a:t>
            </a:r>
            <a:r>
              <a:rPr lang="en-US" dirty="0"/>
              <a:t> = </a:t>
            </a:r>
            <a:r>
              <a:rPr lang="en-US" dirty="0" err="1"/>
              <a:t>Slocalsearh</a:t>
            </a:r>
            <a:r>
              <a:rPr lang="en-US" dirty="0"/>
              <a:t> = initial solution;</a:t>
            </a:r>
          </a:p>
          <a:p>
            <a:pPr marL="0" indent="0">
              <a:buNone/>
            </a:pPr>
            <a:r>
              <a:rPr lang="en-US" dirty="0"/>
              <a:t>while (not </a:t>
            </a:r>
            <a:r>
              <a:rPr lang="en-US" dirty="0" err="1"/>
              <a:t>stopCondition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Scurrent</a:t>
            </a:r>
            <a:r>
              <a:rPr lang="en-US" dirty="0"/>
              <a:t> = shaking(</a:t>
            </a:r>
            <a:r>
              <a:rPr lang="en-US" dirty="0" err="1"/>
              <a:t>Sbestsolution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Slocalsearh</a:t>
            </a:r>
            <a:r>
              <a:rPr lang="en-US" dirty="0"/>
              <a:t> = </a:t>
            </a:r>
            <a:r>
              <a:rPr lang="en-US" dirty="0" err="1"/>
              <a:t>locasearch</a:t>
            </a:r>
            <a:r>
              <a:rPr lang="en-US" dirty="0"/>
              <a:t>(</a:t>
            </a:r>
            <a:r>
              <a:rPr lang="en-US" dirty="0" err="1"/>
              <a:t>Scurrent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Slocalsearh</a:t>
            </a:r>
            <a:r>
              <a:rPr lang="en-US" dirty="0"/>
              <a:t> &lt; </a:t>
            </a:r>
            <a:r>
              <a:rPr lang="en-US" dirty="0" err="1"/>
              <a:t>Sbestsolution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Sbestsolution</a:t>
            </a:r>
            <a:r>
              <a:rPr lang="en-US" dirty="0"/>
              <a:t> = </a:t>
            </a:r>
            <a:r>
              <a:rPr lang="en-US" dirty="0" err="1"/>
              <a:t>Slocalsearh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Sbestsolution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49009" y="1948071"/>
            <a:ext cx="5897217" cy="1272208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shaking () {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random remove or random add with 50% probability;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98435" y="3584716"/>
            <a:ext cx="6347791" cy="1689650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localsearch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//return the first improvement{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sequential add of all low level heuristics to every position;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sequential remove;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swap;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full revert;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193774" y="2769704"/>
            <a:ext cx="2345635" cy="13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478696" y="3213653"/>
            <a:ext cx="2345635" cy="13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539409" y="2451652"/>
            <a:ext cx="609600" cy="33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698435" y="3226905"/>
            <a:ext cx="271669" cy="3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алгоритм.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02" y="1628923"/>
            <a:ext cx="8345065" cy="3010320"/>
          </a:xfr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503054" y="2343955"/>
            <a:ext cx="566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59" y="5155484"/>
            <a:ext cx="7354327" cy="333422"/>
          </a:xfrm>
          <a:prstGeom prst="rect">
            <a:avLst/>
          </a:prstGeom>
        </p:spPr>
      </p:pic>
      <p:cxnSp>
        <p:nvCxnSpPr>
          <p:cNvPr id="13" name="Скругленная соединительная линия 12"/>
          <p:cNvCxnSpPr/>
          <p:nvPr/>
        </p:nvCxnSpPr>
        <p:spPr>
          <a:xfrm rot="5400000">
            <a:off x="1426392" y="3078823"/>
            <a:ext cx="2811530" cy="1341796"/>
          </a:xfrm>
          <a:prstGeom prst="curvedConnector3">
            <a:avLst>
              <a:gd name="adj1" fmla="val 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070416" y="4121239"/>
            <a:ext cx="75288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462271" y="4363791"/>
            <a:ext cx="22044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87" y="4771290"/>
            <a:ext cx="2883417" cy="280513"/>
          </a:xfrm>
          <a:prstGeom prst="rect">
            <a:avLst/>
          </a:prstGeom>
        </p:spPr>
      </p:pic>
      <p:cxnSp>
        <p:nvCxnSpPr>
          <p:cNvPr id="23" name="Скругленная соединительная линия 22"/>
          <p:cNvCxnSpPr>
            <a:endCxn id="21" idx="1"/>
          </p:cNvCxnSpPr>
          <p:nvPr/>
        </p:nvCxnSpPr>
        <p:spPr>
          <a:xfrm rot="10800000" flipV="1">
            <a:off x="2783287" y="4363791"/>
            <a:ext cx="678984" cy="547756"/>
          </a:xfrm>
          <a:prstGeom prst="curvedConnector3">
            <a:avLst>
              <a:gd name="adj1" fmla="val 1336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Второй алгоритм.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36" y="1255032"/>
            <a:ext cx="5650855" cy="5602968"/>
          </a:xfrm>
        </p:spPr>
      </p:pic>
    </p:spTree>
    <p:extLst>
      <p:ext uri="{BB962C8B-B14F-4D97-AF65-F5344CB8AC3E}">
        <p14:creationId xmlns:p14="http://schemas.microsoft.com/office/powerpoint/2010/main" val="40919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Второй алгоритм</a:t>
            </a:r>
            <a:r>
              <a:rPr lang="ru-RU" dirty="0" smtClean="0"/>
              <a:t>. Первый </a:t>
            </a:r>
            <a:r>
              <a:rPr lang="en-US" dirty="0" smtClean="0"/>
              <a:t>stage.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9" y="1268897"/>
            <a:ext cx="6260051" cy="5457983"/>
          </a:xfr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275785" y="2601532"/>
            <a:ext cx="31553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09" y="1982517"/>
            <a:ext cx="2200582" cy="342948"/>
          </a:xfrm>
          <a:prstGeom prst="rect">
            <a:avLst/>
          </a:prstGeom>
        </p:spPr>
      </p:pic>
      <p:cxnSp>
        <p:nvCxnSpPr>
          <p:cNvPr id="11" name="Скругленная соединительная линия 10"/>
          <p:cNvCxnSpPr/>
          <p:nvPr/>
        </p:nvCxnSpPr>
        <p:spPr>
          <a:xfrm flipV="1">
            <a:off x="7431109" y="1982517"/>
            <a:ext cx="2136600" cy="6190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820891"/>
            <a:ext cx="2704563" cy="653396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4099773" y="3152733"/>
            <a:ext cx="17536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/>
          <p:nvPr/>
        </p:nvCxnSpPr>
        <p:spPr>
          <a:xfrm rot="10800000">
            <a:off x="2975019" y="2820891"/>
            <a:ext cx="1124754" cy="331842"/>
          </a:xfrm>
          <a:prstGeom prst="curvedConnector3">
            <a:avLst>
              <a:gd name="adj1" fmla="val 637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794</TotalTime>
  <Words>422</Words>
  <Application>Microsoft Office PowerPoint</Application>
  <PresentationFormat>Произвольный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Wisp</vt:lpstr>
      <vt:lpstr>Задача упаковки в контейнеры</vt:lpstr>
      <vt:lpstr>Задача упаковки в контейнеры. Одномерный случай.</vt:lpstr>
      <vt:lpstr>Задача упаковки в контейнеры. Одномерный случай. Что было сделано.</vt:lpstr>
      <vt:lpstr>Литература.</vt:lpstr>
      <vt:lpstr>Литература.</vt:lpstr>
      <vt:lpstr>Первый алгоритм.</vt:lpstr>
      <vt:lpstr>Второй алгоритм.</vt:lpstr>
      <vt:lpstr>Второй алгоритм.</vt:lpstr>
      <vt:lpstr>Второй алгоритм. Первый stage.</vt:lpstr>
      <vt:lpstr>Второй алгоритм.</vt:lpstr>
      <vt:lpstr>Второй алгоритм. Второй stage.</vt:lpstr>
      <vt:lpstr>Второй алгоритм.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упаковки в контейнере</dc:title>
  <dc:creator>Borovkova, Darya</dc:creator>
  <cp:lastModifiedBy>Dasha</cp:lastModifiedBy>
  <cp:revision>28</cp:revision>
  <dcterms:created xsi:type="dcterms:W3CDTF">2017-06-06T11:31:58Z</dcterms:created>
  <dcterms:modified xsi:type="dcterms:W3CDTF">2018-03-11T19:09:37Z</dcterms:modified>
</cp:coreProperties>
</file>