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 dirty="0"/>
              <a:t>Оценка </a:t>
            </a:r>
            <a:r>
              <a:rPr lang="ru-RU" dirty="0" smtClean="0"/>
              <a:t>памяти </a:t>
            </a:r>
            <a:r>
              <a:rPr lang="en-US" dirty="0" smtClean="0"/>
              <a:t>Android</a:t>
            </a:r>
            <a:endParaRPr lang="ru-RU" dirty="0"/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Lbls>
            <c:showPercent val="1"/>
            <c:showLeaderLines val="1"/>
          </c:dLbls>
          <c:cat>
            <c:strRef>
              <c:f>Лист1!$A$2:$A$5</c:f>
              <c:strCache>
                <c:ptCount val="2"/>
                <c:pt idx="0">
                  <c:v>Не удовлетворены</c:v>
                </c:pt>
                <c:pt idx="1">
                  <c:v>Удовлетворены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65</c:v>
                </c:pt>
                <c:pt idx="1">
                  <c:v>35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t"/>
      <c:legendEntry>
        <c:idx val="2"/>
        <c:delete val="1"/>
      </c:legendEntry>
      <c:legendEntry>
        <c:idx val="3"/>
        <c:delete val="1"/>
      </c:legendEntry>
      <c:layout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 dirty="0" smtClean="0"/>
              <a:t>Сравнение среднего возраста пользователей</a:t>
            </a:r>
            <a:endParaRPr lang="ru-RU" dirty="0"/>
          </a:p>
        </c:rich>
      </c:tx>
      <c:layout/>
    </c:title>
    <c:plotArea>
      <c:layout/>
      <c:barChart>
        <c:barDir val="bar"/>
        <c:grouping val="stacked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dLbls>
            <c:dLbl>
              <c:idx val="3"/>
              <c:showVal val="1"/>
              <c:showSerName val="1"/>
            </c:dLbl>
            <c:delete val="1"/>
          </c:dLbls>
          <c:cat>
            <c:strRef>
              <c:f>Лист1!$A$2:$A$5</c:f>
              <c:strCache>
                <c:ptCount val="2"/>
                <c:pt idx="0">
                  <c:v>IOS</c:v>
                </c:pt>
                <c:pt idx="1">
                  <c:v>Android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35</c:v>
                </c:pt>
                <c:pt idx="1">
                  <c:v>22</c:v>
                </c:pt>
              </c:numCache>
            </c:numRef>
          </c:val>
        </c:ser>
        <c:dLbls/>
        <c:gapWidth val="55"/>
        <c:overlap val="100"/>
        <c:axId val="45153664"/>
        <c:axId val="48221568"/>
      </c:barChart>
      <c:catAx>
        <c:axId val="45153664"/>
        <c:scaling>
          <c:orientation val="minMax"/>
        </c:scaling>
        <c:axPos val="l"/>
        <c:majorTickMark val="none"/>
        <c:tickLblPos val="nextTo"/>
        <c:crossAx val="48221568"/>
        <c:crosses val="autoZero"/>
        <c:auto val="1"/>
        <c:lblAlgn val="ctr"/>
        <c:lblOffset val="100"/>
      </c:catAx>
      <c:valAx>
        <c:axId val="48221568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uk-UA" dirty="0" err="1" smtClean="0"/>
                  <a:t>Средний</a:t>
                </a:r>
                <a:r>
                  <a:rPr lang="uk-UA" baseline="0" dirty="0" smtClean="0"/>
                  <a:t> </a:t>
                </a:r>
                <a:r>
                  <a:rPr lang="uk-UA" baseline="0" dirty="0" err="1" smtClean="0"/>
                  <a:t>возраст</a:t>
                </a:r>
                <a:r>
                  <a:rPr lang="uk-UA" baseline="0" dirty="0" smtClean="0"/>
                  <a:t> </a:t>
                </a:r>
                <a:r>
                  <a:rPr lang="uk-UA" baseline="0" dirty="0" err="1" smtClean="0"/>
                  <a:t>пользователей</a:t>
                </a:r>
                <a:endParaRPr lang="ru-RU" dirty="0"/>
              </a:p>
            </c:rich>
          </c:tx>
          <c:layout/>
        </c:title>
        <c:numFmt formatCode="General" sourceLinked="1"/>
        <c:majorTickMark val="none"/>
        <c:tickLblPos val="nextTo"/>
        <c:crossAx val="4515366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 smtClean="0"/>
              <a:t>Статистика продаж телефонов </a:t>
            </a:r>
            <a:r>
              <a:rPr lang="en-US" sz="1800" dirty="0" smtClean="0"/>
              <a:t>IOS</a:t>
            </a:r>
            <a:r>
              <a:rPr lang="ru-RU" sz="1800" dirty="0" smtClean="0"/>
              <a:t> и </a:t>
            </a:r>
            <a:r>
              <a:rPr lang="en-US" sz="1800" dirty="0" smtClean="0"/>
              <a:t>Android</a:t>
            </a:r>
            <a:r>
              <a:rPr lang="uk-UA" sz="1800" dirty="0" smtClean="0"/>
              <a:t> с начала 2017 </a:t>
            </a:r>
            <a:r>
              <a:rPr lang="uk-UA" sz="1800" dirty="0" err="1" smtClean="0"/>
              <a:t>года</a:t>
            </a:r>
            <a:endParaRPr lang="ru-RU" sz="1800" dirty="0" smtClean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IOS</c:v>
                </c:pt>
              </c:strCache>
            </c:strRef>
          </c:tx>
          <c:cat>
            <c:numRef>
              <c:f>Лист1!$A$2:$A$5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3.5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Android</c:v>
                </c:pt>
              </c:strCache>
            </c:strRef>
          </c:tx>
          <c:cat>
            <c:numRef>
              <c:f>Лист1!$A$2:$A$5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/>
        <c:axId val="81523072"/>
        <c:axId val="48228608"/>
      </c:barChart>
      <c:catAx>
        <c:axId val="815230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uk-UA" dirty="0" err="1" smtClean="0"/>
                  <a:t>Год</a:t>
                </a:r>
                <a:r>
                  <a:rPr lang="uk-UA" baseline="0" dirty="0" smtClean="0"/>
                  <a:t> продаж</a:t>
                </a:r>
                <a:endParaRPr lang="ru-RU" dirty="0"/>
              </a:p>
            </c:rich>
          </c:tx>
          <c:layout/>
        </c:title>
        <c:numFmt formatCode="General" sourceLinked="1"/>
        <c:majorTickMark val="none"/>
        <c:tickLblPos val="nextTo"/>
        <c:crossAx val="48228608"/>
        <c:crosses val="autoZero"/>
        <c:auto val="1"/>
        <c:lblAlgn val="ctr"/>
        <c:lblOffset val="100"/>
      </c:catAx>
      <c:valAx>
        <c:axId val="4822860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uk-UA" dirty="0" smtClean="0"/>
                  <a:t>Млн. </a:t>
                </a:r>
                <a:r>
                  <a:rPr lang="uk-UA" dirty="0" err="1" smtClean="0"/>
                  <a:t>копий</a:t>
                </a:r>
                <a:endParaRPr lang="uk-UA" dirty="0" smtClean="0"/>
              </a:p>
            </c:rich>
          </c:tx>
          <c:layout/>
        </c:title>
        <c:numFmt formatCode="General" sourceLinked="1"/>
        <c:tickLblPos val="nextTo"/>
        <c:crossAx val="8152307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autoTitleDeleted val="1"/>
    <c:plotArea>
      <c:layout/>
      <c:barChart>
        <c:barDir val="bar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IOS</c:v>
                </c:pt>
              </c:strCache>
            </c:strRef>
          </c:tx>
          <c:cat>
            <c:strRef>
              <c:f>Лист1!$A$2:$A$5</c:f>
              <c:strCache>
                <c:ptCount val="4"/>
                <c:pt idx="0">
                  <c:v>Украина</c:v>
                </c:pt>
                <c:pt idx="1">
                  <c:v>Беларусь</c:v>
                </c:pt>
                <c:pt idx="2">
                  <c:v>Казахстан</c:v>
                </c:pt>
                <c:pt idx="3">
                  <c:v>Россия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15.5</c:v>
                </c:pt>
                <c:pt idx="1">
                  <c:v>13.4</c:v>
                </c:pt>
                <c:pt idx="2">
                  <c:v>18.3</c:v>
                </c:pt>
                <c:pt idx="3">
                  <c:v>18.899999999999999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Android</c:v>
                </c:pt>
              </c:strCache>
            </c:strRef>
          </c:tx>
          <c:cat>
            <c:strRef>
              <c:f>Лист1!$A$2:$A$5</c:f>
              <c:strCache>
                <c:ptCount val="4"/>
                <c:pt idx="0">
                  <c:v>Украина</c:v>
                </c:pt>
                <c:pt idx="1">
                  <c:v>Беларусь</c:v>
                </c:pt>
                <c:pt idx="2">
                  <c:v>Казахстан</c:v>
                </c:pt>
                <c:pt idx="3">
                  <c:v>Россия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18.3</c:v>
                </c:pt>
                <c:pt idx="1">
                  <c:v>12.9</c:v>
                </c:pt>
                <c:pt idx="2">
                  <c:v>11.5</c:v>
                </c:pt>
                <c:pt idx="3">
                  <c:v>12</c:v>
                </c:pt>
              </c:numCache>
            </c:numRef>
          </c:val>
        </c:ser>
        <c:dLbls/>
        <c:axId val="59291904"/>
        <c:axId val="59302272"/>
      </c:barChart>
      <c:catAx>
        <c:axId val="59291904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ru-RU" dirty="0" smtClean="0"/>
                  <a:t>Страны</a:t>
                </a:r>
                <a:r>
                  <a:rPr lang="ru-RU" baseline="0" dirty="0" smtClean="0"/>
                  <a:t> СНГ</a:t>
                </a:r>
                <a:endParaRPr lang="ru-RU" dirty="0"/>
              </a:p>
            </c:rich>
          </c:tx>
          <c:layout/>
        </c:title>
        <c:majorTickMark val="none"/>
        <c:tickLblPos val="nextTo"/>
        <c:crossAx val="59302272"/>
        <c:crosses val="autoZero"/>
        <c:auto val="1"/>
        <c:lblAlgn val="ctr"/>
        <c:lblOffset val="100"/>
      </c:catAx>
      <c:valAx>
        <c:axId val="59302272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 dirty="0" smtClean="0"/>
                  <a:t>Количество пользователей(</a:t>
                </a:r>
                <a:r>
                  <a:rPr lang="ru-RU" dirty="0" err="1" smtClean="0"/>
                  <a:t>млн</a:t>
                </a:r>
                <a:r>
                  <a:rPr lang="ru-RU" dirty="0" smtClean="0"/>
                  <a:t>).</a:t>
                </a:r>
              </a:p>
            </c:rich>
          </c:tx>
          <c:layout/>
        </c:title>
        <c:numFmt formatCode="General" sourceLinked="1"/>
        <c:tickLblPos val="nextTo"/>
        <c:crossAx val="5929190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uk-UA" sz="1800" dirty="0" smtClean="0"/>
              <a:t>Статистика </a:t>
            </a:r>
            <a:r>
              <a:rPr lang="uk-UA" sz="1800" dirty="0" err="1" smtClean="0"/>
              <a:t>использования</a:t>
            </a:r>
            <a:r>
              <a:rPr lang="uk-UA" sz="1800" dirty="0" smtClean="0"/>
              <a:t> </a:t>
            </a:r>
            <a:r>
              <a:rPr lang="uk-UA" sz="1800" dirty="0" err="1" smtClean="0"/>
              <a:t>устройств</a:t>
            </a:r>
            <a:r>
              <a:rPr lang="uk-UA" sz="1800" dirty="0" smtClean="0"/>
              <a:t> на </a:t>
            </a:r>
            <a:r>
              <a:rPr lang="en-US" sz="1800" dirty="0" smtClean="0"/>
              <a:t>Android </a:t>
            </a:r>
            <a:r>
              <a:rPr lang="uk-UA" sz="1800" dirty="0" smtClean="0"/>
              <a:t>и </a:t>
            </a:r>
            <a:r>
              <a:rPr lang="en-US" sz="1800" dirty="0" smtClean="0"/>
              <a:t>IOS</a:t>
            </a:r>
            <a:r>
              <a:rPr lang="ru-RU" sz="1800" dirty="0" smtClean="0"/>
              <a:t> на</a:t>
            </a:r>
            <a:r>
              <a:rPr lang="ru-RU" sz="1800" baseline="0" dirty="0" smtClean="0"/>
              <a:t> западе</a:t>
            </a:r>
          </a:p>
        </c:rich>
      </c:tx>
      <c:layout/>
    </c:title>
    <c:plotArea>
      <c:layout/>
      <c:barChart>
        <c:barDir val="bar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IOS</c:v>
                </c:pt>
              </c:strCache>
            </c:strRef>
          </c:tx>
          <c:cat>
            <c:strRef>
              <c:f>Лист1!$A$2:$A$5</c:f>
              <c:strCache>
                <c:ptCount val="4"/>
                <c:pt idx="0">
                  <c:v>Япония</c:v>
                </c:pt>
                <c:pt idx="1">
                  <c:v>Китай</c:v>
                </c:pt>
                <c:pt idx="2">
                  <c:v>США</c:v>
                </c:pt>
                <c:pt idx="3">
                  <c:v>Бразилия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25.5</c:v>
                </c:pt>
                <c:pt idx="1">
                  <c:v>31</c:v>
                </c:pt>
                <c:pt idx="2">
                  <c:v>40</c:v>
                </c:pt>
                <c:pt idx="3">
                  <c:v>20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Android</c:v>
                </c:pt>
              </c:strCache>
            </c:strRef>
          </c:tx>
          <c:cat>
            <c:strRef>
              <c:f>Лист1!$A$2:$A$5</c:f>
              <c:strCache>
                <c:ptCount val="4"/>
                <c:pt idx="0">
                  <c:v>Япония</c:v>
                </c:pt>
                <c:pt idx="1">
                  <c:v>Китай</c:v>
                </c:pt>
                <c:pt idx="2">
                  <c:v>США</c:v>
                </c:pt>
                <c:pt idx="3">
                  <c:v>Бразилия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20</c:v>
                </c:pt>
                <c:pt idx="1">
                  <c:v>22</c:v>
                </c:pt>
                <c:pt idx="2">
                  <c:v>19</c:v>
                </c:pt>
                <c:pt idx="3">
                  <c:v>22</c:v>
                </c:pt>
              </c:numCache>
            </c:numRef>
          </c:val>
        </c:ser>
        <c:dLbls/>
        <c:axId val="64510592"/>
        <c:axId val="75642752"/>
      </c:barChart>
      <c:catAx>
        <c:axId val="64510592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ru-RU" dirty="0" smtClean="0"/>
                  <a:t>Название</a:t>
                </a:r>
                <a:r>
                  <a:rPr lang="ru-RU" baseline="0" dirty="0" smtClean="0"/>
                  <a:t> страны</a:t>
                </a:r>
                <a:endParaRPr lang="ru-RU" dirty="0"/>
              </a:p>
            </c:rich>
          </c:tx>
          <c:layout/>
        </c:title>
        <c:majorTickMark val="none"/>
        <c:tickLblPos val="nextTo"/>
        <c:crossAx val="75642752"/>
        <c:crosses val="autoZero"/>
        <c:auto val="1"/>
        <c:lblAlgn val="ctr"/>
        <c:lblOffset val="100"/>
      </c:catAx>
      <c:valAx>
        <c:axId val="75642752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1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800" b="1" i="0" baseline="0" dirty="0" smtClean="0"/>
                  <a:t>Количество пользователей(</a:t>
                </a:r>
                <a:r>
                  <a:rPr lang="ru-RU" sz="1800" b="1" i="0" baseline="0" dirty="0" err="1" smtClean="0"/>
                  <a:t>млн</a:t>
                </a:r>
                <a:r>
                  <a:rPr lang="ru-RU" sz="1800" b="1" i="0" baseline="0" dirty="0" smtClean="0"/>
                  <a:t>).</a:t>
                </a:r>
                <a:endParaRPr lang="ru-RU" dirty="0" smtClean="0"/>
              </a:p>
            </c:rich>
          </c:tx>
          <c:layout/>
        </c:title>
        <c:numFmt formatCode="General" sourceLinked="1"/>
        <c:tickLblPos val="nextTo"/>
        <c:crossAx val="6451059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uk-UA" dirty="0" err="1" smtClean="0"/>
              <a:t>Приб</a:t>
            </a:r>
            <a:r>
              <a:rPr lang="ru-RU" dirty="0" err="1" smtClean="0"/>
              <a:t>ыль</a:t>
            </a:r>
            <a:r>
              <a:rPr lang="ru-RU" baseline="0" dirty="0" smtClean="0"/>
              <a:t> от продаж </a:t>
            </a:r>
            <a:r>
              <a:rPr lang="en-US" baseline="0" dirty="0" smtClean="0"/>
              <a:t>IOS</a:t>
            </a:r>
            <a:r>
              <a:rPr lang="uk-UA" baseline="0" dirty="0" smtClean="0"/>
              <a:t> и </a:t>
            </a:r>
            <a:r>
              <a:rPr lang="en-US" baseline="0" dirty="0" smtClean="0"/>
              <a:t>Android</a:t>
            </a:r>
            <a:r>
              <a:rPr lang="ru-RU" baseline="0" dirty="0" smtClean="0"/>
              <a:t> с 2017 года.</a:t>
            </a:r>
          </a:p>
        </c:rich>
      </c:tx>
      <c:layout>
        <c:manualLayout>
          <c:xMode val="edge"/>
          <c:yMode val="edge"/>
          <c:x val="0.11399305243494694"/>
          <c:y val="1.4697441025071289E-2"/>
        </c:manualLayout>
      </c:layout>
    </c:title>
    <c:plotArea>
      <c:layout/>
      <c:lineChart>
        <c:grouping val="standard"/>
        <c:ser>
          <c:idx val="0"/>
          <c:order val="0"/>
          <c:tx>
            <c:strRef>
              <c:f>Лист1!$B$1</c:f>
              <c:strCache>
                <c:ptCount val="1"/>
                <c:pt idx="0">
                  <c:v>IOS</c:v>
                </c:pt>
              </c:strCache>
            </c:strRef>
          </c:tx>
          <c:marker>
            <c:symbol val="none"/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10.3</c:v>
                </c:pt>
                <c:pt idx="1">
                  <c:v>15.2</c:v>
                </c:pt>
                <c:pt idx="2">
                  <c:v>14.1</c:v>
                </c:pt>
                <c:pt idx="3">
                  <c:v>22.5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Android</c:v>
                </c:pt>
              </c:strCache>
            </c:strRef>
          </c:tx>
          <c:marker>
            <c:symbol val="none"/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8.4</c:v>
                </c:pt>
                <c:pt idx="1">
                  <c:v>6.4</c:v>
                </c:pt>
                <c:pt idx="2">
                  <c:v>11.8</c:v>
                </c:pt>
                <c:pt idx="3">
                  <c:v>14</c:v>
                </c:pt>
              </c:numCache>
            </c:numRef>
          </c:val>
        </c:ser>
        <c:dLbls/>
        <c:marker val="1"/>
        <c:axId val="75741056"/>
        <c:axId val="75778688"/>
      </c:lineChart>
      <c:catAx>
        <c:axId val="757410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uk-UA" dirty="0" err="1" smtClean="0"/>
                  <a:t>Год</a:t>
                </a:r>
                <a:endParaRPr lang="ru-RU" dirty="0"/>
              </a:p>
            </c:rich>
          </c:tx>
          <c:layout/>
        </c:title>
        <c:numFmt formatCode="General" sourceLinked="1"/>
        <c:majorTickMark val="none"/>
        <c:tickLblPos val="nextTo"/>
        <c:crossAx val="75778688"/>
        <c:crosses val="autoZero"/>
        <c:auto val="1"/>
        <c:lblAlgn val="ctr"/>
        <c:lblOffset val="100"/>
      </c:catAx>
      <c:valAx>
        <c:axId val="7577868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 dirty="0" smtClean="0"/>
                  <a:t>Прибыль(</a:t>
                </a:r>
                <a:r>
                  <a:rPr lang="ru-RU" dirty="0" err="1" smtClean="0"/>
                  <a:t>млрд</a:t>
                </a:r>
                <a:r>
                  <a:rPr lang="en-US" dirty="0" smtClean="0"/>
                  <a:t>$)</a:t>
                </a:r>
                <a:r>
                  <a:rPr lang="ru-RU" baseline="0" dirty="0" smtClean="0"/>
                  <a:t> </a:t>
                </a:r>
                <a:endParaRPr lang="ru-RU" dirty="0"/>
              </a:p>
            </c:rich>
          </c:tx>
          <c:layout/>
        </c:title>
        <c:numFmt formatCode="General" sourceLinked="1"/>
        <c:tickLblPos val="nextTo"/>
        <c:crossAx val="7574105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 dirty="0" smtClean="0"/>
              <a:t>Опрос</a:t>
            </a:r>
            <a:r>
              <a:rPr lang="ru-RU" baseline="0" dirty="0" smtClean="0"/>
              <a:t> пользователей </a:t>
            </a:r>
            <a:r>
              <a:rPr lang="en-US" baseline="0" dirty="0" smtClean="0"/>
              <a:t>Android</a:t>
            </a:r>
            <a:endParaRPr lang="ru-RU" dirty="0"/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Lbls>
            <c:dLbl>
              <c:idx val="0"/>
              <c:layout>
                <c:manualLayout>
                  <c:x val="-0.19431062577140507"/>
                  <c:y val="-0.12438262299277911"/>
                </c:manualLayout>
              </c:layout>
              <c:showPercent val="1"/>
            </c:dLbl>
            <c:showPercent val="1"/>
            <c:showLeaderLines val="1"/>
          </c:dLbls>
          <c:cat>
            <c:strRef>
              <c:f>Лист1!$A$2:$A$5</c:f>
              <c:strCache>
                <c:ptCount val="2"/>
                <c:pt idx="0">
                  <c:v>Хотят</c:v>
                </c:pt>
                <c:pt idx="1">
                  <c:v>Не хотят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69</c:v>
                </c:pt>
                <c:pt idx="1">
                  <c:v>31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 dirty="0" smtClean="0"/>
              <a:t>Опрос пользователей</a:t>
            </a:r>
            <a:r>
              <a:rPr lang="ru-RU" baseline="0" dirty="0" smtClean="0"/>
              <a:t> </a:t>
            </a:r>
            <a:r>
              <a:rPr lang="en-US" dirty="0" smtClean="0"/>
              <a:t>IOS</a:t>
            </a:r>
            <a:endParaRPr lang="ru-RU" dirty="0"/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Lbls>
            <c:dLbl>
              <c:idx val="0"/>
              <c:layout>
                <c:manualLayout>
                  <c:x val="-4.7755003280839897E-2"/>
                  <c:y val="-0.24381619094488188"/>
                </c:manualLayout>
              </c:layout>
              <c:showPercent val="1"/>
            </c:dLbl>
            <c:showPercent val="1"/>
            <c:showLeaderLines val="1"/>
          </c:dLbls>
          <c:cat>
            <c:strRef>
              <c:f>Лист1!$A$2:$A$5</c:f>
              <c:strCache>
                <c:ptCount val="2"/>
                <c:pt idx="0">
                  <c:v>Не хотят</c:v>
                </c:pt>
                <c:pt idx="1">
                  <c:v>Хотят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89</c:v>
                </c:pt>
                <c:pt idx="1">
                  <c:v>11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 dirty="0" smtClean="0"/>
              <a:t>Средняя</a:t>
            </a:r>
            <a:r>
              <a:rPr lang="ru-RU" baseline="0" dirty="0" smtClean="0"/>
              <a:t> цена на флагманы </a:t>
            </a:r>
            <a:r>
              <a:rPr lang="en-US" baseline="0" dirty="0" smtClean="0"/>
              <a:t>IOS</a:t>
            </a:r>
            <a:r>
              <a:rPr lang="uk-UA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smtClean="0"/>
              <a:t>Android</a:t>
            </a:r>
            <a:endParaRPr lang="ru-RU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IOS</c:v>
                </c:pt>
              </c:strCache>
            </c:strRef>
          </c:tx>
          <c:cat>
            <c:numRef>
              <c:f>Лист1!$A$2:$A$5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450</c:v>
                </c:pt>
                <c:pt idx="1">
                  <c:v>500</c:v>
                </c:pt>
                <c:pt idx="2">
                  <c:v>550</c:v>
                </c:pt>
                <c:pt idx="3">
                  <c:v>650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Android</c:v>
                </c:pt>
              </c:strCache>
            </c:strRef>
          </c:tx>
          <c:cat>
            <c:numRef>
              <c:f>Лист1!$A$2:$A$5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400</c:v>
                </c:pt>
                <c:pt idx="1">
                  <c:v>480</c:v>
                </c:pt>
                <c:pt idx="2">
                  <c:v>600</c:v>
                </c:pt>
                <c:pt idx="3">
                  <c:v>620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Столбец1</c:v>
                </c:pt>
              </c:strCache>
            </c:strRef>
          </c:tx>
          <c:cat>
            <c:numRef>
              <c:f>Лист1!$A$2:$A$5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Лист1!$D$2:$D$5</c:f>
              <c:numCache>
                <c:formatCode>General</c:formatCode>
                <c:ptCount val="4"/>
              </c:numCache>
            </c:numRef>
          </c:val>
        </c:ser>
        <c:dLbls/>
        <c:axId val="81522048"/>
        <c:axId val="81564032"/>
      </c:barChart>
      <c:catAx>
        <c:axId val="815220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dirty="0" smtClean="0"/>
                  <a:t>Год</a:t>
                </a:r>
                <a:endParaRPr lang="ru-RU" dirty="0"/>
              </a:p>
            </c:rich>
          </c:tx>
          <c:layout/>
        </c:title>
        <c:numFmt formatCode="General" sourceLinked="1"/>
        <c:majorTickMark val="none"/>
        <c:tickLblPos val="nextTo"/>
        <c:crossAx val="81564032"/>
        <c:crosses val="autoZero"/>
        <c:auto val="1"/>
        <c:lblAlgn val="ctr"/>
        <c:lblOffset val="100"/>
      </c:catAx>
      <c:valAx>
        <c:axId val="8156403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 dirty="0" smtClean="0"/>
                  <a:t>Цена</a:t>
                </a:r>
                <a:r>
                  <a:rPr lang="ru-RU" baseline="0" dirty="0" smtClean="0"/>
                  <a:t> в </a:t>
                </a:r>
                <a:r>
                  <a:rPr lang="en-US" baseline="0" dirty="0" smtClean="0"/>
                  <a:t>$</a:t>
                </a:r>
                <a:r>
                  <a:rPr lang="ru-RU" baseline="0" dirty="0" smtClean="0"/>
                  <a:t>.</a:t>
                </a:r>
                <a:endParaRPr lang="ru-RU" dirty="0"/>
              </a:p>
            </c:rich>
          </c:tx>
          <c:layout/>
        </c:title>
        <c:numFmt formatCode="General" sourceLinked="1"/>
        <c:tickLblPos val="nextTo"/>
        <c:crossAx val="81522048"/>
        <c:crosses val="autoZero"/>
        <c:crossBetween val="between"/>
      </c:valAx>
    </c:plotArea>
    <c:legend>
      <c:legendPos val="r"/>
      <c:legendEntry>
        <c:idx val="2"/>
        <c:delete val="1"/>
      </c:legendEntry>
      <c:layout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50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5776" y="33265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Сравнение </a:t>
            </a:r>
            <a:r>
              <a:rPr lang="en-US" dirty="0" smtClean="0"/>
              <a:t>Android </a:t>
            </a:r>
            <a:r>
              <a:rPr lang="en-US" dirty="0" err="1" smtClean="0"/>
              <a:t>vs</a:t>
            </a:r>
            <a:r>
              <a:rPr lang="en-US" dirty="0" smtClean="0"/>
              <a:t> IOS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487816" y="648866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Боровский А.А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59832" y="2636912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9952" y="18864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Память</a:t>
            </a: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92696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 </a:t>
            </a:r>
            <a:r>
              <a:rPr lang="ru-RU" dirty="0" err="1" smtClean="0"/>
              <a:t>iOS</a:t>
            </a:r>
            <a:r>
              <a:rPr lang="ru-RU" dirty="0" smtClean="0"/>
              <a:t> </a:t>
            </a:r>
            <a:r>
              <a:rPr lang="ru-RU" dirty="0" smtClean="0"/>
              <a:t>всегда была фиксированная память, и </a:t>
            </a:r>
            <a:r>
              <a:rPr lang="ru-RU" dirty="0" smtClean="0"/>
              <a:t>пользователь решал, </a:t>
            </a:r>
            <a:r>
              <a:rPr lang="ru-RU" dirty="0" smtClean="0"/>
              <a:t>сколько памяти ему нужно. </a:t>
            </a:r>
            <a:r>
              <a:rPr lang="ru-RU" dirty="0" smtClean="0"/>
              <a:t>Смартфоны </a:t>
            </a:r>
            <a:r>
              <a:rPr lang="ru-RU" dirty="0" smtClean="0"/>
              <a:t>с </a:t>
            </a:r>
            <a:r>
              <a:rPr lang="ru-RU" dirty="0" err="1" smtClean="0"/>
              <a:t>Android</a:t>
            </a:r>
            <a:r>
              <a:rPr lang="ru-RU" dirty="0" smtClean="0"/>
              <a:t> в большинстве случаев поддерживают карты памяти, позволяющие расширить память устройства</a:t>
            </a:r>
            <a:r>
              <a:rPr lang="ru-RU" dirty="0" smtClean="0"/>
              <a:t>. Встроенное </a:t>
            </a:r>
            <a:r>
              <a:rPr lang="ru-RU" dirty="0" smtClean="0"/>
              <a:t>хранилище всегда быстрее и надёжнее съёмного</a:t>
            </a:r>
            <a:r>
              <a:rPr lang="ru-RU" dirty="0" smtClean="0"/>
              <a:t>. Около 65% пользователей </a:t>
            </a:r>
            <a:r>
              <a:rPr lang="en-US" dirty="0" smtClean="0"/>
              <a:t>Android </a:t>
            </a:r>
            <a:r>
              <a:rPr lang="ru-RU" dirty="0" smtClean="0"/>
              <a:t>не удовлетворены памятью устройства.</a:t>
            </a:r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1835696" y="227687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404664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Согласно</a:t>
            </a:r>
            <a:r>
              <a:rPr lang="uk-UA" dirty="0" smtClean="0"/>
              <a:t> </a:t>
            </a:r>
            <a:r>
              <a:rPr lang="uk-UA" dirty="0" err="1" smtClean="0"/>
              <a:t>исследованиям</a:t>
            </a:r>
            <a:r>
              <a:rPr lang="uk-UA" dirty="0" smtClean="0"/>
              <a:t>, </a:t>
            </a:r>
            <a:r>
              <a:rPr lang="uk-UA" dirty="0" err="1" smtClean="0"/>
              <a:t>средний</a:t>
            </a:r>
            <a:r>
              <a:rPr lang="uk-UA" dirty="0" smtClean="0"/>
              <a:t> </a:t>
            </a:r>
            <a:r>
              <a:rPr lang="uk-UA" dirty="0" err="1" smtClean="0"/>
              <a:t>возраст</a:t>
            </a:r>
            <a:r>
              <a:rPr lang="uk-UA" dirty="0" smtClean="0"/>
              <a:t> </a:t>
            </a:r>
            <a:r>
              <a:rPr lang="uk-UA" dirty="0" err="1" smtClean="0"/>
              <a:t>пользователей</a:t>
            </a:r>
            <a:r>
              <a:rPr lang="uk-UA" dirty="0" smtClean="0"/>
              <a:t> </a:t>
            </a:r>
            <a:r>
              <a:rPr lang="en-US" dirty="0" smtClean="0"/>
              <a:t>Android</a:t>
            </a:r>
            <a:r>
              <a:rPr lang="uk-UA" dirty="0" smtClean="0"/>
              <a:t> </a:t>
            </a:r>
            <a:r>
              <a:rPr lang="uk-UA" dirty="0" err="1" smtClean="0"/>
              <a:t>составляет</a:t>
            </a:r>
            <a:r>
              <a:rPr lang="uk-UA" dirty="0" smtClean="0"/>
              <a:t> 22 </a:t>
            </a:r>
            <a:r>
              <a:rPr lang="uk-UA" dirty="0" err="1" smtClean="0"/>
              <a:t>года</a:t>
            </a:r>
            <a:r>
              <a:rPr lang="uk-UA" dirty="0" smtClean="0"/>
              <a:t> , </a:t>
            </a:r>
            <a:r>
              <a:rPr lang="en-US" dirty="0" smtClean="0"/>
              <a:t>IOS – </a:t>
            </a:r>
            <a:r>
              <a:rPr lang="ru-RU" dirty="0" smtClean="0"/>
              <a:t> 34</a:t>
            </a:r>
            <a:r>
              <a:rPr lang="en-US" dirty="0" smtClean="0"/>
              <a:t> </a:t>
            </a:r>
            <a:r>
              <a:rPr lang="en-US" dirty="0" smtClean="0"/>
              <a:t>.</a:t>
            </a:r>
            <a:endParaRPr lang="en-US" dirty="0" smtClean="0"/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1547664" y="141277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Диаграмма 2"/>
          <p:cNvGraphicFramePr/>
          <p:nvPr/>
        </p:nvGraphicFramePr>
        <p:xfrm>
          <a:off x="719064" y="1196752"/>
          <a:ext cx="8424936" cy="5445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/>
          <p:nvPr/>
        </p:nvGraphicFramePr>
        <p:xfrm>
          <a:off x="683568" y="1397000"/>
          <a:ext cx="8460432" cy="4840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5536" y="332656"/>
            <a:ext cx="8354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Статистика </a:t>
            </a:r>
            <a:r>
              <a:rPr lang="uk-UA" dirty="0" err="1" smtClean="0"/>
              <a:t>использования</a:t>
            </a:r>
            <a:r>
              <a:rPr lang="uk-UA" dirty="0" smtClean="0"/>
              <a:t> </a:t>
            </a:r>
            <a:r>
              <a:rPr lang="uk-UA" dirty="0" err="1" smtClean="0"/>
              <a:t>устройств</a:t>
            </a:r>
            <a:r>
              <a:rPr lang="uk-UA" dirty="0" smtClean="0"/>
              <a:t> на </a:t>
            </a:r>
            <a:r>
              <a:rPr lang="en-US" dirty="0" smtClean="0"/>
              <a:t>Android </a:t>
            </a:r>
            <a:r>
              <a:rPr lang="uk-UA" dirty="0" smtClean="0"/>
              <a:t>и </a:t>
            </a:r>
            <a:r>
              <a:rPr lang="en-US" dirty="0" smtClean="0"/>
              <a:t>IOS</a:t>
            </a:r>
            <a:r>
              <a:rPr lang="ru-RU" dirty="0" smtClean="0"/>
              <a:t> в странах СНГ</a:t>
            </a:r>
            <a:r>
              <a:rPr lang="en-US" dirty="0" smtClean="0"/>
              <a:t>. </a:t>
            </a:r>
            <a:r>
              <a:rPr lang="uk-UA" dirty="0" err="1" smtClean="0"/>
              <a:t>Исходя</a:t>
            </a:r>
            <a:r>
              <a:rPr lang="uk-UA" dirty="0" smtClean="0"/>
              <a:t> </a:t>
            </a:r>
            <a:r>
              <a:rPr lang="uk-UA" dirty="0" err="1" smtClean="0"/>
              <a:t>из</a:t>
            </a:r>
            <a:r>
              <a:rPr lang="uk-UA" dirty="0" smtClean="0"/>
              <a:t> </a:t>
            </a:r>
            <a:r>
              <a:rPr lang="ru-RU" dirty="0" smtClean="0"/>
              <a:t>этих</a:t>
            </a:r>
          </a:p>
          <a:p>
            <a:r>
              <a:rPr lang="ru-RU" dirty="0" smtClean="0"/>
              <a:t>д</a:t>
            </a:r>
            <a:r>
              <a:rPr lang="ru-RU" dirty="0" smtClean="0"/>
              <a:t>анных следует, что </a:t>
            </a:r>
            <a:r>
              <a:rPr lang="en-US" dirty="0" smtClean="0"/>
              <a:t>IOS</a:t>
            </a:r>
            <a:r>
              <a:rPr lang="ru-RU" dirty="0" smtClean="0"/>
              <a:t> пользуется большим спросом на СНГ.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/>
          <p:nvPr/>
        </p:nvGraphicFramePr>
        <p:xfrm>
          <a:off x="899592" y="836712"/>
          <a:ext cx="7560840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/>
          <p:nvPr/>
        </p:nvGraphicFramePr>
        <p:xfrm>
          <a:off x="1187624" y="692696"/>
          <a:ext cx="7032104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/>
          <p:nvPr/>
        </p:nvGraphicFramePr>
        <p:xfrm>
          <a:off x="323528" y="2204864"/>
          <a:ext cx="4200128" cy="3688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Диаграмма 2"/>
          <p:cNvGraphicFramePr/>
          <p:nvPr/>
        </p:nvGraphicFramePr>
        <p:xfrm>
          <a:off x="4416152" y="2492896"/>
          <a:ext cx="4727848" cy="3487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31640" y="548680"/>
            <a:ext cx="699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Среди 100 тыс. опрошенных пользователей</a:t>
            </a:r>
            <a:r>
              <a:rPr lang="en-US" dirty="0" smtClean="0"/>
              <a:t> IOS </a:t>
            </a:r>
            <a:r>
              <a:rPr lang="uk-UA" dirty="0" smtClean="0"/>
              <a:t>и </a:t>
            </a:r>
            <a:r>
              <a:rPr lang="en-US" dirty="0" smtClean="0"/>
              <a:t>Android</a:t>
            </a:r>
            <a:r>
              <a:rPr lang="ru-RU" dirty="0" smtClean="0"/>
              <a:t> о смене ОС </a:t>
            </a:r>
          </a:p>
          <a:p>
            <a:r>
              <a:rPr lang="ru-RU" dirty="0" smtClean="0"/>
              <a:t>имеем следующие результаты. 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/>
          <p:nvPr/>
        </p:nvGraphicFramePr>
        <p:xfrm>
          <a:off x="971600" y="836712"/>
          <a:ext cx="7560840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196</Words>
  <Application>Microsoft Office PowerPoint</Application>
  <PresentationFormat>Экран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Наталья</dc:creator>
  <cp:lastModifiedBy>Наталья</cp:lastModifiedBy>
  <cp:revision>6</cp:revision>
  <dcterms:created xsi:type="dcterms:W3CDTF">2020-03-26T19:32:44Z</dcterms:created>
  <dcterms:modified xsi:type="dcterms:W3CDTF">2020-03-26T20:29:38Z</dcterms:modified>
</cp:coreProperties>
</file>