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0" r:id="rId1"/>
  </p:sldMasterIdLst>
  <p:notesMasterIdLst>
    <p:notesMasterId r:id="rId25"/>
  </p:notesMasterIdLst>
  <p:sldIdLst>
    <p:sldId id="293" r:id="rId2"/>
    <p:sldId id="275" r:id="rId3"/>
    <p:sldId id="262" r:id="rId4"/>
    <p:sldId id="278" r:id="rId5"/>
    <p:sldId id="284" r:id="rId6"/>
    <p:sldId id="310" r:id="rId7"/>
    <p:sldId id="285" r:id="rId8"/>
    <p:sldId id="286" r:id="rId9"/>
    <p:sldId id="287" r:id="rId10"/>
    <p:sldId id="288" r:id="rId11"/>
    <p:sldId id="279" r:id="rId12"/>
    <p:sldId id="289" r:id="rId13"/>
    <p:sldId id="290" r:id="rId14"/>
    <p:sldId id="311" r:id="rId15"/>
    <p:sldId id="306" r:id="rId16"/>
    <p:sldId id="300" r:id="rId17"/>
    <p:sldId id="301" r:id="rId18"/>
    <p:sldId id="304" r:id="rId19"/>
    <p:sldId id="307" r:id="rId20"/>
    <p:sldId id="308" r:id="rId21"/>
    <p:sldId id="309" r:id="rId22"/>
    <p:sldId id="305" r:id="rId23"/>
    <p:sldId id="267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57" autoAdjust="0"/>
  </p:normalViewPr>
  <p:slideViewPr>
    <p:cSldViewPr snapToGrid="0">
      <p:cViewPr varScale="1">
        <p:scale>
          <a:sx n="78" d="100"/>
          <a:sy n="78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E1841-7C2E-464F-8B06-04B8AC8F5CA0}" type="datetimeFigureOut">
              <a:rPr lang="ru-RU" smtClean="0"/>
              <a:pPr/>
              <a:t>23.06.2017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D6313-D3FC-45EE-8CC5-1DC7BC7893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44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D6313-D3FC-45EE-8CC5-1DC7BC7893B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19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E6B9-BA6F-4636-BBC0-607B68D5F2CD}" type="datetime1">
              <a:rPr lang="ru-RU" smtClean="0"/>
              <a:pPr/>
              <a:t>23.06.2017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11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6D78-BFFE-468A-8692-2C3A5432CD54}" type="datetime1">
              <a:rPr lang="ru-RU" smtClean="0"/>
              <a:pPr/>
              <a:t>23.06.2017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02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159A-85C3-4A51-A048-7AE8CA2BB2F2}" type="datetime1">
              <a:rPr lang="ru-RU" smtClean="0"/>
              <a:pPr/>
              <a:t>23.06.2017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67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D0D5-3A37-4B1E-AD65-6C0144062D9A}" type="datetime1">
              <a:rPr lang="ru-RU" smtClean="0"/>
              <a:pPr/>
              <a:t>23.06.2017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55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3E8F-C300-4AB7-AFF7-19DBA752DD12}" type="datetime1">
              <a:rPr lang="ru-RU" smtClean="0"/>
              <a:pPr/>
              <a:t>23.06.2017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31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E25-F622-487D-B0A7-4714122EA979}" type="datetime1">
              <a:rPr lang="ru-RU" smtClean="0"/>
              <a:pPr/>
              <a:t>23.06.2017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1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EEEC-38B5-4F2B-9F7E-D98D66872EB0}" type="datetime1">
              <a:rPr lang="ru-RU" smtClean="0"/>
              <a:pPr/>
              <a:t>23.06.2017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92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71EC-41DA-44FF-8EEC-08B01E7DF9E6}" type="datetime1">
              <a:rPr lang="ru-RU" smtClean="0"/>
              <a:pPr/>
              <a:t>23.06.2017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5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57D3-B7A9-4800-9050-EAB734B91DDC}" type="datetime1">
              <a:rPr lang="ru-RU" smtClean="0"/>
              <a:pPr/>
              <a:t>23.06.2017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8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B6AD-9086-40D6-90B2-D5717B7A5E1F}" type="datetime1">
              <a:rPr lang="ru-RU" smtClean="0"/>
              <a:pPr/>
              <a:t>23.06.2017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85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64FB-E17E-4FA9-9C94-7BD7A7C05434}" type="datetime1">
              <a:rPr lang="ru-RU" smtClean="0"/>
              <a:pPr/>
              <a:t>23.06.2017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22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BD36-867D-47DC-8C39-F6B62FAD643D}" type="datetime1">
              <a:rPr lang="ru-RU" smtClean="0"/>
              <a:pPr/>
              <a:t>23.06.2017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E65C-E2C1-43ED-9F5F-BEEC14B23F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3568" y="996286"/>
            <a:ext cx="7772400" cy="1924335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БУ ВО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СУРГУТСКИЙ ГОСУДАРСТВЕННЫЙ УНИВЕРСИТЕТ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КАФЕДРА АВТОМАТИЗИРОВАННЫХ СИСТЕМ ОБРАБОТКИ ИНФОРМАЦИИ И УПРАВЛЕНИЯ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54518" y="2132856"/>
            <a:ext cx="77724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поддержки принятия решений на этапе схемотехнического проектирования электронных средств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0718" y="4451276"/>
            <a:ext cx="3719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Выполнил:</a:t>
            </a: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студент группы 606-32</a:t>
            </a:r>
          </a:p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Боровков Дмитрий Евгеньевич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6582" y="611738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Сургут, 2017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200" y="4451276"/>
            <a:ext cx="3960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Научный руководитель: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рофессор кафедры АСОИУ, д.т.н.</a:t>
            </a:r>
          </a:p>
          <a:p>
            <a:pPr algn="r"/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Бушмелева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Кия Иннокентьевна</a:t>
            </a:r>
          </a:p>
        </p:txBody>
      </p:sp>
    </p:spTree>
    <p:extLst>
      <p:ext uri="{BB962C8B-B14F-4D97-AF65-F5344CB8AC3E}">
        <p14:creationId xmlns:p14="http://schemas.microsoft.com/office/powerpoint/2010/main" val="16742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853871"/>
              </p:ext>
            </p:extLst>
          </p:nvPr>
        </p:nvGraphicFramePr>
        <p:xfrm>
          <a:off x="628650" y="1544637"/>
          <a:ext cx="78867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PSPICE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A/D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Micro-Cap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Ngspice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чувствительности</a:t>
                      </a:r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графического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редактора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Бесплатное распространение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Последнее обновление программы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z="1800" smtClean="0"/>
              <a:pPr/>
              <a:t>10</a:t>
            </a:fld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32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(продолжение)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C99E65C-E2C1-43ED-9F5F-BEEC14B23FD5}" type="slidenum">
              <a:rPr lang="ru-RU" sz="1800" smtClean="0"/>
              <a:pPr/>
              <a:t>11</a:t>
            </a:fld>
            <a:endParaRPr lang="ru-RU" sz="18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1"/>
            <a:ext cx="9144000" cy="797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5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2894" y="5414682"/>
            <a:ext cx="855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1. Контекстная диаграмма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9257" b="18493"/>
          <a:stretch>
            <a:fillRect/>
          </a:stretch>
        </p:blipFill>
        <p:spPr bwMode="auto">
          <a:xfrm>
            <a:off x="336176" y="1515037"/>
            <a:ext cx="8471648" cy="355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56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z="1800" smtClean="0"/>
              <a:pPr/>
              <a:t>12</a:t>
            </a:fld>
            <a:endParaRPr lang="ru-RU" sz="1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(продолжение)</a:t>
            </a:r>
            <a:endParaRPr lang="ru-RU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2894" y="5405816"/>
            <a:ext cx="855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Декомпозиция контекстной диаграммы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023" t="3581" b="4289"/>
          <a:stretch>
            <a:fillRect/>
          </a:stretch>
        </p:blipFill>
        <p:spPr bwMode="auto">
          <a:xfrm>
            <a:off x="47856" y="1541926"/>
            <a:ext cx="9066212" cy="355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z="1800" smtClean="0"/>
              <a:pPr/>
              <a:t>13</a:t>
            </a:fld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электронных принципиальных схем</a:t>
            </a:r>
            <a:endParaRPr lang="ru-RU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119" y="1649517"/>
            <a:ext cx="8695764" cy="429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z="1800" smtClean="0">
                <a:cs typeface="Times New Roman" pitchFamily="18" charset="0"/>
              </a:rPr>
              <a:pPr/>
              <a:t>14</a:t>
            </a:fld>
            <a:endParaRPr lang="ru-RU" sz="1800" dirty="0"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 базы данных</a:t>
            </a:r>
            <a:endParaRPr lang="ru-RU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5" y="1265079"/>
            <a:ext cx="8877670" cy="478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z="1800" smtClean="0"/>
              <a:pPr/>
              <a:t>15</a:t>
            </a:fld>
            <a:endParaRPr lang="ru-RU" sz="18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525" y="1264050"/>
            <a:ext cx="5819775" cy="3095625"/>
          </a:xfrm>
          <a:prstGeom prst="rect">
            <a:avLst/>
          </a:prstGeom>
          <a:noFill/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57200" y="23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3932" y="4356824"/>
            <a:ext cx="8558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42925" algn="ctr"/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Рис. 3. Окно выбора файла с описанием принципиальной схемы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indent="542925"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824" y="2834905"/>
            <a:ext cx="5970494" cy="312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z="1800" smtClean="0"/>
              <a:pPr/>
              <a:t>16</a:t>
            </a:fld>
            <a:endParaRPr lang="ru-RU" sz="1800" dirty="0"/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5718" y="1262344"/>
            <a:ext cx="5952564" cy="116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83932" y="5952594"/>
            <a:ext cx="855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5. Выбор места расположения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4259" y="2429429"/>
            <a:ext cx="855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4. Окно создания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57200" y="23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 (продолжение)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z="1800" smtClean="0"/>
              <a:pPr/>
              <a:t>17</a:t>
            </a:fld>
            <a:endParaRPr lang="ru-RU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894" y="6114051"/>
            <a:ext cx="855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6. Окно для указания параметров схемы из технического задания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57200" y="23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 (продолжение)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25" y="911399"/>
            <a:ext cx="44767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9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z="1800" smtClean="0"/>
              <a:pPr/>
              <a:t>18</a:t>
            </a:fld>
            <a:endParaRPr lang="ru-RU" sz="1800" dirty="0"/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034" y="1264025"/>
            <a:ext cx="7637932" cy="445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92894" y="5710626"/>
            <a:ext cx="855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7. Главное окно с загруженным проектом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57200" y="23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 (продолжение)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z="1800" smtClean="0"/>
              <a:pPr/>
              <a:t>19</a:t>
            </a:fld>
            <a:endParaRPr lang="ru-RU" sz="18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247" y="2067280"/>
            <a:ext cx="7745506" cy="23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92894" y="4404143"/>
            <a:ext cx="8558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8. Окно с результатами корректировки номинальных величин ЭРЭ без учета температуры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57200" y="23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 (продолжение)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88141"/>
            <a:ext cx="7886700" cy="4688822"/>
          </a:xfrm>
        </p:spPr>
        <p:txBody>
          <a:bodyPr>
            <a:normAutofit/>
          </a:bodyPr>
          <a:lstStyle/>
          <a:p>
            <a:pPr marL="0" indent="62865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проектирования электронных средств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lvl="0" indent="185738">
              <a:buFont typeface="+mj-lt"/>
              <a:buAutoNum type="arabicPeriod"/>
            </a:pPr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ТЗ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Tmin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Tmax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[Q</a:t>
            </a:r>
            <a:r>
              <a:rPr lang="ru-RU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</a:t>
            </a:r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min;Q</a:t>
            </a:r>
            <a:r>
              <a:rPr lang="ru-RU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</a:t>
            </a:r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max])</a:t>
            </a:r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14375" lvl="0" indent="185738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проекта.</a:t>
            </a:r>
          </a:p>
          <a:p>
            <a:pPr marL="714375" lvl="0" indent="185738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 электронного устройства.</a:t>
            </a:r>
          </a:p>
          <a:p>
            <a:pPr marL="714375" lvl="0" indent="185738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Функционально-логическое проектирование.</a:t>
            </a:r>
          </a:p>
          <a:p>
            <a:pPr marL="714375" lvl="0" indent="185738">
              <a:buFont typeface="+mj-lt"/>
              <a:buAutoNum type="arabicPeriod"/>
            </a:pPr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Схемотехническое проектирование.</a:t>
            </a:r>
          </a:p>
          <a:p>
            <a:pPr marL="714375" lvl="0" indent="185738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Топологическое проектирование.</a:t>
            </a:r>
          </a:p>
          <a:p>
            <a:pPr marL="714375" lvl="0" indent="185738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Изготовление опытного образца.</a:t>
            </a:r>
          </a:p>
          <a:p>
            <a:pPr marL="714375" lvl="0" indent="185738"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характеристик устройства.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EC99E65C-E2C1-43ED-9F5F-BEEC14B23FD5}" type="slidenum">
              <a:rPr lang="ru-RU" sz="1800" smtClean="0"/>
              <a:pPr/>
              <a:t>2</a:t>
            </a:fld>
            <a:endParaRPr lang="ru-RU" sz="1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-32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900" dirty="0" smtClean="0">
                <a:latin typeface="Times New Roman" pitchFamily="18" charset="0"/>
                <a:cs typeface="Times New Roman" pitchFamily="18" charset="0"/>
              </a:rPr>
              <a:t>Описание предметной области</a:t>
            </a:r>
            <a:endParaRPr lang="ru-RU" sz="3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z="1800" smtClean="0"/>
              <a:pPr/>
              <a:t>20</a:t>
            </a:fld>
            <a:endParaRPr lang="ru-RU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58118" y="1264025"/>
            <a:ext cx="32929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9. Гистограмма плотности распределения выходного напряжения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23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 (продолжение)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575" y="1032030"/>
            <a:ext cx="5468644" cy="546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z="1800" smtClean="0"/>
              <a:pPr/>
              <a:t>21</a:t>
            </a:fld>
            <a:endParaRPr lang="ru-RU" sz="18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0047" y="1272984"/>
            <a:ext cx="2563906" cy="402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92894" y="5291678"/>
            <a:ext cx="8558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10. Окно с результатами расчетов технологических допусков ЭРЭ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57200" y="23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 (продолжение)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z="1800" smtClean="0"/>
              <a:pPr/>
              <a:t>22</a:t>
            </a:fld>
            <a:endParaRPr lang="ru-RU" sz="1800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259976" y="1320905"/>
            <a:ext cx="8624048" cy="4856058"/>
          </a:xfrm>
        </p:spPr>
        <p:txBody>
          <a:bodyPr>
            <a:normAutofit/>
          </a:bodyPr>
          <a:lstStyle/>
          <a:p>
            <a:pPr marL="0" indent="542925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проведенной работы спроектирована автоматизированная система поддержки принятия на этапе схемотехнического проектирования электронных средств. Программа исправно работает со всеми элементами схемы, но расчет номинальных величин и их допусков производит только с резисторами. Реализованная система имеет ограничения на типы элементов, к которым применяется корректировка номинальных величин и расчет технологического допуска. Требуется доработать программу для использования данных расчетов  параметров катушек индуктивности и конденсаторов.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3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1499627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C99E65C-E2C1-43ED-9F5F-BEEC14B23FD5}" type="slidenum">
              <a:rPr lang="ru-RU" sz="1800" smtClean="0"/>
              <a:pPr/>
              <a:t>23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594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EC99E65C-E2C1-43ED-9F5F-BEEC14B23FD5}" type="slidenum">
              <a:rPr lang="ru-RU" sz="1800" smtClean="0"/>
              <a:pPr/>
              <a:t>3</a:t>
            </a:fld>
            <a:endParaRPr lang="ru-RU" sz="1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900" dirty="0" smtClean="0">
                <a:latin typeface="Times New Roman" pitchFamily="18" charset="0"/>
                <a:cs typeface="Times New Roman" pitchFamily="18" charset="0"/>
              </a:rPr>
              <a:t>Описание предметной области (продолжение)</a:t>
            </a:r>
            <a:endParaRPr lang="ru-RU" sz="3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628650" y="1497106"/>
            <a:ext cx="7886700" cy="4679858"/>
          </a:xfrm>
        </p:spPr>
        <p:txBody>
          <a:bodyPr>
            <a:normAutofit/>
          </a:bodyPr>
          <a:lstStyle/>
          <a:p>
            <a:pPr marL="0" indent="542925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схемотехнического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185738">
              <a:buFont typeface="+mj-lt"/>
              <a:buAutoNum type="arabicParenR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элементной базы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185738">
              <a:buFont typeface="+mj-lt"/>
              <a:buAutoNum type="arabicParenR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185738">
              <a:buFont typeface="+mj-lt"/>
              <a:buAutoNum type="arabicParenR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параметрический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185738">
              <a:buFont typeface="+mj-lt"/>
              <a:buAutoNum type="arabicParenR"/>
            </a:pPr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185738">
              <a:buFont typeface="+mj-lt"/>
              <a:buAutoNum type="arabicParenR"/>
            </a:pPr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lvl="1" indent="185738"/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статистический анализ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Монте-Карло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lvl="1" indent="185738"/>
            <a: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чувствительности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lvl="1" indent="274638">
              <a:buNone/>
            </a:pPr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Оптимизация.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 t="8371" b="4803"/>
          <a:stretch>
            <a:fillRect/>
          </a:stretch>
        </p:blipFill>
        <p:spPr bwMode="auto">
          <a:xfrm>
            <a:off x="825623" y="4570504"/>
            <a:ext cx="7496846" cy="176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11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75990"/>
            <a:ext cx="7886700" cy="4351338"/>
          </a:xfrm>
        </p:spPr>
        <p:txBody>
          <a:bodyPr>
            <a:normAutofit/>
          </a:bodyPr>
          <a:lstStyle/>
          <a:p>
            <a:pPr marL="0" indent="538163">
              <a:buNone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Электрорадиоэлементы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(ЭРЭ)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делятся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17550" indent="179388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резисторы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0" indent="179388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конденсаторы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0" indent="179388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катушки индуктивности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38163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ЭРЭ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17550" indent="179388"/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номинальное значение величины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(Ом, Ф, Гн)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0" indent="179388"/>
            <a:r>
              <a:rPr 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допуск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(20%, 10%, 5%, 2%, 1%, 0.5%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0" indent="179388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номинальная мощность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0" indent="179388" algn="ctr">
              <a:buNone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P=I*U,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0" indent="179388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–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сила тока на элементе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0" indent="179388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–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падение напряжения на элементе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EC99E65C-E2C1-43ED-9F5F-BEEC14B23FD5}" type="slidenum">
              <a:rPr lang="ru-RU" sz="1800" smtClean="0"/>
              <a:pPr/>
              <a:t>4</a:t>
            </a:fld>
            <a:endParaRPr lang="ru-RU" sz="1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900" dirty="0" smtClean="0">
                <a:latin typeface="Times New Roman" pitchFamily="18" charset="0"/>
                <a:cs typeface="Times New Roman" pitchFamily="18" charset="0"/>
              </a:rPr>
              <a:t>Описание предметной области (продолжение)</a:t>
            </a:r>
            <a:endParaRPr lang="ru-RU" sz="3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-12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цели и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446415"/>
            <a:ext cx="7886700" cy="5054138"/>
          </a:xfrm>
        </p:spPr>
        <p:txBody>
          <a:bodyPr>
            <a:noAutofit/>
          </a:bodyPr>
          <a:lstStyle/>
          <a:p>
            <a:pPr marL="0" indent="542925">
              <a:lnSpc>
                <a:spcPct val="100000"/>
              </a:lnSpc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автоматизированную систему поддержки принятия решений проектировщиком электронных принципиальных схем  при решении задач анализа и оптимизации на этапе схемотехнического проектирования электронных средств. </a:t>
            </a:r>
          </a:p>
          <a:p>
            <a:pPr marL="0" indent="542925">
              <a:lnSpc>
                <a:spcPct val="100000"/>
              </a:lnSpc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14375" lvl="0" indent="185738">
              <a:lnSpc>
                <a:spcPct val="100000"/>
              </a:lnSpc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поиск литературы и обследование по предметной области.</a:t>
            </a:r>
          </a:p>
          <a:p>
            <a:pPr marL="714375" lvl="0" indent="185738">
              <a:lnSpc>
                <a:spcPct val="100000"/>
              </a:lnSpc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цель и составить перечень основных функциональных задач.</a:t>
            </a:r>
          </a:p>
          <a:p>
            <a:pPr marL="714375" lvl="0" indent="185738">
              <a:lnSpc>
                <a:spcPct val="100000"/>
              </a:lnSpc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инфологическую модель предметной области.</a:t>
            </a:r>
          </a:p>
          <a:p>
            <a:pPr marL="714375" lvl="0" indent="185738">
              <a:lnSpc>
                <a:spcPct val="100000"/>
              </a:lnSpc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обзор и провести анализ подобного рода систем.</a:t>
            </a:r>
          </a:p>
          <a:p>
            <a:pPr marL="714375" lvl="0" indent="185738">
              <a:lnSpc>
                <a:spcPct val="100000"/>
              </a:lnSpc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организационно-функциональную модель системы.</a:t>
            </a:r>
          </a:p>
          <a:p>
            <a:pPr marL="714375" lvl="0" indent="185738">
              <a:lnSpc>
                <a:spcPct val="100000"/>
              </a:lnSpc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виды обеспечений.</a:t>
            </a:r>
          </a:p>
          <a:p>
            <a:pPr marL="714375" lvl="0" indent="185738">
              <a:lnSpc>
                <a:spcPct val="100000"/>
              </a:lnSpc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БД.</a:t>
            </a:r>
          </a:p>
          <a:p>
            <a:pPr marL="714375" lvl="0" indent="185738">
              <a:lnSpc>
                <a:spcPct val="100000"/>
              </a:lnSpc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интерфейс 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z="1800" smtClean="0"/>
              <a:pPr/>
              <a:t>5</a:t>
            </a:fld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628650" y="1446415"/>
            <a:ext cx="7886700" cy="5054138"/>
          </a:xfrm>
        </p:spPr>
        <p:txBody>
          <a:bodyPr>
            <a:noAutofit/>
          </a:bodyPr>
          <a:lstStyle/>
          <a:p>
            <a:pPr marL="0" indent="541338"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Функциональные задачи системы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719138" lvl="0" indent="177800" algn="just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Поиск, доступ, извлечение данных из БД системы.</a:t>
            </a:r>
          </a:p>
          <a:p>
            <a:pPr marL="719138" lvl="0" indent="177800" algn="just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Создание и открытие проектов.</a:t>
            </a:r>
          </a:p>
          <a:p>
            <a:pPr marL="719138" lvl="0" indent="177800" algn="just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Корректировка номинальных величин ЭРЭ с учетом температуры с помощью анализа чувствительности.</a:t>
            </a:r>
          </a:p>
          <a:p>
            <a:pPr marL="719138" lvl="0" indent="177800" algn="just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Расчет технологических допусков ЭРЭ с помощью метода Монте-Карло.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541338" algn="just"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Нефункциональные требования к системе:</a:t>
            </a:r>
          </a:p>
          <a:p>
            <a:pPr marL="719138" lvl="0" indent="177800" algn="just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Простота использования пользовательского интерфейса.</a:t>
            </a:r>
          </a:p>
          <a:p>
            <a:pPr marL="719138" lvl="0" indent="177800" algn="just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Ограничения целостности.</a:t>
            </a:r>
          </a:p>
          <a:p>
            <a:pPr marL="719138" lvl="0" indent="177800" algn="just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Удобное отображение и редактирование данных базы данных.</a:t>
            </a:r>
          </a:p>
          <a:p>
            <a:pPr marL="719138" lvl="0" indent="177800" algn="just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Возможность выполнения функциональных задач с любыми схемами.</a:t>
            </a:r>
          </a:p>
          <a:p>
            <a:pPr marL="719138" lvl="0" indent="177800" algn="just">
              <a:buFont typeface="+mj-lt"/>
              <a:buAutoNum type="arabicPeriod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Возможность открытия проектов созданных на другом компьютере.</a:t>
            </a:r>
          </a:p>
          <a:p>
            <a:pPr marL="719138" indent="177800" algn="just">
              <a:lnSpc>
                <a:spcPct val="100000"/>
              </a:lnSpc>
              <a:buFont typeface="+mj-lt"/>
              <a:buAutoNum type="arabicPeriod"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12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системы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2047" y="1426603"/>
            <a:ext cx="8641977" cy="5349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Simulation Program with Integrated Circuit Emphasis (PSPICE) Analog/Digital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z="1800" smtClean="0"/>
              <a:pPr/>
              <a:t>7</a:t>
            </a:fld>
            <a:endParaRPr lang="ru-RU" sz="1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-32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16" y="1860169"/>
            <a:ext cx="8833502" cy="4210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z="1800" smtClean="0"/>
              <a:pPr/>
              <a:t>8</a:t>
            </a:fld>
            <a:endParaRPr lang="ru-RU" sz="1800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42047" y="1369546"/>
            <a:ext cx="8641977" cy="365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Micro-Cap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108" y="1734671"/>
            <a:ext cx="5837272" cy="462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32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(продолжение)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E65C-E2C1-43ED-9F5F-BEEC14B23FD5}" type="slidenum">
              <a:rPr lang="ru-RU" sz="1800" smtClean="0"/>
              <a:pPr/>
              <a:t>9</a:t>
            </a:fld>
            <a:endParaRPr lang="ru-RU" sz="1800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42047" y="1417638"/>
            <a:ext cx="8641977" cy="313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Ngspice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5494" y="1850090"/>
            <a:ext cx="6340106" cy="438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32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(продолжение)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</TotalTime>
  <Words>638</Words>
  <Application>Microsoft Office PowerPoint</Application>
  <PresentationFormat>Экран (4:3)</PresentationFormat>
  <Paragraphs>137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Тема Office</vt:lpstr>
      <vt:lpstr>БУ ВО «СУРГУТСКИЙ ГОСУДАРСТВЕННЫЙ УНИВЕРСИТЕТ КАФЕДРА АВТОМАТИЗИРОВАННЫХ СИСТЕМ ОБРАБОТКИ ИНФОРМАЦИИ И УПРАВЛЕНИЯ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отчету по дисциплине  «Проектирование и эксплуатация АСОИУ» на тему  «Мобильный клиент информационной системы Oris»</dc:title>
  <dc:creator>Vadim Mashkin</dc:creator>
  <cp:lastModifiedBy>ололол</cp:lastModifiedBy>
  <cp:revision>182</cp:revision>
  <dcterms:created xsi:type="dcterms:W3CDTF">2016-05-25T09:14:07Z</dcterms:created>
  <dcterms:modified xsi:type="dcterms:W3CDTF">2017-06-23T03:47:18Z</dcterms:modified>
</cp:coreProperties>
</file>