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326" r:id="rId6"/>
    <p:sldId id="402" r:id="rId7"/>
    <p:sldId id="400" r:id="rId8"/>
    <p:sldId id="384" r:id="rId9"/>
    <p:sldId id="392" r:id="rId10"/>
    <p:sldId id="385" r:id="rId11"/>
    <p:sldId id="390" r:id="rId12"/>
    <p:sldId id="401" r:id="rId13"/>
    <p:sldId id="395" r:id="rId14"/>
    <p:sldId id="396" r:id="rId15"/>
    <p:sldId id="381" r:id="rId16"/>
  </p:sldIdLst>
  <p:sldSz cx="9144000" cy="5715000" type="screen16x1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0013"/>
    <a:srgbClr val="E92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77460" autoAdjust="0"/>
  </p:normalViewPr>
  <p:slideViewPr>
    <p:cSldViewPr snapToGrid="0" snapToObjects="1">
      <p:cViewPr varScale="1">
        <p:scale>
          <a:sx n="68" d="100"/>
          <a:sy n="68" d="100"/>
        </p:scale>
        <p:origin x="446" y="67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14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9C273B-A6FF-41F3-BF64-D1039B672B0B}" type="doc">
      <dgm:prSet loTypeId="urn:microsoft.com/office/officeart/2011/layout/HexagonRadial" loCatId="cycl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5A09080-D0AC-4BEA-9761-BFD47E718E57}">
      <dgm:prSet phldrT="[Text]"/>
      <dgm:spPr/>
      <dgm:t>
        <a:bodyPr/>
        <a:lstStyle/>
        <a:p>
          <a:r>
            <a:rPr lang="en-US" dirty="0"/>
            <a:t>Ensemble</a:t>
          </a:r>
        </a:p>
      </dgm:t>
    </dgm:pt>
    <dgm:pt modelId="{C8DE1002-52B3-439F-B387-F5357127DB5E}" type="parTrans" cxnId="{36BA8D9C-5160-4097-9527-CBC4641487CE}">
      <dgm:prSet/>
      <dgm:spPr/>
      <dgm:t>
        <a:bodyPr/>
        <a:lstStyle/>
        <a:p>
          <a:endParaRPr lang="en-US"/>
        </a:p>
      </dgm:t>
    </dgm:pt>
    <dgm:pt modelId="{C6B51C0C-E869-49EF-A1C9-EA984394FF60}" type="sibTrans" cxnId="{36BA8D9C-5160-4097-9527-CBC4641487CE}">
      <dgm:prSet/>
      <dgm:spPr/>
      <dgm:t>
        <a:bodyPr/>
        <a:lstStyle/>
        <a:p>
          <a:endParaRPr lang="en-US"/>
        </a:p>
      </dgm:t>
    </dgm:pt>
    <dgm:pt modelId="{78F569F1-6D14-4824-B260-3FDFEBDB10AD}">
      <dgm:prSet phldrT="[Text]"/>
      <dgm:spPr/>
      <dgm:t>
        <a:bodyPr/>
        <a:lstStyle/>
        <a:p>
          <a:r>
            <a:rPr lang="en-US" dirty="0"/>
            <a:t>Decision Tree</a:t>
          </a:r>
        </a:p>
      </dgm:t>
    </dgm:pt>
    <dgm:pt modelId="{AB75E748-8582-4D77-AF4B-8C8210133F6B}" type="parTrans" cxnId="{C2C11066-C943-48A0-AE3F-322F48A519AF}">
      <dgm:prSet/>
      <dgm:spPr/>
      <dgm:t>
        <a:bodyPr/>
        <a:lstStyle/>
        <a:p>
          <a:endParaRPr lang="en-US"/>
        </a:p>
      </dgm:t>
    </dgm:pt>
    <dgm:pt modelId="{4ACE044D-A0DD-430F-AC60-6B7D1A912F17}" type="sibTrans" cxnId="{C2C11066-C943-48A0-AE3F-322F48A519AF}">
      <dgm:prSet/>
      <dgm:spPr/>
      <dgm:t>
        <a:bodyPr/>
        <a:lstStyle/>
        <a:p>
          <a:endParaRPr lang="en-US"/>
        </a:p>
      </dgm:t>
    </dgm:pt>
    <dgm:pt modelId="{A0D35285-9C82-4559-BF56-84E72D75A8F8}">
      <dgm:prSet phldrT="[Text]"/>
      <dgm:spPr/>
      <dgm:t>
        <a:bodyPr/>
        <a:lstStyle/>
        <a:p>
          <a:r>
            <a:rPr lang="en-US" dirty="0"/>
            <a:t>K-NN</a:t>
          </a:r>
        </a:p>
      </dgm:t>
    </dgm:pt>
    <dgm:pt modelId="{36490238-456E-4023-90D1-9472B5CBA371}" type="parTrans" cxnId="{8646D96A-BC7B-41DF-AEBC-3B73723EF76D}">
      <dgm:prSet/>
      <dgm:spPr/>
      <dgm:t>
        <a:bodyPr/>
        <a:lstStyle/>
        <a:p>
          <a:endParaRPr lang="en-US"/>
        </a:p>
      </dgm:t>
    </dgm:pt>
    <dgm:pt modelId="{498B21B1-03B9-4BE2-A1B1-A56C866ACA70}" type="sibTrans" cxnId="{8646D96A-BC7B-41DF-AEBC-3B73723EF76D}">
      <dgm:prSet/>
      <dgm:spPr/>
      <dgm:t>
        <a:bodyPr/>
        <a:lstStyle/>
        <a:p>
          <a:endParaRPr lang="en-US"/>
        </a:p>
      </dgm:t>
    </dgm:pt>
    <dgm:pt modelId="{20293A4C-7CB0-4808-AC21-42759B74E568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D10BE616-AD20-4B98-A0D7-5959B072191C}" type="parTrans" cxnId="{B0AE16EF-E2C6-4C61-9C22-4B1BB5FF430A}">
      <dgm:prSet/>
      <dgm:spPr/>
      <dgm:t>
        <a:bodyPr/>
        <a:lstStyle/>
        <a:p>
          <a:endParaRPr lang="en-US"/>
        </a:p>
      </dgm:t>
    </dgm:pt>
    <dgm:pt modelId="{A4B9FB50-A4A0-436A-A36C-1A5E97841ED1}" type="sibTrans" cxnId="{B0AE16EF-E2C6-4C61-9C22-4B1BB5FF430A}">
      <dgm:prSet/>
      <dgm:spPr/>
      <dgm:t>
        <a:bodyPr/>
        <a:lstStyle/>
        <a:p>
          <a:endParaRPr lang="en-US"/>
        </a:p>
      </dgm:t>
    </dgm:pt>
    <dgm:pt modelId="{3AF77E65-D256-4071-BFE9-748D43769FCB}">
      <dgm:prSet phldrT="[Text]"/>
      <dgm:spPr/>
      <dgm:t>
        <a:bodyPr/>
        <a:lstStyle/>
        <a:p>
          <a:r>
            <a:rPr lang="en-US" dirty="0"/>
            <a:t>Naïve Bayes</a:t>
          </a:r>
        </a:p>
      </dgm:t>
    </dgm:pt>
    <dgm:pt modelId="{BD27DC70-115A-41D8-AD7B-2C64D884541F}" type="parTrans" cxnId="{4B112F62-F909-4C68-B995-EC9C9715BD60}">
      <dgm:prSet/>
      <dgm:spPr/>
      <dgm:t>
        <a:bodyPr/>
        <a:lstStyle/>
        <a:p>
          <a:endParaRPr lang="en-US"/>
        </a:p>
      </dgm:t>
    </dgm:pt>
    <dgm:pt modelId="{70445EDA-AEB3-4F8D-9FFE-6BA1F6851E42}" type="sibTrans" cxnId="{4B112F62-F909-4C68-B995-EC9C9715BD60}">
      <dgm:prSet/>
      <dgm:spPr/>
      <dgm:t>
        <a:bodyPr/>
        <a:lstStyle/>
        <a:p>
          <a:endParaRPr lang="en-US"/>
        </a:p>
      </dgm:t>
    </dgm:pt>
    <dgm:pt modelId="{30079B30-22D7-4231-8E9F-F39A1B4EBA82}">
      <dgm:prSet phldrT="[Text]"/>
      <dgm:spPr/>
      <dgm:t>
        <a:bodyPr/>
        <a:lstStyle/>
        <a:p>
          <a:r>
            <a:rPr lang="en-US" dirty="0"/>
            <a:t>Neural Net</a:t>
          </a:r>
        </a:p>
      </dgm:t>
    </dgm:pt>
    <dgm:pt modelId="{7484ABB2-3EB2-41C2-A553-7A65C6F4A7A3}" type="parTrans" cxnId="{82735B93-BE87-4C5B-9332-70F549C352D4}">
      <dgm:prSet/>
      <dgm:spPr/>
      <dgm:t>
        <a:bodyPr/>
        <a:lstStyle/>
        <a:p>
          <a:endParaRPr lang="en-US"/>
        </a:p>
      </dgm:t>
    </dgm:pt>
    <dgm:pt modelId="{150B896D-DF22-4317-9B09-B3982BE75F03}" type="sibTrans" cxnId="{82735B93-BE87-4C5B-9332-70F549C352D4}">
      <dgm:prSet/>
      <dgm:spPr/>
      <dgm:t>
        <a:bodyPr/>
        <a:lstStyle/>
        <a:p>
          <a:endParaRPr lang="en-US"/>
        </a:p>
      </dgm:t>
    </dgm:pt>
    <dgm:pt modelId="{E5C48D42-8799-49E1-86DA-3AF5AE425331}">
      <dgm:prSet phldrT="[Text]"/>
      <dgm:spPr/>
      <dgm:t>
        <a:bodyPr/>
        <a:lstStyle/>
        <a:p>
          <a:r>
            <a:rPr lang="en-US" dirty="0"/>
            <a:t>SVM</a:t>
          </a:r>
        </a:p>
      </dgm:t>
    </dgm:pt>
    <dgm:pt modelId="{535611BC-B8D2-4287-9475-78D0DBDC24BE}" type="parTrans" cxnId="{5D781F21-4F56-4A3D-B698-A604A7705546}">
      <dgm:prSet/>
      <dgm:spPr/>
      <dgm:t>
        <a:bodyPr/>
        <a:lstStyle/>
        <a:p>
          <a:endParaRPr lang="en-US"/>
        </a:p>
      </dgm:t>
    </dgm:pt>
    <dgm:pt modelId="{58B76329-B5FE-4BC7-89AB-993E562DC367}" type="sibTrans" cxnId="{5D781F21-4F56-4A3D-B698-A604A7705546}">
      <dgm:prSet/>
      <dgm:spPr/>
      <dgm:t>
        <a:bodyPr/>
        <a:lstStyle/>
        <a:p>
          <a:endParaRPr lang="en-US"/>
        </a:p>
      </dgm:t>
    </dgm:pt>
    <dgm:pt modelId="{E6E280AB-6CAF-43F7-A3FB-13F72B3C4A62}" type="pres">
      <dgm:prSet presAssocID="{659C273B-A6FF-41F3-BF64-D1039B672B0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5A2163F-58C4-4060-B949-0DB9553721C0}" type="pres">
      <dgm:prSet presAssocID="{65A09080-D0AC-4BEA-9761-BFD47E718E57}" presName="Parent" presStyleLbl="node0" presStyleIdx="0" presStyleCnt="1" custLinFactNeighborX="-871" custLinFactNeighborY="14">
        <dgm:presLayoutVars>
          <dgm:chMax val="6"/>
          <dgm:chPref val="6"/>
        </dgm:presLayoutVars>
      </dgm:prSet>
      <dgm:spPr/>
    </dgm:pt>
    <dgm:pt modelId="{C4FF28CB-C274-470F-B13C-04237269D581}" type="pres">
      <dgm:prSet presAssocID="{78F569F1-6D14-4824-B260-3FDFEBDB10AD}" presName="Accent1" presStyleCnt="0"/>
      <dgm:spPr/>
    </dgm:pt>
    <dgm:pt modelId="{D7177A66-AF5B-47A8-B9E0-5E9F0AEAF3CF}" type="pres">
      <dgm:prSet presAssocID="{78F569F1-6D14-4824-B260-3FDFEBDB10AD}" presName="Accent" presStyleLbl="bgShp" presStyleIdx="0" presStyleCnt="6"/>
      <dgm:spPr/>
    </dgm:pt>
    <dgm:pt modelId="{741D31B3-AA47-4B03-B474-D69928CF46EC}" type="pres">
      <dgm:prSet presAssocID="{78F569F1-6D14-4824-B260-3FDFEBDB10AD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7664AFB-4F46-47F8-B470-69A3E2405708}" type="pres">
      <dgm:prSet presAssocID="{A0D35285-9C82-4559-BF56-84E72D75A8F8}" presName="Accent2" presStyleCnt="0"/>
      <dgm:spPr/>
    </dgm:pt>
    <dgm:pt modelId="{CC9A3BD2-4FB2-4125-836D-5B61A5568D84}" type="pres">
      <dgm:prSet presAssocID="{A0D35285-9C82-4559-BF56-84E72D75A8F8}" presName="Accent" presStyleLbl="bgShp" presStyleIdx="1" presStyleCnt="6"/>
      <dgm:spPr/>
    </dgm:pt>
    <dgm:pt modelId="{ED58C5ED-A4F8-46B7-ABE6-8658321AB91D}" type="pres">
      <dgm:prSet presAssocID="{A0D35285-9C82-4559-BF56-84E72D75A8F8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DD79BE32-5644-43B4-AC16-B6E7586003B6}" type="pres">
      <dgm:prSet presAssocID="{20293A4C-7CB0-4808-AC21-42759B74E568}" presName="Accent3" presStyleCnt="0"/>
      <dgm:spPr/>
    </dgm:pt>
    <dgm:pt modelId="{688336B5-F795-42E0-B3B4-A8083BDFEA80}" type="pres">
      <dgm:prSet presAssocID="{20293A4C-7CB0-4808-AC21-42759B74E568}" presName="Accent" presStyleLbl="bgShp" presStyleIdx="2" presStyleCnt="6"/>
      <dgm:spPr/>
    </dgm:pt>
    <dgm:pt modelId="{0EF4FEC4-8FF3-4693-A344-7B5CE0AB741D}" type="pres">
      <dgm:prSet presAssocID="{20293A4C-7CB0-4808-AC21-42759B74E568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2396B81-B128-4752-8B37-60601EFE7917}" type="pres">
      <dgm:prSet presAssocID="{3AF77E65-D256-4071-BFE9-748D43769FCB}" presName="Accent4" presStyleCnt="0"/>
      <dgm:spPr/>
    </dgm:pt>
    <dgm:pt modelId="{D0F56754-CF59-43DD-B33D-4C1A0DB1FA1D}" type="pres">
      <dgm:prSet presAssocID="{3AF77E65-D256-4071-BFE9-748D43769FCB}" presName="Accent" presStyleLbl="bgShp" presStyleIdx="3" presStyleCnt="6"/>
      <dgm:spPr/>
    </dgm:pt>
    <dgm:pt modelId="{1EF48A1D-1873-4C46-B6BD-F05AAC9490F7}" type="pres">
      <dgm:prSet presAssocID="{3AF77E65-D256-4071-BFE9-748D43769FCB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718075A-1ED6-4DE6-A8E8-6F5929B0F0D0}" type="pres">
      <dgm:prSet presAssocID="{30079B30-22D7-4231-8E9F-F39A1B4EBA82}" presName="Accent5" presStyleCnt="0"/>
      <dgm:spPr/>
    </dgm:pt>
    <dgm:pt modelId="{2BDF921D-4EC0-48B6-971C-84BB5A080E4E}" type="pres">
      <dgm:prSet presAssocID="{30079B30-22D7-4231-8E9F-F39A1B4EBA82}" presName="Accent" presStyleLbl="bgShp" presStyleIdx="4" presStyleCnt="6"/>
      <dgm:spPr/>
    </dgm:pt>
    <dgm:pt modelId="{0045D9B6-AAA2-43E0-B0FC-A707083B9AE8}" type="pres">
      <dgm:prSet presAssocID="{30079B30-22D7-4231-8E9F-F39A1B4EBA82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272B5EA-F1F3-4615-BE2E-2D960BF5B343}" type="pres">
      <dgm:prSet presAssocID="{E5C48D42-8799-49E1-86DA-3AF5AE425331}" presName="Accent6" presStyleCnt="0"/>
      <dgm:spPr/>
    </dgm:pt>
    <dgm:pt modelId="{5CC070DA-B4B7-4004-B961-A06C089672F5}" type="pres">
      <dgm:prSet presAssocID="{E5C48D42-8799-49E1-86DA-3AF5AE425331}" presName="Accent" presStyleLbl="bgShp" presStyleIdx="5" presStyleCnt="6"/>
      <dgm:spPr/>
    </dgm:pt>
    <dgm:pt modelId="{B7C80480-A8B1-4A87-B96C-33DF3B0C2B71}" type="pres">
      <dgm:prSet presAssocID="{E5C48D42-8799-49E1-86DA-3AF5AE425331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7A176057-F993-44CE-8AB2-0905E5D32737}" type="presOf" srcId="{20293A4C-7CB0-4808-AC21-42759B74E568}" destId="{0EF4FEC4-8FF3-4693-A344-7B5CE0AB741D}" srcOrd="0" destOrd="0" presId="urn:microsoft.com/office/officeart/2011/layout/HexagonRadial"/>
    <dgm:cxn modelId="{5D781F21-4F56-4A3D-B698-A604A7705546}" srcId="{65A09080-D0AC-4BEA-9761-BFD47E718E57}" destId="{E5C48D42-8799-49E1-86DA-3AF5AE425331}" srcOrd="5" destOrd="0" parTransId="{535611BC-B8D2-4287-9475-78D0DBDC24BE}" sibTransId="{58B76329-B5FE-4BC7-89AB-993E562DC367}"/>
    <dgm:cxn modelId="{92CEED64-934E-446B-AFA2-442E5A447273}" type="presOf" srcId="{659C273B-A6FF-41F3-BF64-D1039B672B0B}" destId="{E6E280AB-6CAF-43F7-A3FB-13F72B3C4A62}" srcOrd="0" destOrd="0" presId="urn:microsoft.com/office/officeart/2011/layout/HexagonRadial"/>
    <dgm:cxn modelId="{36BA8D9C-5160-4097-9527-CBC4641487CE}" srcId="{659C273B-A6FF-41F3-BF64-D1039B672B0B}" destId="{65A09080-D0AC-4BEA-9761-BFD47E718E57}" srcOrd="0" destOrd="0" parTransId="{C8DE1002-52B3-439F-B387-F5357127DB5E}" sibTransId="{C6B51C0C-E869-49EF-A1C9-EA984394FF60}"/>
    <dgm:cxn modelId="{C2C11066-C943-48A0-AE3F-322F48A519AF}" srcId="{65A09080-D0AC-4BEA-9761-BFD47E718E57}" destId="{78F569F1-6D14-4824-B260-3FDFEBDB10AD}" srcOrd="0" destOrd="0" parTransId="{AB75E748-8582-4D77-AF4B-8C8210133F6B}" sibTransId="{4ACE044D-A0DD-430F-AC60-6B7D1A912F17}"/>
    <dgm:cxn modelId="{0A7500C7-BB45-45DE-8D7E-D4C3CEE08B4D}" type="presOf" srcId="{78F569F1-6D14-4824-B260-3FDFEBDB10AD}" destId="{741D31B3-AA47-4B03-B474-D69928CF46EC}" srcOrd="0" destOrd="0" presId="urn:microsoft.com/office/officeart/2011/layout/HexagonRadial"/>
    <dgm:cxn modelId="{047AC9BD-B080-4C68-900F-1B2B57AD9320}" type="presOf" srcId="{65A09080-D0AC-4BEA-9761-BFD47E718E57}" destId="{65A2163F-58C4-4060-B949-0DB9553721C0}" srcOrd="0" destOrd="0" presId="urn:microsoft.com/office/officeart/2011/layout/HexagonRadial"/>
    <dgm:cxn modelId="{5079C3BC-6FB2-4B90-8FE4-EEE57430DDF4}" type="presOf" srcId="{A0D35285-9C82-4559-BF56-84E72D75A8F8}" destId="{ED58C5ED-A4F8-46B7-ABE6-8658321AB91D}" srcOrd="0" destOrd="0" presId="urn:microsoft.com/office/officeart/2011/layout/HexagonRadial"/>
    <dgm:cxn modelId="{82735B93-BE87-4C5B-9332-70F549C352D4}" srcId="{65A09080-D0AC-4BEA-9761-BFD47E718E57}" destId="{30079B30-22D7-4231-8E9F-F39A1B4EBA82}" srcOrd="4" destOrd="0" parTransId="{7484ABB2-3EB2-41C2-A553-7A65C6F4A7A3}" sibTransId="{150B896D-DF22-4317-9B09-B3982BE75F03}"/>
    <dgm:cxn modelId="{4B112F62-F909-4C68-B995-EC9C9715BD60}" srcId="{65A09080-D0AC-4BEA-9761-BFD47E718E57}" destId="{3AF77E65-D256-4071-BFE9-748D43769FCB}" srcOrd="3" destOrd="0" parTransId="{BD27DC70-115A-41D8-AD7B-2C64D884541F}" sibTransId="{70445EDA-AEB3-4F8D-9FFE-6BA1F6851E42}"/>
    <dgm:cxn modelId="{05CCAD21-F56A-49E6-A883-7ABB672E9124}" type="presOf" srcId="{3AF77E65-D256-4071-BFE9-748D43769FCB}" destId="{1EF48A1D-1873-4C46-B6BD-F05AAC9490F7}" srcOrd="0" destOrd="0" presId="urn:microsoft.com/office/officeart/2011/layout/HexagonRadial"/>
    <dgm:cxn modelId="{C038E5D5-BD6F-41FC-8ED3-196D72DCB391}" type="presOf" srcId="{E5C48D42-8799-49E1-86DA-3AF5AE425331}" destId="{B7C80480-A8B1-4A87-B96C-33DF3B0C2B71}" srcOrd="0" destOrd="0" presId="urn:microsoft.com/office/officeart/2011/layout/HexagonRadial"/>
    <dgm:cxn modelId="{70617B94-1E10-4ED2-910E-DC623B123D8D}" type="presOf" srcId="{30079B30-22D7-4231-8E9F-F39A1B4EBA82}" destId="{0045D9B6-AAA2-43E0-B0FC-A707083B9AE8}" srcOrd="0" destOrd="0" presId="urn:microsoft.com/office/officeart/2011/layout/HexagonRadial"/>
    <dgm:cxn modelId="{8646D96A-BC7B-41DF-AEBC-3B73723EF76D}" srcId="{65A09080-D0AC-4BEA-9761-BFD47E718E57}" destId="{A0D35285-9C82-4559-BF56-84E72D75A8F8}" srcOrd="1" destOrd="0" parTransId="{36490238-456E-4023-90D1-9472B5CBA371}" sibTransId="{498B21B1-03B9-4BE2-A1B1-A56C866ACA70}"/>
    <dgm:cxn modelId="{B0AE16EF-E2C6-4C61-9C22-4B1BB5FF430A}" srcId="{65A09080-D0AC-4BEA-9761-BFD47E718E57}" destId="{20293A4C-7CB0-4808-AC21-42759B74E568}" srcOrd="2" destOrd="0" parTransId="{D10BE616-AD20-4B98-A0D7-5959B072191C}" sibTransId="{A4B9FB50-A4A0-436A-A36C-1A5E97841ED1}"/>
    <dgm:cxn modelId="{87A41510-B76D-4B07-9D9C-4529AF1C734D}" type="presParOf" srcId="{E6E280AB-6CAF-43F7-A3FB-13F72B3C4A62}" destId="{65A2163F-58C4-4060-B949-0DB9553721C0}" srcOrd="0" destOrd="0" presId="urn:microsoft.com/office/officeart/2011/layout/HexagonRadial"/>
    <dgm:cxn modelId="{80D7D3FB-D1D3-46E5-8347-0FF56408C8CF}" type="presParOf" srcId="{E6E280AB-6CAF-43F7-A3FB-13F72B3C4A62}" destId="{C4FF28CB-C274-470F-B13C-04237269D581}" srcOrd="1" destOrd="0" presId="urn:microsoft.com/office/officeart/2011/layout/HexagonRadial"/>
    <dgm:cxn modelId="{2836DC0D-7B3E-4702-8668-B830DF9756C7}" type="presParOf" srcId="{C4FF28CB-C274-470F-B13C-04237269D581}" destId="{D7177A66-AF5B-47A8-B9E0-5E9F0AEAF3CF}" srcOrd="0" destOrd="0" presId="urn:microsoft.com/office/officeart/2011/layout/HexagonRadial"/>
    <dgm:cxn modelId="{E7E9EBB6-5841-42C0-A627-CA05D1E7BED6}" type="presParOf" srcId="{E6E280AB-6CAF-43F7-A3FB-13F72B3C4A62}" destId="{741D31B3-AA47-4B03-B474-D69928CF46EC}" srcOrd="2" destOrd="0" presId="urn:microsoft.com/office/officeart/2011/layout/HexagonRadial"/>
    <dgm:cxn modelId="{CA32671B-6A8A-477A-B820-A61AD1578DC5}" type="presParOf" srcId="{E6E280AB-6CAF-43F7-A3FB-13F72B3C4A62}" destId="{D7664AFB-4F46-47F8-B470-69A3E2405708}" srcOrd="3" destOrd="0" presId="urn:microsoft.com/office/officeart/2011/layout/HexagonRadial"/>
    <dgm:cxn modelId="{D3997F84-4A42-43ED-A721-9BC89711C418}" type="presParOf" srcId="{D7664AFB-4F46-47F8-B470-69A3E2405708}" destId="{CC9A3BD2-4FB2-4125-836D-5B61A5568D84}" srcOrd="0" destOrd="0" presId="urn:microsoft.com/office/officeart/2011/layout/HexagonRadial"/>
    <dgm:cxn modelId="{884CB482-1242-4098-92D3-FA11AE1DAD97}" type="presParOf" srcId="{E6E280AB-6CAF-43F7-A3FB-13F72B3C4A62}" destId="{ED58C5ED-A4F8-46B7-ABE6-8658321AB91D}" srcOrd="4" destOrd="0" presId="urn:microsoft.com/office/officeart/2011/layout/HexagonRadial"/>
    <dgm:cxn modelId="{CED079D1-9216-458E-9299-92AA88D60A45}" type="presParOf" srcId="{E6E280AB-6CAF-43F7-A3FB-13F72B3C4A62}" destId="{DD79BE32-5644-43B4-AC16-B6E7586003B6}" srcOrd="5" destOrd="0" presId="urn:microsoft.com/office/officeart/2011/layout/HexagonRadial"/>
    <dgm:cxn modelId="{9D1D5E9A-7A10-4A0F-BCE1-FBBF17C27429}" type="presParOf" srcId="{DD79BE32-5644-43B4-AC16-B6E7586003B6}" destId="{688336B5-F795-42E0-B3B4-A8083BDFEA80}" srcOrd="0" destOrd="0" presId="urn:microsoft.com/office/officeart/2011/layout/HexagonRadial"/>
    <dgm:cxn modelId="{25865268-8AA9-4D1E-9ADF-F19808527643}" type="presParOf" srcId="{E6E280AB-6CAF-43F7-A3FB-13F72B3C4A62}" destId="{0EF4FEC4-8FF3-4693-A344-7B5CE0AB741D}" srcOrd="6" destOrd="0" presId="urn:microsoft.com/office/officeart/2011/layout/HexagonRadial"/>
    <dgm:cxn modelId="{FEBB9D57-3C45-4CE0-A994-3BD09693173B}" type="presParOf" srcId="{E6E280AB-6CAF-43F7-A3FB-13F72B3C4A62}" destId="{D2396B81-B128-4752-8B37-60601EFE7917}" srcOrd="7" destOrd="0" presId="urn:microsoft.com/office/officeart/2011/layout/HexagonRadial"/>
    <dgm:cxn modelId="{601EDF13-7CF3-4209-BFED-FF4B893077B0}" type="presParOf" srcId="{D2396B81-B128-4752-8B37-60601EFE7917}" destId="{D0F56754-CF59-43DD-B33D-4C1A0DB1FA1D}" srcOrd="0" destOrd="0" presId="urn:microsoft.com/office/officeart/2011/layout/HexagonRadial"/>
    <dgm:cxn modelId="{F61BBA3A-2CB0-470A-9879-4D6311E9A21E}" type="presParOf" srcId="{E6E280AB-6CAF-43F7-A3FB-13F72B3C4A62}" destId="{1EF48A1D-1873-4C46-B6BD-F05AAC9490F7}" srcOrd="8" destOrd="0" presId="urn:microsoft.com/office/officeart/2011/layout/HexagonRadial"/>
    <dgm:cxn modelId="{3BA4FC2F-E3F3-4F48-93EB-5ABBD4706996}" type="presParOf" srcId="{E6E280AB-6CAF-43F7-A3FB-13F72B3C4A62}" destId="{3718075A-1ED6-4DE6-A8E8-6F5929B0F0D0}" srcOrd="9" destOrd="0" presId="urn:microsoft.com/office/officeart/2011/layout/HexagonRadial"/>
    <dgm:cxn modelId="{68F55C94-15CE-4C14-9BA6-9D2E9FE5C6FD}" type="presParOf" srcId="{3718075A-1ED6-4DE6-A8E8-6F5929B0F0D0}" destId="{2BDF921D-4EC0-48B6-971C-84BB5A080E4E}" srcOrd="0" destOrd="0" presId="urn:microsoft.com/office/officeart/2011/layout/HexagonRadial"/>
    <dgm:cxn modelId="{225CDD19-A8DC-43FB-9CF1-A2A45AC500DD}" type="presParOf" srcId="{E6E280AB-6CAF-43F7-A3FB-13F72B3C4A62}" destId="{0045D9B6-AAA2-43E0-B0FC-A707083B9AE8}" srcOrd="10" destOrd="0" presId="urn:microsoft.com/office/officeart/2011/layout/HexagonRadial"/>
    <dgm:cxn modelId="{315A53BC-3B6C-4F7C-8F73-3F4CF90007C0}" type="presParOf" srcId="{E6E280AB-6CAF-43F7-A3FB-13F72B3C4A62}" destId="{B272B5EA-F1F3-4615-BE2E-2D960BF5B343}" srcOrd="11" destOrd="0" presId="urn:microsoft.com/office/officeart/2011/layout/HexagonRadial"/>
    <dgm:cxn modelId="{197D95CC-E71D-4A41-B980-160C9C2CF503}" type="presParOf" srcId="{B272B5EA-F1F3-4615-BE2E-2D960BF5B343}" destId="{5CC070DA-B4B7-4004-B961-A06C089672F5}" srcOrd="0" destOrd="0" presId="urn:microsoft.com/office/officeart/2011/layout/HexagonRadial"/>
    <dgm:cxn modelId="{5C3EFEB9-E455-4465-8BA6-5C06544D22FB}" type="presParOf" srcId="{E6E280AB-6CAF-43F7-A3FB-13F72B3C4A62}" destId="{B7C80480-A8B1-4A87-B96C-33DF3B0C2B71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32A387-1EC0-40DA-9835-7F6D5AA314C4}" type="doc">
      <dgm:prSet loTypeId="urn:microsoft.com/office/officeart/2005/8/layout/hProcess9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648F1A3-FBE9-4AC3-80AE-189573E26BE0}">
      <dgm:prSet phldrT="[Text]" custT="1"/>
      <dgm:spPr/>
      <dgm:t>
        <a:bodyPr/>
        <a:lstStyle/>
        <a:p>
          <a:r>
            <a:rPr lang="en-US" sz="1050" dirty="0"/>
            <a:t>Balanced Data</a:t>
          </a:r>
        </a:p>
      </dgm:t>
    </dgm:pt>
    <dgm:pt modelId="{C0C172EF-ADE2-4D02-BD8A-6B7273791EC1}" type="parTrans" cxnId="{B59CBD00-F16B-40E2-8E0F-0EF6058F6F79}">
      <dgm:prSet/>
      <dgm:spPr/>
      <dgm:t>
        <a:bodyPr/>
        <a:lstStyle/>
        <a:p>
          <a:endParaRPr lang="en-US" sz="2800"/>
        </a:p>
      </dgm:t>
    </dgm:pt>
    <dgm:pt modelId="{5B1CE70E-5C3A-4A5F-BABE-5AD122647770}" type="sibTrans" cxnId="{B59CBD00-F16B-40E2-8E0F-0EF6058F6F79}">
      <dgm:prSet/>
      <dgm:spPr/>
      <dgm:t>
        <a:bodyPr/>
        <a:lstStyle/>
        <a:p>
          <a:endParaRPr lang="en-US" sz="2800"/>
        </a:p>
      </dgm:t>
    </dgm:pt>
    <dgm:pt modelId="{CB60554F-FB1F-4C76-9974-9DDAE071DB6C}">
      <dgm:prSet phldrT="[Text]" custT="1"/>
      <dgm:spPr/>
      <dgm:t>
        <a:bodyPr/>
        <a:lstStyle/>
        <a:p>
          <a:r>
            <a:rPr lang="en-US" sz="1050" dirty="0"/>
            <a:t>Normalize</a:t>
          </a:r>
        </a:p>
      </dgm:t>
    </dgm:pt>
    <dgm:pt modelId="{C9B61F79-77DD-4818-8596-7AC5F3E36E50}" type="parTrans" cxnId="{334D488A-16C9-4B24-9B21-CEC2F7C5DF6B}">
      <dgm:prSet/>
      <dgm:spPr/>
      <dgm:t>
        <a:bodyPr/>
        <a:lstStyle/>
        <a:p>
          <a:endParaRPr lang="en-US" sz="2800"/>
        </a:p>
      </dgm:t>
    </dgm:pt>
    <dgm:pt modelId="{6E3C7ACC-E15E-45CA-857A-7FC40295AB31}" type="sibTrans" cxnId="{334D488A-16C9-4B24-9B21-CEC2F7C5DF6B}">
      <dgm:prSet/>
      <dgm:spPr/>
      <dgm:t>
        <a:bodyPr/>
        <a:lstStyle/>
        <a:p>
          <a:endParaRPr lang="en-US" sz="2800"/>
        </a:p>
      </dgm:t>
    </dgm:pt>
    <dgm:pt modelId="{E4A2DD6A-F920-469F-B7F5-E6DF79F4157C}">
      <dgm:prSet phldrT="[Text]" custT="1"/>
      <dgm:spPr/>
      <dgm:t>
        <a:bodyPr/>
        <a:lstStyle/>
        <a:p>
          <a:r>
            <a:rPr lang="en-US" sz="1050" dirty="0"/>
            <a:t>Attribute Selection and  Weighting</a:t>
          </a:r>
        </a:p>
        <a:p>
          <a:endParaRPr lang="en-US" sz="1050" dirty="0"/>
        </a:p>
      </dgm:t>
    </dgm:pt>
    <dgm:pt modelId="{9086A290-B41F-4D9C-AEF0-B98E472834F7}" type="parTrans" cxnId="{2CC771C8-7182-4239-8FE0-F9DE78EEC463}">
      <dgm:prSet/>
      <dgm:spPr/>
      <dgm:t>
        <a:bodyPr/>
        <a:lstStyle/>
        <a:p>
          <a:endParaRPr lang="en-US" sz="2800"/>
        </a:p>
      </dgm:t>
    </dgm:pt>
    <dgm:pt modelId="{D6ED40E3-2F8B-4488-A857-D6696476A4B3}" type="sibTrans" cxnId="{2CC771C8-7182-4239-8FE0-F9DE78EEC463}">
      <dgm:prSet/>
      <dgm:spPr/>
      <dgm:t>
        <a:bodyPr/>
        <a:lstStyle/>
        <a:p>
          <a:endParaRPr lang="en-US" sz="2800"/>
        </a:p>
      </dgm:t>
    </dgm:pt>
    <dgm:pt modelId="{0E0DC9C2-715E-4970-8321-CCBEDAE6A6CD}">
      <dgm:prSet phldrT="[Text]" custT="1"/>
      <dgm:spPr/>
      <dgm:t>
        <a:bodyPr/>
        <a:lstStyle/>
        <a:p>
          <a:r>
            <a:rPr lang="en-US" sz="1050" dirty="0"/>
            <a:t>Principal Component Analysis (PCA) </a:t>
          </a:r>
        </a:p>
      </dgm:t>
    </dgm:pt>
    <dgm:pt modelId="{30A4DC3F-D6BC-4BE7-AA46-45798FF8357B}" type="parTrans" cxnId="{B78E797C-4973-466D-A973-5DBE56699A56}">
      <dgm:prSet/>
      <dgm:spPr/>
      <dgm:t>
        <a:bodyPr/>
        <a:lstStyle/>
        <a:p>
          <a:endParaRPr lang="en-US" sz="2800"/>
        </a:p>
      </dgm:t>
    </dgm:pt>
    <dgm:pt modelId="{21A223E6-5937-47A0-9C7B-FEF18BB76067}" type="sibTrans" cxnId="{B78E797C-4973-466D-A973-5DBE56699A56}">
      <dgm:prSet/>
      <dgm:spPr/>
      <dgm:t>
        <a:bodyPr/>
        <a:lstStyle/>
        <a:p>
          <a:endParaRPr lang="en-US" sz="2800"/>
        </a:p>
      </dgm:t>
    </dgm:pt>
    <dgm:pt modelId="{7A456914-F1D1-468C-BCF8-56BAFB865547}">
      <dgm:prSet phldrT="[Text]" custT="1"/>
      <dgm:spPr/>
      <dgm:t>
        <a:bodyPr/>
        <a:lstStyle/>
        <a:p>
          <a:r>
            <a:rPr lang="en-US" sz="1050" dirty="0"/>
            <a:t>Join to get data at patient level</a:t>
          </a:r>
        </a:p>
      </dgm:t>
    </dgm:pt>
    <dgm:pt modelId="{A515F74F-B29C-4394-A43F-0AA7B1CEC60B}" type="parTrans" cxnId="{9BEA3567-347B-4FDC-93F0-BD6A6851FBE0}">
      <dgm:prSet/>
      <dgm:spPr/>
      <dgm:t>
        <a:bodyPr/>
        <a:lstStyle/>
        <a:p>
          <a:endParaRPr lang="en-US" sz="2800"/>
        </a:p>
      </dgm:t>
    </dgm:pt>
    <dgm:pt modelId="{87286104-1D3B-46DC-B039-3E8F3D3EFCAD}" type="sibTrans" cxnId="{9BEA3567-347B-4FDC-93F0-BD6A6851FBE0}">
      <dgm:prSet/>
      <dgm:spPr/>
      <dgm:t>
        <a:bodyPr/>
        <a:lstStyle/>
        <a:p>
          <a:endParaRPr lang="en-US" sz="2800"/>
        </a:p>
      </dgm:t>
    </dgm:pt>
    <dgm:pt modelId="{73222F27-7D4D-47C2-B87B-CD0492133785}" type="pres">
      <dgm:prSet presAssocID="{DB32A387-1EC0-40DA-9835-7F6D5AA314C4}" presName="CompostProcess" presStyleCnt="0">
        <dgm:presLayoutVars>
          <dgm:dir/>
          <dgm:resizeHandles val="exact"/>
        </dgm:presLayoutVars>
      </dgm:prSet>
      <dgm:spPr/>
    </dgm:pt>
    <dgm:pt modelId="{D25AA398-C351-435B-A71E-51730339A7F2}" type="pres">
      <dgm:prSet presAssocID="{DB32A387-1EC0-40DA-9835-7F6D5AA314C4}" presName="arrow" presStyleLbl="bgShp" presStyleIdx="0" presStyleCnt="1"/>
      <dgm:spPr/>
    </dgm:pt>
    <dgm:pt modelId="{FE171847-1C99-4E69-829E-8D7AA15AD52F}" type="pres">
      <dgm:prSet presAssocID="{DB32A387-1EC0-40DA-9835-7F6D5AA314C4}" presName="linearProcess" presStyleCnt="0"/>
      <dgm:spPr/>
    </dgm:pt>
    <dgm:pt modelId="{54627A96-C9AA-41EE-B470-B95D16080B43}" type="pres">
      <dgm:prSet presAssocID="{F648F1A3-FBE9-4AC3-80AE-189573E26BE0}" presName="textNode" presStyleLbl="node1" presStyleIdx="0" presStyleCnt="5">
        <dgm:presLayoutVars>
          <dgm:bulletEnabled val="1"/>
        </dgm:presLayoutVars>
      </dgm:prSet>
      <dgm:spPr/>
    </dgm:pt>
    <dgm:pt modelId="{622F4EA7-0F89-42B4-AF5F-4DA07608651D}" type="pres">
      <dgm:prSet presAssocID="{5B1CE70E-5C3A-4A5F-BABE-5AD122647770}" presName="sibTrans" presStyleCnt="0"/>
      <dgm:spPr/>
    </dgm:pt>
    <dgm:pt modelId="{C267145E-A537-48E5-BB16-F65B6C01FD9D}" type="pres">
      <dgm:prSet presAssocID="{CB60554F-FB1F-4C76-9974-9DDAE071DB6C}" presName="textNode" presStyleLbl="node1" presStyleIdx="1" presStyleCnt="5">
        <dgm:presLayoutVars>
          <dgm:bulletEnabled val="1"/>
        </dgm:presLayoutVars>
      </dgm:prSet>
      <dgm:spPr/>
    </dgm:pt>
    <dgm:pt modelId="{83414AC5-30AE-4F6F-AEC7-0AFE244D4341}" type="pres">
      <dgm:prSet presAssocID="{6E3C7ACC-E15E-45CA-857A-7FC40295AB31}" presName="sibTrans" presStyleCnt="0"/>
      <dgm:spPr/>
    </dgm:pt>
    <dgm:pt modelId="{235395DB-DB05-43E1-A218-F7B858EBCFB9}" type="pres">
      <dgm:prSet presAssocID="{E4A2DD6A-F920-469F-B7F5-E6DF79F4157C}" presName="textNode" presStyleLbl="node1" presStyleIdx="2" presStyleCnt="5">
        <dgm:presLayoutVars>
          <dgm:bulletEnabled val="1"/>
        </dgm:presLayoutVars>
      </dgm:prSet>
      <dgm:spPr/>
    </dgm:pt>
    <dgm:pt modelId="{EE37769E-8A77-432F-910C-4A52E8B6C880}" type="pres">
      <dgm:prSet presAssocID="{D6ED40E3-2F8B-4488-A857-D6696476A4B3}" presName="sibTrans" presStyleCnt="0"/>
      <dgm:spPr/>
    </dgm:pt>
    <dgm:pt modelId="{CFF75AF9-1BB9-4767-845D-B66DAF23344E}" type="pres">
      <dgm:prSet presAssocID="{0E0DC9C2-715E-4970-8321-CCBEDAE6A6CD}" presName="textNode" presStyleLbl="node1" presStyleIdx="3" presStyleCnt="5" custScaleX="119748">
        <dgm:presLayoutVars>
          <dgm:bulletEnabled val="1"/>
        </dgm:presLayoutVars>
      </dgm:prSet>
      <dgm:spPr/>
    </dgm:pt>
    <dgm:pt modelId="{746C6F60-4F7C-43D5-9981-CC8E24226301}" type="pres">
      <dgm:prSet presAssocID="{21A223E6-5937-47A0-9C7B-FEF18BB76067}" presName="sibTrans" presStyleCnt="0"/>
      <dgm:spPr/>
    </dgm:pt>
    <dgm:pt modelId="{5DE085BA-422F-4B2B-800A-0BD48B6F221D}" type="pres">
      <dgm:prSet presAssocID="{7A456914-F1D1-468C-BCF8-56BAFB86554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B59CBD00-F16B-40E2-8E0F-0EF6058F6F79}" srcId="{DB32A387-1EC0-40DA-9835-7F6D5AA314C4}" destId="{F648F1A3-FBE9-4AC3-80AE-189573E26BE0}" srcOrd="0" destOrd="0" parTransId="{C0C172EF-ADE2-4D02-BD8A-6B7273791EC1}" sibTransId="{5B1CE70E-5C3A-4A5F-BABE-5AD122647770}"/>
    <dgm:cxn modelId="{227FDFAA-F248-401B-AE28-73694010DD3E}" type="presOf" srcId="{7A456914-F1D1-468C-BCF8-56BAFB865547}" destId="{5DE085BA-422F-4B2B-800A-0BD48B6F221D}" srcOrd="0" destOrd="0" presId="urn:microsoft.com/office/officeart/2005/8/layout/hProcess9"/>
    <dgm:cxn modelId="{553BEA19-CBA6-4A33-B42F-F95DBFF35771}" type="presOf" srcId="{E4A2DD6A-F920-469F-B7F5-E6DF79F4157C}" destId="{235395DB-DB05-43E1-A218-F7B858EBCFB9}" srcOrd="0" destOrd="0" presId="urn:microsoft.com/office/officeart/2005/8/layout/hProcess9"/>
    <dgm:cxn modelId="{B78E797C-4973-466D-A973-5DBE56699A56}" srcId="{DB32A387-1EC0-40DA-9835-7F6D5AA314C4}" destId="{0E0DC9C2-715E-4970-8321-CCBEDAE6A6CD}" srcOrd="3" destOrd="0" parTransId="{30A4DC3F-D6BC-4BE7-AA46-45798FF8357B}" sibTransId="{21A223E6-5937-47A0-9C7B-FEF18BB76067}"/>
    <dgm:cxn modelId="{B42D30AC-29C0-43BD-8487-623509050EFD}" type="presOf" srcId="{0E0DC9C2-715E-4970-8321-CCBEDAE6A6CD}" destId="{CFF75AF9-1BB9-4767-845D-B66DAF23344E}" srcOrd="0" destOrd="0" presId="urn:microsoft.com/office/officeart/2005/8/layout/hProcess9"/>
    <dgm:cxn modelId="{DF881893-F7AD-430A-934D-BFF17B64918E}" type="presOf" srcId="{DB32A387-1EC0-40DA-9835-7F6D5AA314C4}" destId="{73222F27-7D4D-47C2-B87B-CD0492133785}" srcOrd="0" destOrd="0" presId="urn:microsoft.com/office/officeart/2005/8/layout/hProcess9"/>
    <dgm:cxn modelId="{38003260-E1FA-4975-B24B-978EF6E7DB5B}" type="presOf" srcId="{F648F1A3-FBE9-4AC3-80AE-189573E26BE0}" destId="{54627A96-C9AA-41EE-B470-B95D16080B43}" srcOrd="0" destOrd="0" presId="urn:microsoft.com/office/officeart/2005/8/layout/hProcess9"/>
    <dgm:cxn modelId="{334D488A-16C9-4B24-9B21-CEC2F7C5DF6B}" srcId="{DB32A387-1EC0-40DA-9835-7F6D5AA314C4}" destId="{CB60554F-FB1F-4C76-9974-9DDAE071DB6C}" srcOrd="1" destOrd="0" parTransId="{C9B61F79-77DD-4818-8596-7AC5F3E36E50}" sibTransId="{6E3C7ACC-E15E-45CA-857A-7FC40295AB31}"/>
    <dgm:cxn modelId="{2CC771C8-7182-4239-8FE0-F9DE78EEC463}" srcId="{DB32A387-1EC0-40DA-9835-7F6D5AA314C4}" destId="{E4A2DD6A-F920-469F-B7F5-E6DF79F4157C}" srcOrd="2" destOrd="0" parTransId="{9086A290-B41F-4D9C-AEF0-B98E472834F7}" sibTransId="{D6ED40E3-2F8B-4488-A857-D6696476A4B3}"/>
    <dgm:cxn modelId="{9BEA3567-347B-4FDC-93F0-BD6A6851FBE0}" srcId="{DB32A387-1EC0-40DA-9835-7F6D5AA314C4}" destId="{7A456914-F1D1-468C-BCF8-56BAFB865547}" srcOrd="4" destOrd="0" parTransId="{A515F74F-B29C-4394-A43F-0AA7B1CEC60B}" sibTransId="{87286104-1D3B-46DC-B039-3E8F3D3EFCAD}"/>
    <dgm:cxn modelId="{233B6AFF-2684-481D-B3CE-9F0A5C165B2F}" type="presOf" srcId="{CB60554F-FB1F-4C76-9974-9DDAE071DB6C}" destId="{C267145E-A537-48E5-BB16-F65B6C01FD9D}" srcOrd="0" destOrd="0" presId="urn:microsoft.com/office/officeart/2005/8/layout/hProcess9"/>
    <dgm:cxn modelId="{70898C28-6DCE-46E9-A41B-E57F99E98265}" type="presParOf" srcId="{73222F27-7D4D-47C2-B87B-CD0492133785}" destId="{D25AA398-C351-435B-A71E-51730339A7F2}" srcOrd="0" destOrd="0" presId="urn:microsoft.com/office/officeart/2005/8/layout/hProcess9"/>
    <dgm:cxn modelId="{A37185FC-5DAE-4343-B80D-1099B33A4FB5}" type="presParOf" srcId="{73222F27-7D4D-47C2-B87B-CD0492133785}" destId="{FE171847-1C99-4E69-829E-8D7AA15AD52F}" srcOrd="1" destOrd="0" presId="urn:microsoft.com/office/officeart/2005/8/layout/hProcess9"/>
    <dgm:cxn modelId="{32C4CBBD-1C5C-426D-A34A-B2C2F496DD74}" type="presParOf" srcId="{FE171847-1C99-4E69-829E-8D7AA15AD52F}" destId="{54627A96-C9AA-41EE-B470-B95D16080B43}" srcOrd="0" destOrd="0" presId="urn:microsoft.com/office/officeart/2005/8/layout/hProcess9"/>
    <dgm:cxn modelId="{3A11950F-8E60-4240-959E-DAC059C6FED3}" type="presParOf" srcId="{FE171847-1C99-4E69-829E-8D7AA15AD52F}" destId="{622F4EA7-0F89-42B4-AF5F-4DA07608651D}" srcOrd="1" destOrd="0" presId="urn:microsoft.com/office/officeart/2005/8/layout/hProcess9"/>
    <dgm:cxn modelId="{E3792F80-E591-4444-9A27-32E0716DD2D0}" type="presParOf" srcId="{FE171847-1C99-4E69-829E-8D7AA15AD52F}" destId="{C267145E-A537-48E5-BB16-F65B6C01FD9D}" srcOrd="2" destOrd="0" presId="urn:microsoft.com/office/officeart/2005/8/layout/hProcess9"/>
    <dgm:cxn modelId="{11FFAC6E-BFBF-4EC7-BF43-1917E0692DE8}" type="presParOf" srcId="{FE171847-1C99-4E69-829E-8D7AA15AD52F}" destId="{83414AC5-30AE-4F6F-AEC7-0AFE244D4341}" srcOrd="3" destOrd="0" presId="urn:microsoft.com/office/officeart/2005/8/layout/hProcess9"/>
    <dgm:cxn modelId="{60E9ABCD-C73B-4CB4-8D98-8E6FDE188DF0}" type="presParOf" srcId="{FE171847-1C99-4E69-829E-8D7AA15AD52F}" destId="{235395DB-DB05-43E1-A218-F7B858EBCFB9}" srcOrd="4" destOrd="0" presId="urn:microsoft.com/office/officeart/2005/8/layout/hProcess9"/>
    <dgm:cxn modelId="{E4F1876F-D6CB-4A07-A9A5-CAD6FF7022FB}" type="presParOf" srcId="{FE171847-1C99-4E69-829E-8D7AA15AD52F}" destId="{EE37769E-8A77-432F-910C-4A52E8B6C880}" srcOrd="5" destOrd="0" presId="urn:microsoft.com/office/officeart/2005/8/layout/hProcess9"/>
    <dgm:cxn modelId="{EEB6E0C8-56CA-4C25-BEDA-87C3C210A9CE}" type="presParOf" srcId="{FE171847-1C99-4E69-829E-8D7AA15AD52F}" destId="{CFF75AF9-1BB9-4767-845D-B66DAF23344E}" srcOrd="6" destOrd="0" presId="urn:microsoft.com/office/officeart/2005/8/layout/hProcess9"/>
    <dgm:cxn modelId="{12F0B39F-F2C4-4C9B-873A-62FC158E0048}" type="presParOf" srcId="{FE171847-1C99-4E69-829E-8D7AA15AD52F}" destId="{746C6F60-4F7C-43D5-9981-CC8E24226301}" srcOrd="7" destOrd="0" presId="urn:microsoft.com/office/officeart/2005/8/layout/hProcess9"/>
    <dgm:cxn modelId="{A7818547-18B5-412E-9FD5-48121B90EBF6}" type="presParOf" srcId="{FE171847-1C99-4E69-829E-8D7AA15AD52F}" destId="{5DE085BA-422F-4B2B-800A-0BD48B6F221D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E4E029-07D4-4346-8E8D-B8212FFAA3D7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4613F573-FB5B-4E7A-8EB0-3B4DB10B37D6}">
      <dgm:prSet phldrT="[Text]" custT="1"/>
      <dgm:spPr/>
      <dgm:t>
        <a:bodyPr/>
        <a:lstStyle/>
        <a:p>
          <a:r>
            <a:rPr lang="en-US" sz="1400" dirty="0"/>
            <a:t>Preventive Measure</a:t>
          </a:r>
        </a:p>
      </dgm:t>
    </dgm:pt>
    <dgm:pt modelId="{026A4FD2-9C75-4428-A79B-791E09D08747}" type="parTrans" cxnId="{8F2699EB-A221-450A-9307-78B49658071F}">
      <dgm:prSet/>
      <dgm:spPr/>
      <dgm:t>
        <a:bodyPr/>
        <a:lstStyle/>
        <a:p>
          <a:endParaRPr lang="en-US" sz="1400"/>
        </a:p>
      </dgm:t>
    </dgm:pt>
    <dgm:pt modelId="{6306B765-85BA-467A-8FFD-BD2D86C1F3C8}" type="sibTrans" cxnId="{8F2699EB-A221-450A-9307-78B49658071F}">
      <dgm:prSet custT="1"/>
      <dgm:spPr/>
      <dgm:t>
        <a:bodyPr/>
        <a:lstStyle/>
        <a:p>
          <a:endParaRPr lang="en-US" sz="1400"/>
        </a:p>
      </dgm:t>
    </dgm:pt>
    <dgm:pt modelId="{AD5A1ADF-109E-427B-B6FB-BDDD0FEF37EB}">
      <dgm:prSet phldrT="[Text]" custT="1"/>
      <dgm:spPr/>
      <dgm:t>
        <a:bodyPr/>
        <a:lstStyle/>
        <a:p>
          <a:r>
            <a:rPr lang="en-US" sz="1400" dirty="0"/>
            <a:t>$ 500 per patient</a:t>
          </a:r>
        </a:p>
      </dgm:t>
    </dgm:pt>
    <dgm:pt modelId="{296D1C1C-5200-4BC7-9F69-0C40BD53395E}" type="parTrans" cxnId="{BF81B77A-3C50-44F8-A01C-5005E24A13D9}">
      <dgm:prSet/>
      <dgm:spPr/>
      <dgm:t>
        <a:bodyPr/>
        <a:lstStyle/>
        <a:p>
          <a:endParaRPr lang="en-US" sz="1400"/>
        </a:p>
      </dgm:t>
    </dgm:pt>
    <dgm:pt modelId="{561F3B5C-1188-4712-B2DD-55564DEE85BC}" type="sibTrans" cxnId="{BF81B77A-3C50-44F8-A01C-5005E24A13D9}">
      <dgm:prSet/>
      <dgm:spPr/>
      <dgm:t>
        <a:bodyPr/>
        <a:lstStyle/>
        <a:p>
          <a:endParaRPr lang="en-US" sz="1400"/>
        </a:p>
      </dgm:t>
    </dgm:pt>
    <dgm:pt modelId="{7553B42B-8704-4A1F-B934-8F0A57DA78A0}" type="pres">
      <dgm:prSet presAssocID="{F9E4E029-07D4-4346-8E8D-B8212FFAA3D7}" presName="Name0" presStyleCnt="0">
        <dgm:presLayoutVars>
          <dgm:dir/>
          <dgm:resizeHandles val="exact"/>
        </dgm:presLayoutVars>
      </dgm:prSet>
      <dgm:spPr/>
    </dgm:pt>
    <dgm:pt modelId="{701B3AF7-4C58-4383-9C28-2B4F36C6A520}" type="pres">
      <dgm:prSet presAssocID="{4613F573-FB5B-4E7A-8EB0-3B4DB10B37D6}" presName="node" presStyleLbl="node1" presStyleIdx="0" presStyleCnt="2">
        <dgm:presLayoutVars>
          <dgm:bulletEnabled val="1"/>
        </dgm:presLayoutVars>
      </dgm:prSet>
      <dgm:spPr/>
    </dgm:pt>
    <dgm:pt modelId="{5F1B88E2-BD88-4E98-8448-51444C6B7377}" type="pres">
      <dgm:prSet presAssocID="{6306B765-85BA-467A-8FFD-BD2D86C1F3C8}" presName="sibTrans" presStyleLbl="sibTrans2D1" presStyleIdx="0" presStyleCnt="1"/>
      <dgm:spPr/>
    </dgm:pt>
    <dgm:pt modelId="{5FCF759E-4030-4AB2-A522-083389587DAA}" type="pres">
      <dgm:prSet presAssocID="{6306B765-85BA-467A-8FFD-BD2D86C1F3C8}" presName="connectorText" presStyleLbl="sibTrans2D1" presStyleIdx="0" presStyleCnt="1"/>
      <dgm:spPr/>
    </dgm:pt>
    <dgm:pt modelId="{7AD5E1AA-16B1-41C5-A6F0-29DB5A192524}" type="pres">
      <dgm:prSet presAssocID="{AD5A1ADF-109E-427B-B6FB-BDDD0FEF37EB}" presName="node" presStyleLbl="node1" presStyleIdx="1" presStyleCnt="2">
        <dgm:presLayoutVars>
          <dgm:bulletEnabled val="1"/>
        </dgm:presLayoutVars>
      </dgm:prSet>
      <dgm:spPr/>
    </dgm:pt>
  </dgm:ptLst>
  <dgm:cxnLst>
    <dgm:cxn modelId="{B8695A3B-CE9E-4F11-B240-F1D4E54B92C8}" type="presOf" srcId="{AD5A1ADF-109E-427B-B6FB-BDDD0FEF37EB}" destId="{7AD5E1AA-16B1-41C5-A6F0-29DB5A192524}" srcOrd="0" destOrd="0" presId="urn:microsoft.com/office/officeart/2005/8/layout/process1"/>
    <dgm:cxn modelId="{BF81B77A-3C50-44F8-A01C-5005E24A13D9}" srcId="{F9E4E029-07D4-4346-8E8D-B8212FFAA3D7}" destId="{AD5A1ADF-109E-427B-B6FB-BDDD0FEF37EB}" srcOrd="1" destOrd="0" parTransId="{296D1C1C-5200-4BC7-9F69-0C40BD53395E}" sibTransId="{561F3B5C-1188-4712-B2DD-55564DEE85BC}"/>
    <dgm:cxn modelId="{B42A27F6-B74A-4E84-8ED9-923A4ABB03A6}" type="presOf" srcId="{4613F573-FB5B-4E7A-8EB0-3B4DB10B37D6}" destId="{701B3AF7-4C58-4383-9C28-2B4F36C6A520}" srcOrd="0" destOrd="0" presId="urn:microsoft.com/office/officeart/2005/8/layout/process1"/>
    <dgm:cxn modelId="{AD3C2A49-DA37-4556-8549-D986516181BF}" type="presOf" srcId="{6306B765-85BA-467A-8FFD-BD2D86C1F3C8}" destId="{5FCF759E-4030-4AB2-A522-083389587DAA}" srcOrd="1" destOrd="0" presId="urn:microsoft.com/office/officeart/2005/8/layout/process1"/>
    <dgm:cxn modelId="{8F2699EB-A221-450A-9307-78B49658071F}" srcId="{F9E4E029-07D4-4346-8E8D-B8212FFAA3D7}" destId="{4613F573-FB5B-4E7A-8EB0-3B4DB10B37D6}" srcOrd="0" destOrd="0" parTransId="{026A4FD2-9C75-4428-A79B-791E09D08747}" sibTransId="{6306B765-85BA-467A-8FFD-BD2D86C1F3C8}"/>
    <dgm:cxn modelId="{149DE180-9B1C-407E-8E39-C2BE5C71BC99}" type="presOf" srcId="{6306B765-85BA-467A-8FFD-BD2D86C1F3C8}" destId="{5F1B88E2-BD88-4E98-8448-51444C6B7377}" srcOrd="0" destOrd="0" presId="urn:microsoft.com/office/officeart/2005/8/layout/process1"/>
    <dgm:cxn modelId="{5A95F33B-F6CE-4541-AA16-AA400C02A899}" type="presOf" srcId="{F9E4E029-07D4-4346-8E8D-B8212FFAA3D7}" destId="{7553B42B-8704-4A1F-B934-8F0A57DA78A0}" srcOrd="0" destOrd="0" presId="urn:microsoft.com/office/officeart/2005/8/layout/process1"/>
    <dgm:cxn modelId="{4938EA89-D74F-4600-961A-34048C21FD88}" type="presParOf" srcId="{7553B42B-8704-4A1F-B934-8F0A57DA78A0}" destId="{701B3AF7-4C58-4383-9C28-2B4F36C6A520}" srcOrd="0" destOrd="0" presId="urn:microsoft.com/office/officeart/2005/8/layout/process1"/>
    <dgm:cxn modelId="{40EB6CD1-4F73-4B39-A92B-F60DF2F9C65C}" type="presParOf" srcId="{7553B42B-8704-4A1F-B934-8F0A57DA78A0}" destId="{5F1B88E2-BD88-4E98-8448-51444C6B7377}" srcOrd="1" destOrd="0" presId="urn:microsoft.com/office/officeart/2005/8/layout/process1"/>
    <dgm:cxn modelId="{D246FD48-6692-4EC7-9C25-27AA1EE57719}" type="presParOf" srcId="{5F1B88E2-BD88-4E98-8448-51444C6B7377}" destId="{5FCF759E-4030-4AB2-A522-083389587DAA}" srcOrd="0" destOrd="0" presId="urn:microsoft.com/office/officeart/2005/8/layout/process1"/>
    <dgm:cxn modelId="{9215B7D9-573F-4BD3-880A-D30034AE3A38}" type="presParOf" srcId="{7553B42B-8704-4A1F-B934-8F0A57DA78A0}" destId="{7AD5E1AA-16B1-41C5-A6F0-29DB5A19252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E4E029-07D4-4346-8E8D-B8212FFAA3D7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4613F573-FB5B-4E7A-8EB0-3B4DB10B37D6}">
      <dgm:prSet phldrT="[Text]" custT="1"/>
      <dgm:spPr/>
      <dgm:t>
        <a:bodyPr/>
        <a:lstStyle/>
        <a:p>
          <a:r>
            <a:rPr lang="en-US" sz="1400" dirty="0"/>
            <a:t>Cost of Treating the Infected Patient</a:t>
          </a:r>
        </a:p>
      </dgm:t>
    </dgm:pt>
    <dgm:pt modelId="{026A4FD2-9C75-4428-A79B-791E09D08747}" type="parTrans" cxnId="{8F2699EB-A221-450A-9307-78B49658071F}">
      <dgm:prSet/>
      <dgm:spPr/>
      <dgm:t>
        <a:bodyPr/>
        <a:lstStyle/>
        <a:p>
          <a:endParaRPr lang="en-US" sz="1400"/>
        </a:p>
      </dgm:t>
    </dgm:pt>
    <dgm:pt modelId="{6306B765-85BA-467A-8FFD-BD2D86C1F3C8}" type="sibTrans" cxnId="{8F2699EB-A221-450A-9307-78B49658071F}">
      <dgm:prSet custT="1"/>
      <dgm:spPr/>
      <dgm:t>
        <a:bodyPr/>
        <a:lstStyle/>
        <a:p>
          <a:endParaRPr lang="en-US" sz="1400"/>
        </a:p>
      </dgm:t>
    </dgm:pt>
    <dgm:pt modelId="{AD5A1ADF-109E-427B-B6FB-BDDD0FEF37EB}">
      <dgm:prSet phldrT="[Text]" custT="1"/>
      <dgm:spPr/>
      <dgm:t>
        <a:bodyPr/>
        <a:lstStyle/>
        <a:p>
          <a:r>
            <a:rPr lang="en-US" sz="1400" dirty="0"/>
            <a:t>$ 29,473 per patient</a:t>
          </a:r>
        </a:p>
      </dgm:t>
    </dgm:pt>
    <dgm:pt modelId="{296D1C1C-5200-4BC7-9F69-0C40BD53395E}" type="parTrans" cxnId="{BF81B77A-3C50-44F8-A01C-5005E24A13D9}">
      <dgm:prSet/>
      <dgm:spPr/>
      <dgm:t>
        <a:bodyPr/>
        <a:lstStyle/>
        <a:p>
          <a:endParaRPr lang="en-US" sz="1400"/>
        </a:p>
      </dgm:t>
    </dgm:pt>
    <dgm:pt modelId="{561F3B5C-1188-4712-B2DD-55564DEE85BC}" type="sibTrans" cxnId="{BF81B77A-3C50-44F8-A01C-5005E24A13D9}">
      <dgm:prSet/>
      <dgm:spPr/>
      <dgm:t>
        <a:bodyPr/>
        <a:lstStyle/>
        <a:p>
          <a:endParaRPr lang="en-US" sz="1400"/>
        </a:p>
      </dgm:t>
    </dgm:pt>
    <dgm:pt modelId="{7553B42B-8704-4A1F-B934-8F0A57DA78A0}" type="pres">
      <dgm:prSet presAssocID="{F9E4E029-07D4-4346-8E8D-B8212FFAA3D7}" presName="Name0" presStyleCnt="0">
        <dgm:presLayoutVars>
          <dgm:dir/>
          <dgm:resizeHandles val="exact"/>
        </dgm:presLayoutVars>
      </dgm:prSet>
      <dgm:spPr/>
    </dgm:pt>
    <dgm:pt modelId="{701B3AF7-4C58-4383-9C28-2B4F36C6A520}" type="pres">
      <dgm:prSet presAssocID="{4613F573-FB5B-4E7A-8EB0-3B4DB10B37D6}" presName="node" presStyleLbl="node1" presStyleIdx="0" presStyleCnt="2" custLinFactNeighborX="3078">
        <dgm:presLayoutVars>
          <dgm:bulletEnabled val="1"/>
        </dgm:presLayoutVars>
      </dgm:prSet>
      <dgm:spPr/>
    </dgm:pt>
    <dgm:pt modelId="{5F1B88E2-BD88-4E98-8448-51444C6B7377}" type="pres">
      <dgm:prSet presAssocID="{6306B765-85BA-467A-8FFD-BD2D86C1F3C8}" presName="sibTrans" presStyleLbl="sibTrans2D1" presStyleIdx="0" presStyleCnt="1"/>
      <dgm:spPr/>
    </dgm:pt>
    <dgm:pt modelId="{5FCF759E-4030-4AB2-A522-083389587DAA}" type="pres">
      <dgm:prSet presAssocID="{6306B765-85BA-467A-8FFD-BD2D86C1F3C8}" presName="connectorText" presStyleLbl="sibTrans2D1" presStyleIdx="0" presStyleCnt="1"/>
      <dgm:spPr/>
    </dgm:pt>
    <dgm:pt modelId="{7AD5E1AA-16B1-41C5-A6F0-29DB5A192524}" type="pres">
      <dgm:prSet presAssocID="{AD5A1ADF-109E-427B-B6FB-BDDD0FEF37EB}" presName="node" presStyleLbl="node1" presStyleIdx="1" presStyleCnt="2">
        <dgm:presLayoutVars>
          <dgm:bulletEnabled val="1"/>
        </dgm:presLayoutVars>
      </dgm:prSet>
      <dgm:spPr/>
    </dgm:pt>
  </dgm:ptLst>
  <dgm:cxnLst>
    <dgm:cxn modelId="{B8695A3B-CE9E-4F11-B240-F1D4E54B92C8}" type="presOf" srcId="{AD5A1ADF-109E-427B-B6FB-BDDD0FEF37EB}" destId="{7AD5E1AA-16B1-41C5-A6F0-29DB5A192524}" srcOrd="0" destOrd="0" presId="urn:microsoft.com/office/officeart/2005/8/layout/process1"/>
    <dgm:cxn modelId="{BF81B77A-3C50-44F8-A01C-5005E24A13D9}" srcId="{F9E4E029-07D4-4346-8E8D-B8212FFAA3D7}" destId="{AD5A1ADF-109E-427B-B6FB-BDDD0FEF37EB}" srcOrd="1" destOrd="0" parTransId="{296D1C1C-5200-4BC7-9F69-0C40BD53395E}" sibTransId="{561F3B5C-1188-4712-B2DD-55564DEE85BC}"/>
    <dgm:cxn modelId="{B42A27F6-B74A-4E84-8ED9-923A4ABB03A6}" type="presOf" srcId="{4613F573-FB5B-4E7A-8EB0-3B4DB10B37D6}" destId="{701B3AF7-4C58-4383-9C28-2B4F36C6A520}" srcOrd="0" destOrd="0" presId="urn:microsoft.com/office/officeart/2005/8/layout/process1"/>
    <dgm:cxn modelId="{AD3C2A49-DA37-4556-8549-D986516181BF}" type="presOf" srcId="{6306B765-85BA-467A-8FFD-BD2D86C1F3C8}" destId="{5FCF759E-4030-4AB2-A522-083389587DAA}" srcOrd="1" destOrd="0" presId="urn:microsoft.com/office/officeart/2005/8/layout/process1"/>
    <dgm:cxn modelId="{8F2699EB-A221-450A-9307-78B49658071F}" srcId="{F9E4E029-07D4-4346-8E8D-B8212FFAA3D7}" destId="{4613F573-FB5B-4E7A-8EB0-3B4DB10B37D6}" srcOrd="0" destOrd="0" parTransId="{026A4FD2-9C75-4428-A79B-791E09D08747}" sibTransId="{6306B765-85BA-467A-8FFD-BD2D86C1F3C8}"/>
    <dgm:cxn modelId="{149DE180-9B1C-407E-8E39-C2BE5C71BC99}" type="presOf" srcId="{6306B765-85BA-467A-8FFD-BD2D86C1F3C8}" destId="{5F1B88E2-BD88-4E98-8448-51444C6B7377}" srcOrd="0" destOrd="0" presId="urn:microsoft.com/office/officeart/2005/8/layout/process1"/>
    <dgm:cxn modelId="{5A95F33B-F6CE-4541-AA16-AA400C02A899}" type="presOf" srcId="{F9E4E029-07D4-4346-8E8D-B8212FFAA3D7}" destId="{7553B42B-8704-4A1F-B934-8F0A57DA78A0}" srcOrd="0" destOrd="0" presId="urn:microsoft.com/office/officeart/2005/8/layout/process1"/>
    <dgm:cxn modelId="{4938EA89-D74F-4600-961A-34048C21FD88}" type="presParOf" srcId="{7553B42B-8704-4A1F-B934-8F0A57DA78A0}" destId="{701B3AF7-4C58-4383-9C28-2B4F36C6A520}" srcOrd="0" destOrd="0" presId="urn:microsoft.com/office/officeart/2005/8/layout/process1"/>
    <dgm:cxn modelId="{40EB6CD1-4F73-4B39-A92B-F60DF2F9C65C}" type="presParOf" srcId="{7553B42B-8704-4A1F-B934-8F0A57DA78A0}" destId="{5F1B88E2-BD88-4E98-8448-51444C6B7377}" srcOrd="1" destOrd="0" presId="urn:microsoft.com/office/officeart/2005/8/layout/process1"/>
    <dgm:cxn modelId="{D246FD48-6692-4EC7-9C25-27AA1EE57719}" type="presParOf" srcId="{5F1B88E2-BD88-4E98-8448-51444C6B7377}" destId="{5FCF759E-4030-4AB2-A522-083389587DAA}" srcOrd="0" destOrd="0" presId="urn:microsoft.com/office/officeart/2005/8/layout/process1"/>
    <dgm:cxn modelId="{9215B7D9-573F-4BD3-880A-D30034AE3A38}" type="presParOf" srcId="{7553B42B-8704-4A1F-B934-8F0A57DA78A0}" destId="{7AD5E1AA-16B1-41C5-A6F0-29DB5A19252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2163F-58C4-4060-B949-0DB9553721C0}">
      <dsp:nvSpPr>
        <dsp:cNvPr id="0" name=""/>
        <dsp:cNvSpPr/>
      </dsp:nvSpPr>
      <dsp:spPr>
        <a:xfrm>
          <a:off x="1435979" y="977832"/>
          <a:ext cx="1242676" cy="107496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Ensemble</a:t>
          </a:r>
        </a:p>
      </dsp:txBody>
      <dsp:txXfrm>
        <a:off x="1641908" y="1155969"/>
        <a:ext cx="830818" cy="718691"/>
      </dsp:txXfrm>
    </dsp:sp>
    <dsp:sp modelId="{CC9A3BD2-4FB2-4125-836D-5B61A5568D84}">
      <dsp:nvSpPr>
        <dsp:cNvPr id="0" name=""/>
        <dsp:cNvSpPr/>
      </dsp:nvSpPr>
      <dsp:spPr>
        <a:xfrm>
          <a:off x="2224956" y="463383"/>
          <a:ext cx="468858" cy="403983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D31B3-AA47-4B03-B474-D69928CF46EC}">
      <dsp:nvSpPr>
        <dsp:cNvPr id="0" name=""/>
        <dsp:cNvSpPr/>
      </dsp:nvSpPr>
      <dsp:spPr>
        <a:xfrm>
          <a:off x="1561271" y="0"/>
          <a:ext cx="1018364" cy="881004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Decision Tree</a:t>
          </a:r>
        </a:p>
      </dsp:txBody>
      <dsp:txXfrm>
        <a:off x="1730036" y="146001"/>
        <a:ext cx="680834" cy="589002"/>
      </dsp:txXfrm>
    </dsp:sp>
    <dsp:sp modelId="{688336B5-F795-42E0-B3B4-A8083BDFEA80}">
      <dsp:nvSpPr>
        <dsp:cNvPr id="0" name=""/>
        <dsp:cNvSpPr/>
      </dsp:nvSpPr>
      <dsp:spPr>
        <a:xfrm>
          <a:off x="2772150" y="1218617"/>
          <a:ext cx="468858" cy="403983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58C5ED-A4F8-46B7-ABE6-8658321AB91D}">
      <dsp:nvSpPr>
        <dsp:cNvPr id="0" name=""/>
        <dsp:cNvSpPr/>
      </dsp:nvSpPr>
      <dsp:spPr>
        <a:xfrm>
          <a:off x="2495229" y="541877"/>
          <a:ext cx="1018364" cy="881004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K-NN</a:t>
          </a:r>
        </a:p>
      </dsp:txBody>
      <dsp:txXfrm>
        <a:off x="2663994" y="687878"/>
        <a:ext cx="680834" cy="589002"/>
      </dsp:txXfrm>
    </dsp:sp>
    <dsp:sp modelId="{D0F56754-CF59-43DD-B33D-4C1A0DB1FA1D}">
      <dsp:nvSpPr>
        <dsp:cNvPr id="0" name=""/>
        <dsp:cNvSpPr/>
      </dsp:nvSpPr>
      <dsp:spPr>
        <a:xfrm>
          <a:off x="2392034" y="2071133"/>
          <a:ext cx="468858" cy="403983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4FEC4-8FF3-4693-A344-7B5CE0AB741D}">
      <dsp:nvSpPr>
        <dsp:cNvPr id="0" name=""/>
        <dsp:cNvSpPr/>
      </dsp:nvSpPr>
      <dsp:spPr>
        <a:xfrm>
          <a:off x="2495229" y="1607144"/>
          <a:ext cx="1018364" cy="881004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Logistic Regression</a:t>
          </a:r>
        </a:p>
      </dsp:txBody>
      <dsp:txXfrm>
        <a:off x="2663994" y="1753145"/>
        <a:ext cx="680834" cy="589002"/>
      </dsp:txXfrm>
    </dsp:sp>
    <dsp:sp modelId="{2BDF921D-4EC0-48B6-971C-84BB5A080E4E}">
      <dsp:nvSpPr>
        <dsp:cNvPr id="0" name=""/>
        <dsp:cNvSpPr/>
      </dsp:nvSpPr>
      <dsp:spPr>
        <a:xfrm>
          <a:off x="1449115" y="2159628"/>
          <a:ext cx="468858" cy="403983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48A1D-1873-4C46-B6BD-F05AAC9490F7}">
      <dsp:nvSpPr>
        <dsp:cNvPr id="0" name=""/>
        <dsp:cNvSpPr/>
      </dsp:nvSpPr>
      <dsp:spPr>
        <a:xfrm>
          <a:off x="1561271" y="2149627"/>
          <a:ext cx="1018364" cy="881004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Naïve Bayes</a:t>
          </a:r>
        </a:p>
      </dsp:txBody>
      <dsp:txXfrm>
        <a:off x="1730036" y="2295628"/>
        <a:ext cx="680834" cy="589002"/>
      </dsp:txXfrm>
    </dsp:sp>
    <dsp:sp modelId="{5CC070DA-B4B7-4004-B961-A06C089672F5}">
      <dsp:nvSpPr>
        <dsp:cNvPr id="0" name=""/>
        <dsp:cNvSpPr/>
      </dsp:nvSpPr>
      <dsp:spPr>
        <a:xfrm>
          <a:off x="892960" y="1404697"/>
          <a:ext cx="468858" cy="403983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5D9B6-AAA2-43E0-B0FC-A707083B9AE8}">
      <dsp:nvSpPr>
        <dsp:cNvPr id="0" name=""/>
        <dsp:cNvSpPr/>
      </dsp:nvSpPr>
      <dsp:spPr>
        <a:xfrm>
          <a:off x="622977" y="1607750"/>
          <a:ext cx="1018364" cy="881004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Neural Net</a:t>
          </a:r>
        </a:p>
      </dsp:txBody>
      <dsp:txXfrm>
        <a:off x="791742" y="1753751"/>
        <a:ext cx="680834" cy="589002"/>
      </dsp:txXfrm>
    </dsp:sp>
    <dsp:sp modelId="{B7C80480-A8B1-4A87-B96C-33DF3B0C2B71}">
      <dsp:nvSpPr>
        <dsp:cNvPr id="0" name=""/>
        <dsp:cNvSpPr/>
      </dsp:nvSpPr>
      <dsp:spPr>
        <a:xfrm>
          <a:off x="622977" y="540664"/>
          <a:ext cx="1018364" cy="881004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SVM</a:t>
          </a:r>
        </a:p>
      </dsp:txBody>
      <dsp:txXfrm>
        <a:off x="791742" y="686665"/>
        <a:ext cx="680834" cy="589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AA398-C351-435B-A71E-51730339A7F2}">
      <dsp:nvSpPr>
        <dsp:cNvPr id="0" name=""/>
        <dsp:cNvSpPr/>
      </dsp:nvSpPr>
      <dsp:spPr>
        <a:xfrm>
          <a:off x="325418" y="0"/>
          <a:ext cx="3688081" cy="294255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27A96-C9AA-41EE-B470-B95D16080B43}">
      <dsp:nvSpPr>
        <dsp:cNvPr id="0" name=""/>
        <dsp:cNvSpPr/>
      </dsp:nvSpPr>
      <dsp:spPr>
        <a:xfrm>
          <a:off x="254" y="882767"/>
          <a:ext cx="739819" cy="117702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Balanced Data</a:t>
          </a:r>
        </a:p>
      </dsp:txBody>
      <dsp:txXfrm>
        <a:off x="36369" y="918882"/>
        <a:ext cx="667589" cy="1104792"/>
      </dsp:txXfrm>
    </dsp:sp>
    <dsp:sp modelId="{C267145E-A537-48E5-BB16-F65B6C01FD9D}">
      <dsp:nvSpPr>
        <dsp:cNvPr id="0" name=""/>
        <dsp:cNvSpPr/>
      </dsp:nvSpPr>
      <dsp:spPr>
        <a:xfrm>
          <a:off x="863377" y="882767"/>
          <a:ext cx="739819" cy="1177022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Normalize</a:t>
          </a:r>
        </a:p>
      </dsp:txBody>
      <dsp:txXfrm>
        <a:off x="899492" y="918882"/>
        <a:ext cx="667589" cy="1104792"/>
      </dsp:txXfrm>
    </dsp:sp>
    <dsp:sp modelId="{235395DB-DB05-43E1-A218-F7B858EBCFB9}">
      <dsp:nvSpPr>
        <dsp:cNvPr id="0" name=""/>
        <dsp:cNvSpPr/>
      </dsp:nvSpPr>
      <dsp:spPr>
        <a:xfrm>
          <a:off x="1726499" y="882767"/>
          <a:ext cx="739819" cy="1177022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Attribute Selection and  Weighting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 dirty="0"/>
        </a:p>
      </dsp:txBody>
      <dsp:txXfrm>
        <a:off x="1762614" y="918882"/>
        <a:ext cx="667589" cy="1104792"/>
      </dsp:txXfrm>
    </dsp:sp>
    <dsp:sp modelId="{CFF75AF9-1BB9-4767-845D-B66DAF23344E}">
      <dsp:nvSpPr>
        <dsp:cNvPr id="0" name=""/>
        <dsp:cNvSpPr/>
      </dsp:nvSpPr>
      <dsp:spPr>
        <a:xfrm>
          <a:off x="2589622" y="882767"/>
          <a:ext cx="885919" cy="1177022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Principal Component Analysis (PCA) </a:t>
          </a:r>
        </a:p>
      </dsp:txBody>
      <dsp:txXfrm>
        <a:off x="2632869" y="926014"/>
        <a:ext cx="799425" cy="1090528"/>
      </dsp:txXfrm>
    </dsp:sp>
    <dsp:sp modelId="{5DE085BA-422F-4B2B-800A-0BD48B6F221D}">
      <dsp:nvSpPr>
        <dsp:cNvPr id="0" name=""/>
        <dsp:cNvSpPr/>
      </dsp:nvSpPr>
      <dsp:spPr>
        <a:xfrm>
          <a:off x="3598845" y="882767"/>
          <a:ext cx="739819" cy="1177022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Join to get data at patient level</a:t>
          </a:r>
        </a:p>
      </dsp:txBody>
      <dsp:txXfrm>
        <a:off x="3634960" y="918882"/>
        <a:ext cx="667589" cy="11047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B3AF7-4C58-4383-9C28-2B4F36C6A520}">
      <dsp:nvSpPr>
        <dsp:cNvPr id="0" name=""/>
        <dsp:cNvSpPr/>
      </dsp:nvSpPr>
      <dsp:spPr>
        <a:xfrm>
          <a:off x="678" y="206654"/>
          <a:ext cx="1446339" cy="8678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Preventive Measure</a:t>
          </a:r>
        </a:p>
      </dsp:txBody>
      <dsp:txXfrm>
        <a:off x="26095" y="232071"/>
        <a:ext cx="1395505" cy="816969"/>
      </dsp:txXfrm>
    </dsp:sp>
    <dsp:sp modelId="{5F1B88E2-BD88-4E98-8448-51444C6B7377}">
      <dsp:nvSpPr>
        <dsp:cNvPr id="0" name=""/>
        <dsp:cNvSpPr/>
      </dsp:nvSpPr>
      <dsp:spPr>
        <a:xfrm>
          <a:off x="1591652" y="461210"/>
          <a:ext cx="306624" cy="3586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1652" y="532948"/>
        <a:ext cx="214637" cy="215216"/>
      </dsp:txXfrm>
    </dsp:sp>
    <dsp:sp modelId="{7AD5E1AA-16B1-41C5-A6F0-29DB5A192524}">
      <dsp:nvSpPr>
        <dsp:cNvPr id="0" name=""/>
        <dsp:cNvSpPr/>
      </dsp:nvSpPr>
      <dsp:spPr>
        <a:xfrm>
          <a:off x="2025553" y="206654"/>
          <a:ext cx="1446339" cy="867803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$ 500 per patient</a:t>
          </a:r>
        </a:p>
      </dsp:txBody>
      <dsp:txXfrm>
        <a:off x="2050970" y="232071"/>
        <a:ext cx="1395505" cy="8169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B3AF7-4C58-4383-9C28-2B4F36C6A520}">
      <dsp:nvSpPr>
        <dsp:cNvPr id="0" name=""/>
        <dsp:cNvSpPr/>
      </dsp:nvSpPr>
      <dsp:spPr>
        <a:xfrm>
          <a:off x="19318" y="66585"/>
          <a:ext cx="1511503" cy="9069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Cost of Treating the Infected Patient</a:t>
          </a:r>
        </a:p>
      </dsp:txBody>
      <dsp:txXfrm>
        <a:off x="45880" y="93147"/>
        <a:ext cx="1458379" cy="853777"/>
      </dsp:txXfrm>
    </dsp:sp>
    <dsp:sp modelId="{5F1B88E2-BD88-4E98-8448-51444C6B7377}">
      <dsp:nvSpPr>
        <dsp:cNvPr id="0" name=""/>
        <dsp:cNvSpPr/>
      </dsp:nvSpPr>
      <dsp:spPr>
        <a:xfrm>
          <a:off x="1677319" y="332610"/>
          <a:ext cx="310575" cy="3748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677319" y="407580"/>
        <a:ext cx="217403" cy="224912"/>
      </dsp:txXfrm>
    </dsp:sp>
    <dsp:sp modelId="{7AD5E1AA-16B1-41C5-A6F0-29DB5A192524}">
      <dsp:nvSpPr>
        <dsp:cNvPr id="0" name=""/>
        <dsp:cNvSpPr/>
      </dsp:nvSpPr>
      <dsp:spPr>
        <a:xfrm>
          <a:off x="2116813" y="66585"/>
          <a:ext cx="1511503" cy="906901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$ 29,473 per patient</a:t>
          </a:r>
        </a:p>
      </dsp:txBody>
      <dsp:txXfrm>
        <a:off x="2143375" y="93147"/>
        <a:ext cx="1458379" cy="853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8C655-1F7B-034B-B68C-BF03A4F54C3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7F578-C4AB-B745-849F-4229FC551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83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F578-C4AB-B745-849F-4229FC5514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94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F578-C4AB-B745-849F-4229FC5514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2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Business Understanding:</a:t>
            </a:r>
          </a:p>
          <a:p>
            <a:r>
              <a:rPr lang="en-US" dirty="0"/>
              <a:t>1)</a:t>
            </a:r>
            <a:r>
              <a:rPr lang="en-US" baseline="0" dirty="0"/>
              <a:t> Hospital Impact – Tangible (costs of patient care for re-admittance) &amp; intangible (reputation, compliance </a:t>
            </a:r>
            <a:r>
              <a:rPr lang="en-US" baseline="0" dirty="0" err="1"/>
              <a:t>reqs</a:t>
            </a:r>
            <a:r>
              <a:rPr lang="en-US" baseline="0" dirty="0"/>
              <a:t>)</a:t>
            </a:r>
          </a:p>
          <a:p>
            <a:r>
              <a:rPr lang="en-US" baseline="0" dirty="0"/>
              <a:t>2) Patient Impact – sickness, loss of trust in healthcare system leads to avoiding future preventative visits</a:t>
            </a:r>
          </a:p>
          <a:p>
            <a:r>
              <a:rPr lang="en-US" baseline="0" dirty="0"/>
              <a:t>3) Additional impacts on other hospital staff members, pharmacists, etc.</a:t>
            </a:r>
          </a:p>
          <a:p>
            <a:r>
              <a:rPr lang="en-US" dirty="0"/>
              <a:t>4)</a:t>
            </a:r>
            <a:r>
              <a:rPr lang="en-US" baseline="0" dirty="0"/>
              <a:t> D</a:t>
            </a:r>
            <a:r>
              <a:rPr lang="en-US" dirty="0"/>
              <a:t>ata mining solution will try to take proactive preventative approach to addressing problem as opposed to current reactive plan which is expensive to the hospital and bad for all parties.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F578-C4AB-B745-849F-4229FC5514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03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Goal – Build a predictive model to classify hospital patients according to their likelihood of obtaining a hospital acquired infection (HAI) of pneumonia or MRSA</a:t>
            </a:r>
          </a:p>
          <a:p>
            <a:r>
              <a:rPr lang="en-US" dirty="0"/>
              <a:t>1)</a:t>
            </a:r>
            <a:r>
              <a:rPr lang="en-US" baseline="0" dirty="0"/>
              <a:t> Predicting HAI’s</a:t>
            </a:r>
            <a:endParaRPr lang="en-US" dirty="0"/>
          </a:p>
          <a:p>
            <a:r>
              <a:rPr lang="en-US" dirty="0"/>
              <a:t>2) Informs data mining contest – 2006</a:t>
            </a:r>
            <a:r>
              <a:rPr lang="en-US" baseline="0" dirty="0"/>
              <a:t> - </a:t>
            </a:r>
            <a:r>
              <a:rPr lang="en-US" dirty="0"/>
              <a:t>Original</a:t>
            </a:r>
            <a:r>
              <a:rPr lang="en-US" baseline="0" dirty="0"/>
              <a:t> intention was to predict likelihood of HAI and patient re-admittance within 30 days – later changed to predicting pneumonia and coming up with cost model because the data did not have accurate target variables or associated rules for determining which records were  - broke contest into two portions</a:t>
            </a:r>
          </a:p>
          <a:p>
            <a:r>
              <a:rPr lang="en-US" dirty="0"/>
              <a:t>3) Related</a:t>
            </a:r>
            <a:r>
              <a:rPr lang="en-US" baseline="0" dirty="0"/>
              <a:t> Research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F578-C4AB-B745-849F-4229FC5514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64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r>
              <a:rPr lang="en-US" baseline="0" dirty="0"/>
              <a:t> &amp; Preparation:</a:t>
            </a:r>
          </a:p>
          <a:p>
            <a:r>
              <a:rPr lang="en-US" baseline="0" dirty="0"/>
              <a:t>1) 4 datasets – conditions, demographics, hospital visits, medications</a:t>
            </a:r>
          </a:p>
          <a:p>
            <a:r>
              <a:rPr lang="en-US" baseline="0" dirty="0"/>
              <a:t>2) Unclear target variable – ended up using all </a:t>
            </a:r>
            <a:r>
              <a:rPr lang="en-US" baseline="0" dirty="0" err="1"/>
              <a:t>icd</a:t>
            </a:r>
            <a:r>
              <a:rPr lang="en-US" baseline="0" dirty="0"/>
              <a:t> codes with V09 (</a:t>
            </a:r>
            <a:r>
              <a:rPr lang="en-US" baseline="0" dirty="0" err="1"/>
              <a:t>msra</a:t>
            </a:r>
            <a:r>
              <a:rPr lang="en-US" baseline="0" dirty="0"/>
              <a:t>) or between 480 &amp; 486 (pneumonia)</a:t>
            </a:r>
          </a:p>
          <a:p>
            <a:r>
              <a:rPr lang="en-US" baseline="0" dirty="0"/>
              <a:t>3) Large number of missing values, incorrect data, lots of assumptions needed (with no answers available), highly time consuming data prep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F578-C4AB-B745-849F-4229FC5514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01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r>
              <a:rPr lang="en-US" baseline="0" dirty="0"/>
              <a:t> &amp; Preparation (Cont.):</a:t>
            </a:r>
          </a:p>
          <a:p>
            <a:r>
              <a:rPr lang="en-US" baseline="0" dirty="0"/>
              <a:t>1) Issues in joining the different datasets – example of patient having 4 </a:t>
            </a:r>
            <a:r>
              <a:rPr lang="en-US" baseline="0" dirty="0" err="1"/>
              <a:t>icd</a:t>
            </a:r>
            <a:r>
              <a:rPr lang="en-US" baseline="0" dirty="0"/>
              <a:t> codes in conditions table, 1 of them in hospitals data, and 1 other in </a:t>
            </a:r>
            <a:r>
              <a:rPr lang="en-US" baseline="0" dirty="0" err="1"/>
              <a:t>rx</a:t>
            </a:r>
            <a:r>
              <a:rPr lang="en-US" baseline="0" dirty="0"/>
              <a:t> data</a:t>
            </a:r>
          </a:p>
          <a:p>
            <a:r>
              <a:rPr lang="en-US" baseline="0" dirty="0"/>
              <a:t>2) Led to having to create temporary tables for hospitals &amp; medications datasets and using the variables from those as predictor variables – could lead to potential information loss</a:t>
            </a:r>
          </a:p>
          <a:p>
            <a:r>
              <a:rPr lang="en-US" baseline="0" dirty="0"/>
              <a:t>3) Final dataset includes large number of dummy variables – did this create any issues?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F578-C4AB-B745-849F-4229FC5514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4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Modeling:</a:t>
            </a:r>
            <a:endParaRPr lang="en-US" baseline="0" dirty="0"/>
          </a:p>
          <a:p>
            <a:pPr marL="228600" indent="-228600">
              <a:buAutoNum type="arabicParenR"/>
            </a:pPr>
            <a:r>
              <a:rPr lang="en-US" dirty="0"/>
              <a:t>Used R for Data Preparation and </a:t>
            </a:r>
            <a:r>
              <a:rPr lang="en-US" dirty="0" err="1"/>
              <a:t>RapidMiner</a:t>
            </a:r>
            <a:r>
              <a:rPr lang="en-US" dirty="0"/>
              <a:t> for Modeling</a:t>
            </a:r>
          </a:p>
          <a:p>
            <a:r>
              <a:rPr lang="en-US" baseline="0" dirty="0"/>
              <a:t>2) Discuss classification task and approach to solving</a:t>
            </a:r>
          </a:p>
          <a:p>
            <a:r>
              <a:rPr lang="en-US" baseline="0" dirty="0"/>
              <a:t>3) Discuss different models tried, parameters attempted, iteration process, etc.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F578-C4AB-B745-849F-4229FC5514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33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Older the person higher is the likelihood of his getting the condition.</a:t>
            </a:r>
          </a:p>
          <a:p>
            <a:r>
              <a:rPr lang="en-US" dirty="0"/>
              <a:t>A</a:t>
            </a:r>
            <a:r>
              <a:rPr lang="en-US" baseline="0" dirty="0"/>
              <a:t> single person is more prone to getting the condition.</a:t>
            </a:r>
          </a:p>
          <a:p>
            <a:r>
              <a:rPr lang="en-US" baseline="0" dirty="0"/>
              <a:t>White people are at higher risk for this condition.</a:t>
            </a:r>
          </a:p>
          <a:p>
            <a:r>
              <a:rPr lang="en-US" baseline="0" dirty="0"/>
              <a:t>Higher the number of procedures, higher is the chance of getting the condition.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F578-C4AB-B745-849F-4229FC5514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49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Deployment:</a:t>
            </a:r>
            <a:endParaRPr lang="en-US" baseline="0" dirty="0"/>
          </a:p>
          <a:p>
            <a:pPr marL="228600" indent="-228600">
              <a:buAutoNum type="arabicParenR"/>
            </a:pPr>
            <a:r>
              <a:rPr lang="en-US" baseline="0" dirty="0"/>
              <a:t>Day-to-day business process (discuss issue of leakage – not all variables we used in model will be available for new patients – i.e. hospital charges, diagnosis code, prescription information , etc.)</a:t>
            </a:r>
          </a:p>
          <a:p>
            <a:pPr marL="228600" indent="-228600">
              <a:buAutoNum type="arabicParenR"/>
            </a:pPr>
            <a:r>
              <a:rPr lang="en-US" baseline="0" dirty="0"/>
              <a:t>Changes to IT infrastructure, data collection processes, hospital operations around intake process and patient records</a:t>
            </a:r>
          </a:p>
          <a:p>
            <a:pPr marL="228600" indent="-228600">
              <a:buAutoNum type="arabicParenR"/>
            </a:pPr>
            <a:r>
              <a:rPr lang="en-US" baseline="0" dirty="0"/>
              <a:t>Potential legal/compliance issues – what permission, if any, needs to be given by patient for taking the preventive medicine? What are the impacts/potential side effects of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F578-C4AB-B745-849F-4229FC5514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80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F578-C4AB-B745-849F-4229FC5514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9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title="Carlson School of Management Brand Imag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1" y="2269942"/>
            <a:ext cx="8389007" cy="1211609"/>
          </a:xfrm>
        </p:spPr>
        <p:txBody>
          <a:bodyPr anchor="t">
            <a:normAutofit/>
          </a:bodyPr>
          <a:lstStyle>
            <a:lvl1pPr algn="ctr">
              <a:defRPr sz="400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2344" y="3481552"/>
            <a:ext cx="7074338" cy="963448"/>
          </a:xfrm>
        </p:spPr>
        <p:txBody>
          <a:bodyPr/>
          <a:lstStyle>
            <a:lvl1pPr marL="0" indent="0" algn="r">
              <a:buNone/>
              <a:defRPr>
                <a:solidFill>
                  <a:srgbClr val="650013"/>
                </a:solidFill>
                <a:latin typeface="Arial"/>
                <a:cs typeface="Arial"/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1A26-A389-954B-B4BA-877BBD58551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3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1" y="1695204"/>
            <a:ext cx="8389007" cy="2361083"/>
          </a:xfrm>
        </p:spPr>
        <p:txBody>
          <a:bodyPr anchor="t">
            <a:normAutofit/>
          </a:bodyPr>
          <a:lstStyle>
            <a:lvl1pPr algn="ctr">
              <a:defRPr sz="400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2344" y="3024532"/>
            <a:ext cx="7074338" cy="1877488"/>
          </a:xfrm>
        </p:spPr>
        <p:txBody>
          <a:bodyPr/>
          <a:lstStyle>
            <a:lvl1pPr marL="0" indent="0" algn="r">
              <a:buNone/>
              <a:defRPr>
                <a:solidFill>
                  <a:srgbClr val="650013"/>
                </a:solidFill>
                <a:latin typeface="Arial"/>
                <a:cs typeface="Arial"/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8630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937"/>
            <a:ext cx="8229600" cy="8667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1A26-A389-954B-B4BA-877BBD58551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1A26-A389-954B-B4BA-877BBD58551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2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1A26-A389-954B-B4BA-877BBD58551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8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1A26-A389-954B-B4BA-877BBD58551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1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1A26-A389-954B-B4BA-877BBD58551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1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1A26-A389-954B-B4BA-877BBD58551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0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title="Carlson School Header Image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2581" cy="1955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14620"/>
            <a:ext cx="8229600" cy="866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81A26-A389-954B-B4BA-877BBD58551C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563EA-5BAD-0C4E-8E09-5ADE268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9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xStyles>
    <p:titleStyle>
      <a:lvl1pPr algn="l" defTabSz="380985" rtl="0" eaLnBrk="1" latinLnBrk="0" hangingPunct="1">
        <a:spcBef>
          <a:spcPct val="0"/>
        </a:spcBef>
        <a:buNone/>
        <a:defRPr sz="2500" b="0" i="0" u="none" kern="1200">
          <a:solidFill>
            <a:srgbClr val="650013"/>
          </a:solidFill>
          <a:latin typeface="Arial"/>
          <a:ea typeface="+mj-ea"/>
          <a:cs typeface="Arial"/>
        </a:defRPr>
      </a:lvl1pPr>
    </p:titleStyle>
    <p:bodyStyle>
      <a:lvl1pPr marL="285739" indent="-285739" algn="l" defTabSz="3809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Arial"/>
          <a:ea typeface="+mn-ea"/>
          <a:cs typeface="Arial"/>
        </a:defRPr>
      </a:lvl1pPr>
      <a:lvl2pPr marL="619100" indent="-238115" algn="l" defTabSz="380985" rtl="0" eaLnBrk="1" latinLnBrk="0" hangingPunct="1">
        <a:spcBef>
          <a:spcPct val="20000"/>
        </a:spcBef>
        <a:buFont typeface="Arial"/>
        <a:buChar char="–"/>
        <a:defRPr sz="2333" kern="1200">
          <a:solidFill>
            <a:schemeClr val="tx1"/>
          </a:solidFill>
          <a:latin typeface="Arial"/>
          <a:ea typeface="+mn-ea"/>
          <a:cs typeface="Arial"/>
        </a:defRPr>
      </a:lvl2pPr>
      <a:lvl3pPr marL="952462" indent="-190492" algn="l" defTabSz="38098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333447" indent="-190492" algn="l" defTabSz="380985" rtl="0" eaLnBrk="1" latinLnBrk="0" hangingPunct="1">
        <a:spcBef>
          <a:spcPct val="20000"/>
        </a:spcBef>
        <a:buFont typeface="Arial"/>
        <a:buChar char="–"/>
        <a:defRPr sz="1667" kern="1200">
          <a:solidFill>
            <a:schemeClr val="tx1"/>
          </a:solidFill>
          <a:latin typeface="Arial"/>
          <a:ea typeface="+mn-ea"/>
          <a:cs typeface="Arial"/>
        </a:defRPr>
      </a:lvl4pPr>
      <a:lvl5pPr marL="1714431" indent="-190492" algn="l" defTabSz="380985" rtl="0" eaLnBrk="1" latinLnBrk="0" hangingPunct="1">
        <a:spcBef>
          <a:spcPct val="20000"/>
        </a:spcBef>
        <a:buFont typeface="Arial"/>
        <a:buChar char="»"/>
        <a:defRPr sz="1667" kern="1200">
          <a:solidFill>
            <a:schemeClr val="tx1"/>
          </a:solidFill>
          <a:latin typeface="Arial"/>
          <a:ea typeface="+mn-ea"/>
          <a:cs typeface="Arial"/>
        </a:defRPr>
      </a:lvl5pPr>
      <a:lvl6pPr marL="2095416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21.png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1" y="1455768"/>
            <a:ext cx="8389007" cy="1211609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Predicting Pneumonia &amp; MRSA in Hospital Patients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4952" y="3868454"/>
            <a:ext cx="5066458" cy="963448"/>
          </a:xfrm>
        </p:spPr>
        <p:txBody>
          <a:bodyPr>
            <a:noAutofit/>
          </a:bodyPr>
          <a:lstStyle/>
          <a:p>
            <a:r>
              <a:rPr lang="en-US" sz="2000" dirty="0"/>
              <a:t>Predictive Analytics</a:t>
            </a:r>
          </a:p>
          <a:p>
            <a:r>
              <a:rPr lang="en-US" sz="2000" dirty="0"/>
              <a:t>MSBA 6420</a:t>
            </a:r>
          </a:p>
          <a:p>
            <a:r>
              <a:rPr lang="en-US" sz="2000" dirty="0"/>
              <a:t>12/8/16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69242" y="3658251"/>
            <a:ext cx="3200404" cy="171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380985" rtl="0" eaLnBrk="1" latinLnBrk="0" hangingPunct="1">
              <a:spcBef>
                <a:spcPct val="20000"/>
              </a:spcBef>
              <a:buFont typeface="Arial"/>
              <a:buNone/>
              <a:defRPr sz="2667" kern="1200">
                <a:solidFill>
                  <a:srgbClr val="650013"/>
                </a:solidFill>
                <a:latin typeface="Arial"/>
                <a:ea typeface="+mn-ea"/>
                <a:cs typeface="Arial"/>
              </a:defRPr>
            </a:lvl1pPr>
            <a:lvl2pPr marL="380985" indent="0" algn="ctr" defTabSz="380985" rtl="0" eaLnBrk="1" latinLnBrk="0" hangingPunct="1">
              <a:spcBef>
                <a:spcPct val="20000"/>
              </a:spcBef>
              <a:buFont typeface="Arial"/>
              <a:buNone/>
              <a:defRPr sz="2333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61970" indent="0" algn="ctr" defTabSz="380985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142954" indent="0" algn="ctr" defTabSz="380985" rtl="0" eaLnBrk="1" latinLnBrk="0" hangingPunct="1">
              <a:spcBef>
                <a:spcPct val="20000"/>
              </a:spcBef>
              <a:buFont typeface="Arial"/>
              <a:buNone/>
              <a:defRPr sz="1667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523939" indent="0" algn="ctr" defTabSz="380985" rtl="0" eaLnBrk="1" latinLnBrk="0" hangingPunct="1">
              <a:spcBef>
                <a:spcPct val="20000"/>
              </a:spcBef>
              <a:buFont typeface="Arial"/>
              <a:buNone/>
              <a:defRPr sz="1667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1904924" indent="0" algn="ctr" defTabSz="380985" rtl="0" eaLnBrk="1" latinLnBrk="0" hangingPunct="1">
              <a:spcBef>
                <a:spcPct val="20000"/>
              </a:spcBef>
              <a:buFont typeface="Arial"/>
              <a:buNone/>
              <a:defRPr sz="1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85909" indent="0" algn="ctr" defTabSz="380985" rtl="0" eaLnBrk="1" latinLnBrk="0" hangingPunct="1">
              <a:spcBef>
                <a:spcPct val="20000"/>
              </a:spcBef>
              <a:buFont typeface="Arial"/>
              <a:buNone/>
              <a:defRPr sz="1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66893" indent="0" algn="ctr" defTabSz="380985" rtl="0" eaLnBrk="1" latinLnBrk="0" hangingPunct="1">
              <a:spcBef>
                <a:spcPct val="20000"/>
              </a:spcBef>
              <a:buFont typeface="Arial"/>
              <a:buNone/>
              <a:defRPr sz="1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47878" indent="0" algn="ctr" defTabSz="380985" rtl="0" eaLnBrk="1" latinLnBrk="0" hangingPunct="1">
              <a:spcBef>
                <a:spcPct val="20000"/>
              </a:spcBef>
              <a:buFont typeface="Arial"/>
              <a:buNone/>
              <a:defRPr sz="1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/>
              <a:t>Team  </a:t>
            </a:r>
          </a:p>
          <a:p>
            <a:pPr algn="l"/>
            <a:r>
              <a:rPr lang="en-US" sz="1600" dirty="0"/>
              <a:t>Lavanya </a:t>
            </a:r>
            <a:r>
              <a:rPr lang="en-US" sz="1600" dirty="0" err="1"/>
              <a:t>Basava</a:t>
            </a:r>
            <a:r>
              <a:rPr lang="en-US" sz="1600" dirty="0"/>
              <a:t> Raju</a:t>
            </a:r>
          </a:p>
          <a:p>
            <a:pPr algn="l"/>
            <a:r>
              <a:rPr lang="en-US" sz="1600" dirty="0"/>
              <a:t>Ryan Borowicz</a:t>
            </a:r>
          </a:p>
          <a:p>
            <a:pPr algn="l"/>
            <a:r>
              <a:rPr lang="en-US" sz="1600" dirty="0" err="1"/>
              <a:t>Xiurong</a:t>
            </a:r>
            <a:r>
              <a:rPr lang="en-US" sz="1600" dirty="0"/>
              <a:t> Lin</a:t>
            </a:r>
          </a:p>
          <a:p>
            <a:pPr algn="l"/>
            <a:r>
              <a:rPr lang="en-US" sz="1600" dirty="0" err="1"/>
              <a:t>Ananya</a:t>
            </a:r>
            <a:r>
              <a:rPr lang="en-US" sz="1600" dirty="0"/>
              <a:t> Mishra</a:t>
            </a:r>
          </a:p>
        </p:txBody>
      </p:sp>
    </p:spTree>
    <p:extLst>
      <p:ext uri="{BB962C8B-B14F-4D97-AF65-F5344CB8AC3E}">
        <p14:creationId xmlns:p14="http://schemas.microsoft.com/office/powerpoint/2010/main" val="4127449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Deployment in Production Will Require a Cross-Functional Team Approach</a:t>
            </a:r>
          </a:p>
        </p:txBody>
      </p:sp>
      <p:pic>
        <p:nvPicPr>
          <p:cNvPr id="1026" name="Picture 2" descr="Image result for cross-functional te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154" y="2240055"/>
            <a:ext cx="2615453" cy="261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886446" y="1398278"/>
            <a:ext cx="2673725" cy="120032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Physicians &amp; Nurses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model outcomes in preventative treatment approach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86445" y="4115855"/>
            <a:ext cx="2673725" cy="92333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Patient Intake 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data quality of patient responses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6080" y="1398278"/>
            <a:ext cx="2673725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IT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data pipeline to automate end-to-end processing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1643" y="4115855"/>
            <a:ext cx="2673725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Data/Business Analysts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 evaluation and improvement of  model in Production</a:t>
            </a:r>
          </a:p>
        </p:txBody>
      </p:sp>
    </p:spTree>
    <p:extLst>
      <p:ext uri="{BB962C8B-B14F-4D97-AF65-F5344CB8AC3E}">
        <p14:creationId xmlns:p14="http://schemas.microsoft.com/office/powerpoint/2010/main" val="2978278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in Data Management Will Improve Model Outcomes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188" y="1356314"/>
            <a:ext cx="4670612" cy="37115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7882" y="1775017"/>
            <a:ext cx="33617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Integrated Electronic Health Record (EHR) system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data collection and review 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Incorporate information from medical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additional health and lifestyle metrics into the model</a:t>
            </a:r>
          </a:p>
        </p:txBody>
      </p:sp>
    </p:spTree>
    <p:extLst>
      <p:ext uri="{BB962C8B-B14F-4D97-AF65-F5344CB8AC3E}">
        <p14:creationId xmlns:p14="http://schemas.microsoft.com/office/powerpoint/2010/main" val="3265453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41450"/>
            <a:ext cx="8229600" cy="30636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chemeClr val="accent2">
                    <a:lumMod val="50000"/>
                  </a:schemeClr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79687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518" y="1341536"/>
            <a:ext cx="7649653" cy="37716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Project Background &amp; Goals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Business Understanding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Understanding &amp; Data Preparation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Modeling &amp; Evaluation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Conclusions &amp; Next Steps</a:t>
            </a:r>
          </a:p>
        </p:txBody>
      </p:sp>
    </p:spTree>
    <p:extLst>
      <p:ext uri="{BB962C8B-B14F-4D97-AF65-F5344CB8AC3E}">
        <p14:creationId xmlns:p14="http://schemas.microsoft.com/office/powerpoint/2010/main" val="264446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1.7 Million Hospital-Acquired Infections (HAI) Cause or Contribute to up to 99,000 Deaths Each Year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82668" y="1341535"/>
            <a:ext cx="7649653" cy="407818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Causes: </a:t>
            </a:r>
          </a:p>
          <a:p>
            <a:pPr lvl="1">
              <a:lnSpc>
                <a:spcPct val="150000"/>
              </a:lnSpc>
            </a:pPr>
            <a:r>
              <a:rPr lang="en-US" sz="1666" dirty="0">
                <a:latin typeface="Arial" panose="020B0604020202020204" pitchFamily="34" charset="0"/>
                <a:cs typeface="Arial" panose="020B0604020202020204" pitchFamily="34" charset="0"/>
              </a:rPr>
              <a:t>Health care staff </a:t>
            </a:r>
          </a:p>
          <a:p>
            <a:pPr lvl="1">
              <a:lnSpc>
                <a:spcPct val="150000"/>
              </a:lnSpc>
            </a:pPr>
            <a:r>
              <a:rPr lang="en-US" sz="1666" dirty="0">
                <a:latin typeface="Arial" panose="020B0604020202020204" pitchFamily="34" charset="0"/>
                <a:cs typeface="Arial" panose="020B0604020202020204" pitchFamily="34" charset="0"/>
              </a:rPr>
              <a:t>Contaminated equipment</a:t>
            </a:r>
          </a:p>
          <a:p>
            <a:pPr lvl="1">
              <a:lnSpc>
                <a:spcPct val="150000"/>
              </a:lnSpc>
            </a:pPr>
            <a:r>
              <a:rPr lang="en-US" sz="1666" dirty="0">
                <a:latin typeface="Arial" panose="020B0604020202020204" pitchFamily="34" charset="0"/>
                <a:cs typeface="Arial" panose="020B0604020202020204" pitchFamily="34" charset="0"/>
              </a:rPr>
              <a:t>Bed linens</a:t>
            </a:r>
          </a:p>
          <a:p>
            <a:pPr lvl="1">
              <a:lnSpc>
                <a:spcPct val="150000"/>
              </a:lnSpc>
            </a:pPr>
            <a:r>
              <a:rPr lang="en-US" sz="1666" dirty="0">
                <a:latin typeface="Arial" panose="020B0604020202020204" pitchFamily="34" charset="0"/>
                <a:cs typeface="Arial" panose="020B0604020202020204" pitchFamily="34" charset="0"/>
              </a:rPr>
              <a:t>Air droplets</a:t>
            </a:r>
          </a:p>
          <a:p>
            <a:pPr lvl="1">
              <a:lnSpc>
                <a:spcPct val="150000"/>
              </a:lnSpc>
            </a:pPr>
            <a:r>
              <a:rPr lang="en-US" sz="1666" dirty="0">
                <a:latin typeface="Arial" panose="020B0604020202020204" pitchFamily="34" charset="0"/>
                <a:cs typeface="Arial" panose="020B0604020202020204" pitchFamily="34" charset="0"/>
              </a:rPr>
              <a:t>Other patients</a:t>
            </a:r>
          </a:p>
          <a:p>
            <a:pPr>
              <a:lnSpc>
                <a:spcPct val="150000"/>
              </a:lnSpc>
            </a:pP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Costs: </a:t>
            </a:r>
          </a:p>
          <a:p>
            <a:pPr lvl="1">
              <a:lnSpc>
                <a:spcPct val="150000"/>
              </a:lnSpc>
            </a:pPr>
            <a:r>
              <a:rPr lang="en-US" sz="1666" dirty="0">
                <a:latin typeface="Arial" panose="020B0604020202020204" pitchFamily="34" charset="0"/>
                <a:cs typeface="Arial" panose="020B0604020202020204" pitchFamily="34" charset="0"/>
              </a:rPr>
              <a:t>Tangible: Average of </a:t>
            </a:r>
            <a:r>
              <a:rPr lang="en-US" sz="1666" b="1" dirty="0">
                <a:latin typeface="Arial" panose="020B0604020202020204" pitchFamily="34" charset="0"/>
                <a:cs typeface="Arial" panose="020B0604020202020204" pitchFamily="34" charset="0"/>
              </a:rPr>
              <a:t>$30,000 </a:t>
            </a:r>
            <a:r>
              <a:rPr lang="en-US" sz="1666" dirty="0">
                <a:latin typeface="Arial" panose="020B0604020202020204" pitchFamily="34" charset="0"/>
                <a:cs typeface="Arial" panose="020B0604020202020204" pitchFamily="34" charset="0"/>
              </a:rPr>
              <a:t>per patient - Hospital not reimbursed</a:t>
            </a:r>
          </a:p>
          <a:p>
            <a:pPr lvl="2">
              <a:lnSpc>
                <a:spcPct val="150000"/>
              </a:lnSpc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Cost of preventative treatment under $500</a:t>
            </a:r>
          </a:p>
          <a:p>
            <a:pPr lvl="1">
              <a:lnSpc>
                <a:spcPct val="150000"/>
              </a:lnSpc>
            </a:pPr>
            <a:r>
              <a:rPr lang="en-US" sz="1666" dirty="0">
                <a:latin typeface="Arial" panose="020B0604020202020204" pitchFamily="34" charset="0"/>
                <a:cs typeface="Arial" panose="020B0604020202020204" pitchFamily="34" charset="0"/>
              </a:rPr>
              <a:t>Intangible: Patient welfare, hospital reputation and compliance issues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5" y="1499352"/>
            <a:ext cx="4933950" cy="253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7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Predictive Modeling to Lower HealthCare Provider Costs and Improve Patient Outcomes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2668" y="1341536"/>
            <a:ext cx="4193569" cy="403056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Informs Data Mining Contest 2008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Previous Research</a:t>
            </a:r>
          </a:p>
          <a:p>
            <a:pPr lvl="1">
              <a:lnSpc>
                <a:spcPct val="150000"/>
              </a:lnSpc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“Predicting Hospital-Acquired Infections by Scoring System with Simple Parameters”</a:t>
            </a:r>
          </a:p>
          <a:p>
            <a:pPr lvl="1">
              <a:lnSpc>
                <a:spcPct val="150000"/>
              </a:lnSpc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“Comparative impact of hospital-acquired infections on medical costs, length of hospital stay and outcome between community hospitals and medical centers”</a:t>
            </a:r>
          </a:p>
          <a:p>
            <a:pPr>
              <a:lnSpc>
                <a:spcPct val="150000"/>
              </a:lnSpc>
            </a:pPr>
            <a:endParaRPr lang="en-US" sz="1666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525" y="1504949"/>
            <a:ext cx="3643312" cy="30194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4170" y="4738642"/>
            <a:ext cx="861032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Goal: Use Cost-Sensitive Predictive Modeling to help hospitals proactively address HAI’s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11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 &amp; Preparation Consumed the Majority of Time on the Project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68" y="1791259"/>
            <a:ext cx="1643645" cy="16360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27" y="3165334"/>
            <a:ext cx="2437049" cy="1525121"/>
          </a:xfrm>
          <a:prstGeom prst="rect">
            <a:avLst/>
          </a:prstGeom>
        </p:spPr>
      </p:pic>
      <p:sp>
        <p:nvSpPr>
          <p:cNvPr id="9" name="Arrow: Striped Right 8"/>
          <p:cNvSpPr/>
          <p:nvPr/>
        </p:nvSpPr>
        <p:spPr>
          <a:xfrm rot="20355981">
            <a:off x="2687813" y="1950678"/>
            <a:ext cx="2304465" cy="443351"/>
          </a:xfrm>
          <a:prstGeom prst="stripedRightArrow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Demographics</a:t>
            </a:r>
          </a:p>
        </p:txBody>
      </p:sp>
      <p:sp>
        <p:nvSpPr>
          <p:cNvPr id="10" name="Arrow: Striped Right 9"/>
          <p:cNvSpPr/>
          <p:nvPr/>
        </p:nvSpPr>
        <p:spPr>
          <a:xfrm rot="21291180">
            <a:off x="2843006" y="2864422"/>
            <a:ext cx="2191689" cy="443351"/>
          </a:xfrm>
          <a:prstGeom prst="stripedRightArrow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Hospital Events</a:t>
            </a:r>
          </a:p>
        </p:txBody>
      </p:sp>
      <p:sp>
        <p:nvSpPr>
          <p:cNvPr id="11" name="Arrow: Striped Right 10"/>
          <p:cNvSpPr/>
          <p:nvPr/>
        </p:nvSpPr>
        <p:spPr>
          <a:xfrm rot="348725">
            <a:off x="2878653" y="3689237"/>
            <a:ext cx="2162775" cy="443351"/>
          </a:xfrm>
          <a:prstGeom prst="stripedRightArrow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 Conditions</a:t>
            </a:r>
          </a:p>
        </p:txBody>
      </p:sp>
      <p:sp>
        <p:nvSpPr>
          <p:cNvPr id="12" name="Arrow: Striped Right 11"/>
          <p:cNvSpPr/>
          <p:nvPr/>
        </p:nvSpPr>
        <p:spPr>
          <a:xfrm rot="990826">
            <a:off x="2794112" y="4621146"/>
            <a:ext cx="2091866" cy="443351"/>
          </a:xfrm>
          <a:prstGeom prst="stripedRightArrow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Medications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5541" y="1190020"/>
            <a:ext cx="2575141" cy="11465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5541" y="2404120"/>
            <a:ext cx="1571625" cy="110752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7166" y="2401835"/>
            <a:ext cx="2108169" cy="107516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5541" y="3563693"/>
            <a:ext cx="1494865" cy="105886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0406" y="3618136"/>
            <a:ext cx="2165947" cy="96016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25541" y="4720653"/>
            <a:ext cx="1692228" cy="9476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6673" y="4843569"/>
            <a:ext cx="784577" cy="70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23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Lack of Integrated Data Created Challenges in Merging the Datasets for Modeling</a:t>
            </a:r>
          </a:p>
        </p:txBody>
      </p:sp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55" y="1913734"/>
            <a:ext cx="2644589" cy="136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752" y="1980741"/>
            <a:ext cx="2221006" cy="146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llout: Left-Right Arrow 3"/>
          <p:cNvSpPr/>
          <p:nvPr/>
        </p:nvSpPr>
        <p:spPr>
          <a:xfrm>
            <a:off x="2977544" y="2061882"/>
            <a:ext cx="3368208" cy="2330824"/>
          </a:xfrm>
          <a:prstGeom prst="leftRightArrowCallou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Patients between Hospital, Conditions, Medications and year not linked</a:t>
            </a:r>
          </a:p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66" y="3674824"/>
            <a:ext cx="2108169" cy="10751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7066" y="3691127"/>
            <a:ext cx="1494865" cy="105886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393142" y="4652682"/>
            <a:ext cx="2702858" cy="744071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Created data at patient level</a:t>
            </a:r>
          </a:p>
        </p:txBody>
      </p:sp>
      <p:pic>
        <p:nvPicPr>
          <p:cNvPr id="3074" name="Picture 2" descr="Image result for 2003 3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31" y="4857901"/>
            <a:ext cx="994593" cy="74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200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834" y="4906364"/>
            <a:ext cx="1156368" cy="49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80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Seven Predictive Modeling Techniques Were Used to Classify Patients According to their Likelihood for Infection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037931452"/>
              </p:ext>
            </p:extLst>
          </p:nvPr>
        </p:nvGraphicFramePr>
        <p:xfrm>
          <a:off x="4717143" y="2220686"/>
          <a:ext cx="4136571" cy="3030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ectangle 11"/>
          <p:cNvSpPr/>
          <p:nvPr/>
        </p:nvSpPr>
        <p:spPr>
          <a:xfrm>
            <a:off x="649027" y="1505953"/>
            <a:ext cx="4068115" cy="43054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Pre-processing</a:t>
            </a:r>
          </a:p>
        </p:txBody>
      </p:sp>
      <p:graphicFrame>
        <p:nvGraphicFramePr>
          <p:cNvPr id="1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764011"/>
              </p:ext>
            </p:extLst>
          </p:nvPr>
        </p:nvGraphicFramePr>
        <p:xfrm>
          <a:off x="457199" y="2104571"/>
          <a:ext cx="4338919" cy="2942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Rectangle 6"/>
          <p:cNvSpPr/>
          <p:nvPr/>
        </p:nvSpPr>
        <p:spPr>
          <a:xfrm>
            <a:off x="5355023" y="1505953"/>
            <a:ext cx="3689058" cy="43054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Modeling Techniques Used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13592" y="4786103"/>
            <a:ext cx="740122" cy="703116"/>
          </a:xfrm>
          <a:prstGeom prst="rect">
            <a:avLst/>
          </a:prstGeom>
        </p:spPr>
      </p:pic>
      <p:pic>
        <p:nvPicPr>
          <p:cNvPr id="10" name="Picture 2" descr="Image result for r studi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260" y="2019947"/>
            <a:ext cx="740346" cy="74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rapidmine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584" y="2104571"/>
            <a:ext cx="1656497" cy="41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155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and SVM Provide the Best Cost-Sensitive Classification Models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85888" y="20780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8001" y="508000"/>
            <a:ext cx="6447501" cy="1100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380985" rtl="0" eaLnBrk="1" latinLnBrk="0" hangingPunct="1">
              <a:spcBef>
                <a:spcPct val="0"/>
              </a:spcBef>
              <a:buNone/>
              <a:defRPr sz="2500" b="0" i="0" u="none" kern="1200">
                <a:solidFill>
                  <a:srgbClr val="650013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85888" y="20780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959557"/>
              </p:ext>
            </p:extLst>
          </p:nvPr>
        </p:nvGraphicFramePr>
        <p:xfrm>
          <a:off x="91995" y="1316918"/>
          <a:ext cx="5229840" cy="263821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68187">
                  <a:extLst>
                    <a:ext uri="{9D8B030D-6E8A-4147-A177-3AD203B41FA5}">
                      <a16:colId xmlns:a16="http://schemas.microsoft.com/office/drawing/2014/main" val="3714447585"/>
                    </a:ext>
                  </a:extLst>
                </a:gridCol>
                <a:gridCol w="690283">
                  <a:extLst>
                    <a:ext uri="{9D8B030D-6E8A-4147-A177-3AD203B41FA5}">
                      <a16:colId xmlns:a16="http://schemas.microsoft.com/office/drawing/2014/main" val="3848619861"/>
                    </a:ext>
                  </a:extLst>
                </a:gridCol>
                <a:gridCol w="587678">
                  <a:extLst>
                    <a:ext uri="{9D8B030D-6E8A-4147-A177-3AD203B41FA5}">
                      <a16:colId xmlns:a16="http://schemas.microsoft.com/office/drawing/2014/main" val="3242157572"/>
                    </a:ext>
                  </a:extLst>
                </a:gridCol>
                <a:gridCol w="502870">
                  <a:extLst>
                    <a:ext uri="{9D8B030D-6E8A-4147-A177-3AD203B41FA5}">
                      <a16:colId xmlns:a16="http://schemas.microsoft.com/office/drawing/2014/main" val="1248287201"/>
                    </a:ext>
                  </a:extLst>
                </a:gridCol>
                <a:gridCol w="648605">
                  <a:extLst>
                    <a:ext uri="{9D8B030D-6E8A-4147-A177-3AD203B41FA5}">
                      <a16:colId xmlns:a16="http://schemas.microsoft.com/office/drawing/2014/main" val="3795571028"/>
                    </a:ext>
                  </a:extLst>
                </a:gridCol>
                <a:gridCol w="725286">
                  <a:extLst>
                    <a:ext uri="{9D8B030D-6E8A-4147-A177-3AD203B41FA5}">
                      <a16:colId xmlns:a16="http://schemas.microsoft.com/office/drawing/2014/main" val="774419917"/>
                    </a:ext>
                  </a:extLst>
                </a:gridCol>
                <a:gridCol w="1106931">
                  <a:extLst>
                    <a:ext uri="{9D8B030D-6E8A-4147-A177-3AD203B41FA5}">
                      <a16:colId xmlns:a16="http://schemas.microsoft.com/office/drawing/2014/main" val="3855648508"/>
                    </a:ext>
                  </a:extLst>
                </a:gridCol>
              </a:tblGrid>
              <a:tr h="11414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Accuracy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</a:t>
                      </a: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F-measure </a:t>
                      </a: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Misclassification Cost</a:t>
                      </a: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Fales Positives - Non-Infected Patients Requiring Preventive Measure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2357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Decision Tree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42.62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0.824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53.19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442.004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83 %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3956281"/>
                  </a:ext>
                </a:extLst>
              </a:tr>
              <a:tr h="203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K-NN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34.55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48.72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482.372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95 %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5814089"/>
                  </a:ext>
                </a:extLst>
              </a:tr>
              <a:tr h="3424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Logistic Regression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62.34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0.882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64.23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343.400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53 %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44889"/>
                  </a:ext>
                </a:extLst>
              </a:tr>
              <a:tr h="2330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Naïve Bayes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48.72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55.50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411.502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74 %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7945793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Neural Networks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55.65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59.16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376.859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64 %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1925557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SVM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63.53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64.50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337.48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55 %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9576478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250" y="3075170"/>
            <a:ext cx="3932504" cy="239064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706" y="1333585"/>
            <a:ext cx="1136430" cy="506002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5897236" y="2107138"/>
            <a:ext cx="900112" cy="31798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Age</a:t>
            </a:r>
          </a:p>
        </p:txBody>
      </p:sp>
      <p:sp>
        <p:nvSpPr>
          <p:cNvPr id="33" name="Rectangle: Rounded Corners 32"/>
          <p:cNvSpPr/>
          <p:nvPr/>
        </p:nvSpPr>
        <p:spPr>
          <a:xfrm>
            <a:off x="7290008" y="1432412"/>
            <a:ext cx="1271707" cy="31798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Marital status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7290008" y="2108400"/>
            <a:ext cx="1271707" cy="31798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Race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1710408" y="4193792"/>
            <a:ext cx="1185192" cy="426883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No of Procedures</a:t>
            </a:r>
          </a:p>
        </p:txBody>
      </p:sp>
      <p:sp>
        <p:nvSpPr>
          <p:cNvPr id="37" name="Rectangle: Rounded Corners 36"/>
          <p:cNvSpPr/>
          <p:nvPr/>
        </p:nvSpPr>
        <p:spPr>
          <a:xfrm>
            <a:off x="3064425" y="4209541"/>
            <a:ext cx="1185192" cy="426883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Type of Procedures</a:t>
            </a:r>
          </a:p>
        </p:txBody>
      </p:sp>
      <p:sp>
        <p:nvSpPr>
          <p:cNvPr id="38" name="Rectangle: Rounded Corners 37"/>
          <p:cNvSpPr/>
          <p:nvPr/>
        </p:nvSpPr>
        <p:spPr>
          <a:xfrm>
            <a:off x="1749082" y="4858212"/>
            <a:ext cx="1185192" cy="426883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Type of Conditions</a:t>
            </a:r>
          </a:p>
        </p:txBody>
      </p:sp>
      <p:sp>
        <p:nvSpPr>
          <p:cNvPr id="39" name="Rectangle: Rounded Corners 38"/>
          <p:cNvSpPr/>
          <p:nvPr/>
        </p:nvSpPr>
        <p:spPr>
          <a:xfrm>
            <a:off x="3139155" y="4810876"/>
            <a:ext cx="1185192" cy="426883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Type of Pharmacy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96" y="4078712"/>
            <a:ext cx="1361222" cy="69422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798" y="4852707"/>
            <a:ext cx="965218" cy="68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0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 savings by using the predictive models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136775"/>
              </p:ext>
            </p:extLst>
          </p:nvPr>
        </p:nvGraphicFramePr>
        <p:xfrm>
          <a:off x="409575" y="1347831"/>
          <a:ext cx="8177922" cy="17968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66925">
                  <a:extLst>
                    <a:ext uri="{9D8B030D-6E8A-4147-A177-3AD203B41FA5}">
                      <a16:colId xmlns:a16="http://schemas.microsoft.com/office/drawing/2014/main" val="73698012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9725301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9771494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3353422121"/>
                    </a:ext>
                  </a:extLst>
                </a:gridCol>
                <a:gridCol w="1891422">
                  <a:extLst>
                    <a:ext uri="{9D8B030D-6E8A-4147-A177-3AD203B41FA5}">
                      <a16:colId xmlns:a16="http://schemas.microsoft.com/office/drawing/2014/main" val="3326959082"/>
                    </a:ext>
                  </a:extLst>
                </a:gridCol>
              </a:tblGrid>
              <a:tr h="921391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+mn-lt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Current Costs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Costs with</a:t>
                      </a:r>
                      <a:r>
                        <a:rPr lang="en-US" sz="1400" b="1" baseline="0" dirty="0">
                          <a:latin typeface="+mn-lt"/>
                        </a:rPr>
                        <a:t> Predictive Models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Savings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809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Non-Infected Patients Requiring Preventive Measure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159794"/>
                  </a:ext>
                </a:extLst>
              </a:tr>
              <a:tr h="464453">
                <a:tc>
                  <a:txBody>
                    <a:bodyPr/>
                    <a:lstStyle/>
                    <a:p>
                      <a:pPr marL="0" marR="0" lvl="0" indent="0" algn="l" defTabSz="3809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Logistic Regression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$8,576,761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809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$4,900,261 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42.8%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53%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673609"/>
                  </a:ext>
                </a:extLst>
              </a:tr>
              <a:tr h="411014">
                <a:tc>
                  <a:txBody>
                    <a:bodyPr/>
                    <a:lstStyle/>
                    <a:p>
                      <a:pPr marL="0" marR="0" lvl="0" indent="0" algn="l" defTabSz="3809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Support Vector Machine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809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$8,576,761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809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$5,010,261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41.6%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55%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201064"/>
                  </a:ext>
                </a:extLst>
              </a:tr>
            </a:tbl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71374758"/>
              </p:ext>
            </p:extLst>
          </p:nvPr>
        </p:nvGraphicFramePr>
        <p:xfrm>
          <a:off x="775578" y="3566045"/>
          <a:ext cx="3472572" cy="1281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069672998"/>
              </p:ext>
            </p:extLst>
          </p:nvPr>
        </p:nvGraphicFramePr>
        <p:xfrm>
          <a:off x="4629150" y="3705224"/>
          <a:ext cx="3629025" cy="1040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227912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object type=&quot;3&quot; unique_id=&quot;10004&quot;&gt;&lt;property id=&quot;20148&quot; value=&quot;5&quot;/&gt;&lt;property id=&quot;20300&quot; value=&quot;Slide 2&quot;/&gt;&lt;property id=&quot;20307&quot; value=&quot;258&quot;/&gt;&lt;/object&gt;&lt;/object&gt;&lt;object type=&quot;8&quot; unique_id=&quot;10008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0B627EB9ACBE42BFA7B893DD6FD52A" ma:contentTypeVersion="9" ma:contentTypeDescription="Create a new document." ma:contentTypeScope="" ma:versionID="dc259e02eb3abd5ab6768fa2894d9daa">
  <xsd:schema xmlns:xsd="http://www.w3.org/2001/XMLSchema" xmlns:xs="http://www.w3.org/2001/XMLSchema" xmlns:p="http://schemas.microsoft.com/office/2006/metadata/properties" xmlns:ns1="http://schemas.microsoft.com/sharepoint/v3" xmlns:ns2="fe090bf0-f37d-44ab-ac7f-b6df71b51ac6" targetNamespace="http://schemas.microsoft.com/office/2006/metadata/properties" ma:root="true" ma:fieldsID="815d902fbd9c46e72693d5bb8d58c1bd" ns1:_="" ns2:_="">
    <xsd:import namespace="http://schemas.microsoft.com/sharepoint/v3"/>
    <xsd:import namespace="fe090bf0-f37d-44ab-ac7f-b6df71b51ac6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Description" minOccurs="0"/>
                <xsd:element ref="ns2:Area" minOccurs="0"/>
                <xsd:element ref="ns2:Category_x003a_" minOccurs="0"/>
                <xsd:element ref="ns2:Highlights" minOccurs="0"/>
                <xsd:element ref="ns2:Highlights_x003f_" minOccurs="0"/>
                <xsd:element ref="ns2:Notes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090bf0-f37d-44ab-ac7f-b6df71b51ac6" elementFormDefault="qualified">
    <xsd:import namespace="http://schemas.microsoft.com/office/2006/documentManagement/types"/>
    <xsd:import namespace="http://schemas.microsoft.com/office/infopath/2007/PartnerControls"/>
    <xsd:element name="Description" ma:index="10" nillable="true" ma:displayName="Description" ma:description="Description of use or contents of this item" ma:internalName="Description">
      <xsd:simpleType>
        <xsd:restriction base="dms:Note">
          <xsd:maxLength value="255"/>
        </xsd:restriction>
      </xsd:simpleType>
    </xsd:element>
    <xsd:element name="Area" ma:index="11" nillable="true" ma:displayName="Area" ma:description="This is used to categorize items in order to display only certain ones on a page, to sort them, etc.  &#10;&#10;Dept will enter their own choices here.  Category is a sub-category of Area." ma:internalName="Area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ter Choice #1"/>
                    <xsd:enumeration value="Enter Choice #2"/>
                    <xsd:enumeration value="Enter Choice #3"/>
                  </xsd:restriction>
                </xsd:simpleType>
              </xsd:element>
            </xsd:sequence>
          </xsd:extension>
        </xsd:complexContent>
      </xsd:complexType>
    </xsd:element>
    <xsd:element name="Category_x003a_" ma:index="12" nillable="true" ma:displayName="Category:" ma:description="This is used to categorize links in order to display only certain ones on a page, to sort them, etc.  &#10;&#10;Dept will add their own Categories.  Category is a sub-category of Area." ma:internalName="Category_x003A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ter Choice #1"/>
                    <xsd:enumeration value="Enter Choice #2"/>
                    <xsd:enumeration value="Enter Choice #3"/>
                  </xsd:restriction>
                </xsd:simpleType>
              </xsd:element>
            </xsd:sequence>
          </xsd:extension>
        </xsd:complexContent>
      </xsd:complexType>
    </xsd:element>
    <xsd:element name="Highlights" ma:index="13" nillable="true" ma:displayName="Highlights" ma:description="Text for use on a publishing page where you want to pull together special items from this list." ma:hidden="true" ma:internalName="Highlights" ma:readOnly="false">
      <xsd:simpleType>
        <xsd:restriction base="dms:Note"/>
      </xsd:simpleType>
    </xsd:element>
    <xsd:element name="Highlights_x003f_" ma:index="14" nillable="true" ma:displayName="Highlights?" ma:description="Indicate if this is a highlight item to be pulled for a publishing page." ma:format="Dropdown" ma:hidden="true" ma:internalName="Highlights_x003F_" ma:readOnly="false">
      <xsd:simpleType>
        <xsd:restriction base="dms:Choice">
          <xsd:enumeration value="Yes"/>
          <xsd:enumeration value="No"/>
        </xsd:restriction>
      </xsd:simpleType>
    </xsd:element>
    <xsd:element name="Notes1" ma:index="15" nillable="true" ma:displayName="Notes" ma:description="Internal information, possibly about when this item must be reviewed, or removed, or other notes relating to internal process." ma:internalName="Notes1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1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 xmlns="fe090bf0-f37d-44ab-ac7f-b6df71b51ac6" xsi:nil="true"/>
    <Highlights_x003f_ xmlns="fe090bf0-f37d-44ab-ac7f-b6df71b51ac6" xsi:nil="true"/>
    <Area xmlns="fe090bf0-f37d-44ab-ac7f-b6df71b51ac6"/>
    <PublishingExpirationDate xmlns="http://schemas.microsoft.com/sharepoint/v3" xsi:nil="true"/>
    <Notes1 xmlns="fe090bf0-f37d-44ab-ac7f-b6df71b51ac6" xsi:nil="true"/>
    <PublishingStartDate xmlns="http://schemas.microsoft.com/sharepoint/v3" xsi:nil="true"/>
    <Highlights xmlns="fe090bf0-f37d-44ab-ac7f-b6df71b51ac6" xsi:nil="true"/>
    <Category_x003a_ xmlns="fe090bf0-f37d-44ab-ac7f-b6df71b51ac6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7A9859-DA9A-42FF-B6C3-59A0DF8F2F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e090bf0-f37d-44ab-ac7f-b6df71b51a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D44F14-C95A-43A6-BCE1-197B4B10A5D3}">
  <ds:schemaRefs>
    <ds:schemaRef ds:uri="http://schemas.microsoft.com/sharepoint/v3"/>
    <ds:schemaRef ds:uri="http://purl.org/dc/terms/"/>
    <ds:schemaRef ds:uri="fe090bf0-f37d-44ab-ac7f-b6df71b51ac6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0C41E1-68F5-4375-BEFF-2297F2A2BC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1025</Words>
  <Application>Microsoft Office PowerPoint</Application>
  <PresentationFormat>On-screen Show (16:10)</PresentationFormat>
  <Paragraphs>195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SimSun</vt:lpstr>
      <vt:lpstr>Arial</vt:lpstr>
      <vt:lpstr>Calibri</vt:lpstr>
      <vt:lpstr>Times New Roman</vt:lpstr>
      <vt:lpstr>Office Theme</vt:lpstr>
      <vt:lpstr>Predicting Pneumonia &amp; MRSA in Hospital Patients</vt:lpstr>
      <vt:lpstr>Agenda</vt:lpstr>
      <vt:lpstr>1.7 Million Hospital-Acquired Infections (HAI) Cause or Contribute to up to 99,000 Deaths Each Year</vt:lpstr>
      <vt:lpstr>Use Predictive Modeling to Lower HealthCare Provider Costs and Improve Patient Outcomes</vt:lpstr>
      <vt:lpstr>Data Understanding &amp; Preparation Consumed the Majority of Time on the Project</vt:lpstr>
      <vt:lpstr>Lack of Integrated Data Created Challenges in Merging the Datasets for Modeling</vt:lpstr>
      <vt:lpstr>Seven Predictive Modeling Techniques Were Used to Classify Patients According to their Likelihood for Infection</vt:lpstr>
      <vt:lpstr>Logistic Regression and SVM Provide the Best Cost-Sensitive Classification Models</vt:lpstr>
      <vt:lpstr>Hospital savings by using the predictive models</vt:lpstr>
      <vt:lpstr>Deployment in Production Will Require a Cross-Functional Team Approach</vt:lpstr>
      <vt:lpstr>Improvements in Data Management Will Improve Model Outcomes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2014-10-14T19:48:21Z</dcterms:created>
  <dcterms:modified xsi:type="dcterms:W3CDTF">2016-12-08T15:55:24Z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0x010100980B627EB9ACBE42BFA7B893DD6FD52A</vt:lpwstr>
  </property>
</Properties>
</file>