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23"/>
  </p:notesMasterIdLst>
  <p:sldIdLst>
    <p:sldId id="263" r:id="rId2"/>
    <p:sldId id="272" r:id="rId3"/>
    <p:sldId id="265" r:id="rId4"/>
    <p:sldId id="268" r:id="rId5"/>
    <p:sldId id="277" r:id="rId6"/>
    <p:sldId id="276" r:id="rId7"/>
    <p:sldId id="278" r:id="rId8"/>
    <p:sldId id="279" r:id="rId9"/>
    <p:sldId id="295" r:id="rId10"/>
    <p:sldId id="296" r:id="rId11"/>
    <p:sldId id="270" r:id="rId12"/>
    <p:sldId id="280" r:id="rId13"/>
    <p:sldId id="282" r:id="rId14"/>
    <p:sldId id="298" r:id="rId15"/>
    <p:sldId id="300" r:id="rId16"/>
    <p:sldId id="271" r:id="rId17"/>
    <p:sldId id="283" r:id="rId18"/>
    <p:sldId id="285" r:id="rId19"/>
    <p:sldId id="286" r:id="rId20"/>
    <p:sldId id="297" r:id="rId21"/>
    <p:sldId id="292" r:id="rId22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>
          <p15:clr>
            <a:srgbClr val="A4A3A4"/>
          </p15:clr>
        </p15:guide>
        <p15:guide id="2" orient="horz" pos="4083">
          <p15:clr>
            <a:srgbClr val="A4A3A4"/>
          </p15:clr>
        </p15:guide>
        <p15:guide id="3" orient="horz" pos="764">
          <p15:clr>
            <a:srgbClr val="A4A3A4"/>
          </p15:clr>
        </p15:guide>
        <p15:guide id="4" orient="horz" pos="956">
          <p15:clr>
            <a:srgbClr val="A4A3A4"/>
          </p15:clr>
        </p15:guide>
        <p15:guide id="5" orient="horz" pos="1022">
          <p15:clr>
            <a:srgbClr val="A4A3A4"/>
          </p15:clr>
        </p15:guide>
        <p15:guide id="6" pos="2880">
          <p15:clr>
            <a:srgbClr val="A4A3A4"/>
          </p15:clr>
        </p15:guide>
        <p15:guide id="7" pos="2778">
          <p15:clr>
            <a:srgbClr val="A4A3A4"/>
          </p15:clr>
        </p15:guide>
        <p15:guide id="8" pos="2982">
          <p15:clr>
            <a:srgbClr val="A4A3A4"/>
          </p15:clr>
        </p15:guide>
        <p15:guide id="9" pos="5394">
          <p15:clr>
            <a:srgbClr val="A4A3A4"/>
          </p15:clr>
        </p15:guide>
        <p15:guide id="10" pos="5508">
          <p15:clr>
            <a:srgbClr val="A4A3A4"/>
          </p15:clr>
        </p15:guide>
        <p15:guide id="11" pos="366">
          <p15:clr>
            <a:srgbClr val="A4A3A4"/>
          </p15:clr>
        </p15:guide>
        <p15:guide id="12" pos="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923"/>
    <a:srgbClr val="CC3300"/>
    <a:srgbClr val="FF9900"/>
    <a:srgbClr val="FFB240"/>
    <a:srgbClr val="FFCC80"/>
    <a:srgbClr val="BFBFBF"/>
    <a:srgbClr val="7F7F7F"/>
    <a:srgbClr val="40404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82906" autoAdjust="0"/>
  </p:normalViewPr>
  <p:slideViewPr>
    <p:cSldViewPr snapToGrid="0">
      <p:cViewPr varScale="1">
        <p:scale>
          <a:sx n="86" d="100"/>
          <a:sy n="86" d="100"/>
        </p:scale>
        <p:origin x="254" y="72"/>
      </p:cViewPr>
      <p:guideLst>
        <p:guide orient="horz" pos="3962"/>
        <p:guide orient="horz" pos="4083"/>
        <p:guide orient="horz" pos="764"/>
        <p:guide orient="horz" pos="956"/>
        <p:guide orient="horz" pos="1022"/>
        <p:guide pos="2880"/>
        <p:guide pos="2778"/>
        <p:guide pos="2982"/>
        <p:guide pos="5394"/>
        <p:guide pos="5508"/>
        <p:guide pos="366"/>
        <p:guide pos="2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 snapToGrid="0">
      <p:cViewPr varScale="1">
        <p:scale>
          <a:sx n="79" d="100"/>
          <a:sy n="79" d="100"/>
        </p:scale>
        <p:origin x="-3138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2119" cy="464820"/>
          </a:xfrm>
          <a:prstGeom prst="rect">
            <a:avLst/>
          </a:prstGeom>
        </p:spPr>
        <p:txBody>
          <a:bodyPr vert="horz" lIns="92428" tIns="46214" rIns="92428" bIns="462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28" tIns="46214" rIns="92428" bIns="46214" rtlCol="0"/>
          <a:lstStyle>
            <a:lvl1pPr algn="r">
              <a:defRPr sz="1200"/>
            </a:lvl1pPr>
          </a:lstStyle>
          <a:p>
            <a:fld id="{4270A8C1-E40C-444C-A775-7C7CBBF11331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8" tIns="46214" rIns="92428" bIns="462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28" tIns="46214" rIns="92428" bIns="462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2982119" cy="464820"/>
          </a:xfrm>
          <a:prstGeom prst="rect">
            <a:avLst/>
          </a:prstGeom>
        </p:spPr>
        <p:txBody>
          <a:bodyPr vert="horz" lIns="92428" tIns="46214" rIns="92428" bIns="462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28" tIns="46214" rIns="92428" bIns="46214" rtlCol="0" anchor="b"/>
          <a:lstStyle>
            <a:lvl1pPr algn="r">
              <a:defRPr sz="1200"/>
            </a:lvl1pPr>
          </a:lstStyle>
          <a:p>
            <a:fld id="{0289ACC3-B2DA-4628-885A-D8DF3FDC3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3C2A0-0071-40F3-90BE-4FF23C404B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4416425"/>
            <a:ext cx="6330950" cy="265113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A4AB1-8D33-407A-985B-ECB79CCEC3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4416425"/>
            <a:ext cx="6330950" cy="265113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ACC3-B2DA-4628-885A-D8DF3FDC35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A4AB1-8D33-407A-985B-ECB79CCEC3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4416425"/>
            <a:ext cx="6330950" cy="265113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ACC3-B2DA-4628-885A-D8DF3FDC35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A4AB1-8D33-407A-985B-ECB79CCEC3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4416425"/>
            <a:ext cx="6330950" cy="265113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ACC3-B2DA-4628-885A-D8DF3FDC35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0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A4AB1-8D33-407A-985B-ECB79CCEC3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4416425"/>
            <a:ext cx="6330950" cy="265113"/>
          </a:xfrm>
          <a:noFill/>
          <a:ln/>
        </p:spPr>
        <p:txBody>
          <a:bodyPr>
            <a:normAutofit lnSpcReduction="10000"/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hyperlink" Target="http://www.deloitte.com/us/about" TargetMode="Externa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hyperlink" Target="http://www.deloitte.com/about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-3707"/>
            <a:ext cx="8343900" cy="777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0050" y="1212850"/>
            <a:ext cx="8343900" cy="50768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C5A8-F7BE-412B-B819-B7BE30F1671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7F9-574A-4236-8AC0-54D11C3E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359237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98486" y="2507151"/>
            <a:ext cx="7955280" cy="1344612"/>
          </a:xfrm>
          <a:ln w="19050">
            <a:solidFill>
              <a:schemeClr val="accent1"/>
            </a:solidFill>
          </a:ln>
        </p:spPr>
        <p:txBody>
          <a:bodyPr lIns="45720" tIns="45720" rIns="45720" bIns="45720" anchor="ctr"/>
          <a:lstStyle>
            <a:lvl1pPr algn="ctr">
              <a:defRPr sz="24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88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73492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emberFirmCover"/>
          <p:cNvSpPr txBox="1">
            <a:spLocks noChangeArrowheads="1"/>
          </p:cNvSpPr>
          <p:nvPr userDrawn="1"/>
        </p:nvSpPr>
        <p:spPr bwMode="gray">
          <a:xfrm>
            <a:off x="919752" y="4709160"/>
            <a:ext cx="457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sz="1800" dirty="0"/>
              <a:t>MSBA6330 – Team 5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919752" y="3516312"/>
            <a:ext cx="6492240" cy="307777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85788" y="776288"/>
            <a:ext cx="7972425" cy="4795837"/>
          </a:xfrm>
          <a:prstGeom prst="rect">
            <a:avLst/>
          </a:prstGeom>
          <a:noFill/>
          <a:ln w="19050" algn="ctr">
            <a:solidFill>
              <a:srgbClr val="002777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ie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187528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919752" y="2813963"/>
            <a:ext cx="6492240" cy="430887"/>
          </a:xfrm>
        </p:spPr>
        <p:txBody>
          <a:bodyPr lIns="0" tIns="0" rIns="0" bIns="0" anchor="b">
            <a:sp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919752" y="3516312"/>
            <a:ext cx="6492240" cy="307777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85788" y="776288"/>
            <a:ext cx="7972425" cy="4795837"/>
          </a:xfrm>
          <a:prstGeom prst="rect">
            <a:avLst/>
          </a:prstGeom>
          <a:noFill/>
          <a:ln w="19050" algn="ctr">
            <a:solidFill>
              <a:srgbClr val="002777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MemberFirmCover"/>
          <p:cNvSpPr txBox="1">
            <a:spLocks noChangeArrowheads="1"/>
          </p:cNvSpPr>
          <p:nvPr userDrawn="1"/>
        </p:nvSpPr>
        <p:spPr bwMode="gray">
          <a:xfrm>
            <a:off x="919752" y="4709160"/>
            <a:ext cx="457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sz="1800" dirty="0"/>
              <a:t>MSBA6330 – Team 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5" y="956645"/>
            <a:ext cx="1436255" cy="7612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 No Deloitte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LayoutElements"/>
          <p:cNvGrpSpPr/>
          <p:nvPr userDrawn="1"/>
        </p:nvGrpSpPr>
        <p:grpSpPr>
          <a:xfrm>
            <a:off x="581025" y="5782262"/>
            <a:ext cx="6035848" cy="523152"/>
            <a:chOff x="581025" y="5782262"/>
            <a:chExt cx="6035848" cy="523152"/>
          </a:xfrm>
        </p:grpSpPr>
        <p:sp>
          <p:nvSpPr>
            <p:cNvPr id="9" name="CopyrightOnly"/>
            <p:cNvSpPr txBox="1">
              <a:spLocks noChangeArrowheads="1"/>
            </p:cNvSpPr>
            <p:nvPr userDrawn="1"/>
          </p:nvSpPr>
          <p:spPr bwMode="gray">
            <a:xfrm>
              <a:off x="581833" y="6059193"/>
              <a:ext cx="603504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0" hangingPunct="0">
                <a:spcBef>
                  <a:spcPts val="600"/>
                </a:spcBef>
              </a:pPr>
              <a:r>
                <a:rPr lang="en-US" sz="800" dirty="0"/>
                <a:t>Copyright © 2014 Deloitte Development LLC. All rights reserved.</a:t>
              </a:r>
              <a:br>
                <a:rPr lang="en-US" sz="800" dirty="0"/>
              </a:br>
              <a:r>
                <a:rPr lang="en-US" sz="800" dirty="0"/>
                <a:t>Member of Deloitte Touche Tohmatsu Limited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5" y="5782262"/>
              <a:ext cx="781573" cy="146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49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 With Deloitte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28467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LayoutElements"/>
          <p:cNvGrpSpPr/>
          <p:nvPr userDrawn="1"/>
        </p:nvGrpSpPr>
        <p:grpSpPr>
          <a:xfrm>
            <a:off x="580254" y="4948545"/>
            <a:ext cx="6035040" cy="1353590"/>
            <a:chOff x="580254" y="4948545"/>
            <a:chExt cx="6035040" cy="1353590"/>
          </a:xfrm>
        </p:grpSpPr>
        <p:sp>
          <p:nvSpPr>
            <p:cNvPr id="7" name="AboutDeloitte"/>
            <p:cNvSpPr txBox="1">
              <a:spLocks noChangeArrowheads="1"/>
            </p:cNvSpPr>
            <p:nvPr userDrawn="1"/>
          </p:nvSpPr>
          <p:spPr bwMode="gray">
            <a:xfrm>
              <a:off x="580254" y="5240306"/>
              <a:ext cx="6035040" cy="1061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b" anchorCtr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dirty="0">
                  <a:latin typeface="Arial" pitchFamily="34" charset="0"/>
                  <a:cs typeface="Arial" pitchFamily="34" charset="0"/>
                </a:rPr>
                <a:t>About Deloitte</a:t>
              </a:r>
              <a:br>
                <a:rPr lang="en-US" sz="800" dirty="0">
                  <a:latin typeface="Arial" pitchFamily="34" charset="0"/>
                  <a:cs typeface="Arial" pitchFamily="34" charset="0"/>
                </a:rPr>
              </a:br>
              <a:r>
                <a:rPr lang="en-US" sz="8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Arial" pitchFamily="34" charset="0"/>
                </a:rPr>
                <a:t>Deloitte refers to one or more of Deloitte Touche Tohmatsu Limited, a UK private company limited by guarantee, and its network of member firms, each of which is a legally separate and independent entity. Please see </a:t>
              </a:r>
              <a:r>
                <a:rPr lang="en-US" sz="800" b="0" u="none" strike="noStrike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Arial" pitchFamily="34" charset="0"/>
                  <a:hlinkClick r:id="rId6"/>
                </a:rPr>
                <a:t>www.deloitte.com/about</a:t>
              </a:r>
              <a:r>
                <a:rPr lang="en-US" sz="8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Arial" pitchFamily="34" charset="0"/>
                </a:rPr>
                <a:t> for a detailed description of the legal structure of Deloitte Touche Tohmatsu Limited and its member firms. Please see </a:t>
              </a:r>
              <a:r>
                <a:rPr lang="en-US" sz="800" b="0" u="none" strike="noStrike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Arial" pitchFamily="34" charset="0"/>
                  <a:hlinkClick r:id="rId7"/>
                </a:rPr>
                <a:t>www.deloitte.com/us/about</a:t>
              </a:r>
              <a:r>
                <a:rPr lang="en-US" sz="8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Arial" pitchFamily="34" charset="0"/>
                </a:rPr>
                <a:t> for a detailed description of the legal structure of Deloitte LLP and its subsidiaries. Certain services may not be available to attest clients under the rules and regulations of public accounting. </a:t>
              </a:r>
              <a:endParaRPr lang="en-US" sz="800" dirty="0">
                <a:latin typeface="Arial" pitchFamily="34" charset="0"/>
                <a:cs typeface="Arial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latin typeface="Arial" pitchFamily="34" charset="0"/>
                  <a:cs typeface="Arial" pitchFamily="34" charset="0"/>
                </a:rPr>
                <a:t>Copyright © 2014 Deloitte Development LLC. All rights reserved.</a:t>
              </a:r>
              <a:br>
                <a:rPr lang="en-US" sz="800" dirty="0">
                  <a:latin typeface="Arial" pitchFamily="34" charset="0"/>
                  <a:cs typeface="Arial" pitchFamily="34" charset="0"/>
                </a:rPr>
              </a:br>
              <a:r>
                <a:rPr lang="en-US" sz="800" dirty="0">
                  <a:latin typeface="Arial" pitchFamily="34" charset="0"/>
                  <a:cs typeface="Arial" pitchFamily="34" charset="0"/>
                </a:rPr>
                <a:t>Member of Deloitte Touche Tohmatsu Limited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5" y="4948545"/>
              <a:ext cx="781573" cy="146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0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C5A8-F7BE-412B-B819-B7BE30F1671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7F9-574A-4236-8AC0-54D11C3E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00050" y="1212850"/>
            <a:ext cx="8343900" cy="5076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A-point</a:t>
            </a:r>
          </a:p>
          <a:p>
            <a:pPr lvl="1"/>
            <a:r>
              <a:rPr lang="en-US" dirty="0"/>
              <a:t>B-point</a:t>
            </a:r>
          </a:p>
          <a:p>
            <a:pPr lvl="2"/>
            <a:r>
              <a:rPr lang="en-US" dirty="0"/>
              <a:t>C-point</a:t>
            </a:r>
          </a:p>
          <a:p>
            <a:pPr lvl="3"/>
            <a:r>
              <a:rPr lang="en-US" dirty="0"/>
              <a:t>D-point</a:t>
            </a:r>
          </a:p>
          <a:p>
            <a:pPr lvl="4"/>
            <a:r>
              <a:rPr lang="en-US" dirty="0"/>
              <a:t>E-point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0050" y="-3708"/>
            <a:ext cx="8343900" cy="77724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Title 1</a:t>
            </a:r>
            <a:br>
              <a:rPr lang="en-US" dirty="0"/>
            </a:br>
            <a:r>
              <a:rPr lang="en-US" dirty="0"/>
              <a:t>Title 2</a:t>
            </a:r>
          </a:p>
        </p:txBody>
      </p:sp>
      <p:cxnSp>
        <p:nvCxnSpPr>
          <p:cNvPr id="5" name="Straight Connector 4"/>
          <p:cNvCxnSpPr/>
          <p:nvPr/>
        </p:nvCxnSpPr>
        <p:spPr bwMode="gray">
          <a:xfrm>
            <a:off x="402336" y="812800"/>
            <a:ext cx="8339328" cy="1587"/>
          </a:xfrm>
          <a:prstGeom prst="line">
            <a:avLst/>
          </a:prstGeom>
          <a:ln w="28575">
            <a:solidFill>
              <a:srgbClr val="00277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gray">
          <a:xfrm>
            <a:off x="4493453" y="6651072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>
              <a:spcBef>
                <a:spcPts val="400"/>
              </a:spcBef>
            </a:pPr>
            <a:fld id="{73BAF986-DD59-4D97-A385-1CFCA12670BC}" type="slidenum">
              <a:rPr lang="en-US" sz="1000" smtClean="0"/>
              <a:pPr algn="ctr">
                <a:spcBef>
                  <a:spcPts val="400"/>
                </a:spcBef>
              </a:pPr>
              <a:t>‹#›</a:t>
            </a:fld>
            <a:endParaRPr lang="en-US" sz="1000" dirty="0"/>
          </a:p>
        </p:txBody>
      </p:sp>
      <p:sp>
        <p:nvSpPr>
          <p:cNvPr id="13" name="CaseCode"/>
          <p:cNvSpPr txBox="1">
            <a:spLocks noChangeArrowheads="1"/>
          </p:cNvSpPr>
          <p:nvPr/>
        </p:nvSpPr>
        <p:spPr bwMode="gray">
          <a:xfrm rot="-5400000">
            <a:off x="8158162" y="5805907"/>
            <a:ext cx="1828800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106000"/>
              </a:lnSpc>
              <a:defRPr/>
            </a:pPr>
            <a:r>
              <a:rPr lang="en-US" sz="400" dirty="0">
                <a:solidFill>
                  <a:srgbClr val="AFAFAF"/>
                </a:solidFill>
                <a:latin typeface="Arial" charset="0"/>
                <a:cs typeface="+mn-cs"/>
              </a:rPr>
              <a:t>WBS11111-Prez-Date</a:t>
            </a:r>
          </a:p>
          <a:p>
            <a:pPr eaLnBrk="0" hangingPunct="0">
              <a:lnSpc>
                <a:spcPct val="106000"/>
              </a:lnSpc>
              <a:defRPr/>
            </a:pPr>
            <a:endParaRPr lang="en-US" sz="400" dirty="0">
              <a:solidFill>
                <a:srgbClr val="AFAFAF"/>
              </a:solidFill>
              <a:latin typeface="Arial" charset="0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6333976"/>
            <a:ext cx="919018" cy="487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71" r:id="rId4"/>
    <p:sldLayoutId id="2147483668" r:id="rId5"/>
    <p:sldLayoutId id="2147483669" r:id="rId6"/>
    <p:sldLayoutId id="2147483673" r:id="rId7"/>
    <p:sldLayoutId id="2147483672" r:id="rId8"/>
    <p:sldLayoutId id="2147483674" r:id="rId9"/>
    <p:sldLayoutId id="214748367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buSzPct val="25000"/>
        <a:buFont typeface="Arial" pitchFamily="34" charset="0"/>
        <a:buChar char="‏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42900" indent="-228600" algn="l" defTabSz="914400" rtl="0" eaLnBrk="1" latinLnBrk="0" hangingPunct="1">
        <a:spcBef>
          <a:spcPts val="400"/>
        </a:spcBef>
        <a:buClrTx/>
        <a:buSzPct val="65000"/>
        <a:buFont typeface="Wingdings"/>
        <a:buChar char="l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ts val="400"/>
        </a:spcBef>
        <a:buClrTx/>
        <a:buSzPct val="10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028700" indent="-228600" algn="l" defTabSz="914400" rtl="0" eaLnBrk="1" latinLnBrk="0" hangingPunct="1">
        <a:spcBef>
          <a:spcPts val="400"/>
        </a:spcBef>
        <a:buClrTx/>
        <a:buSzPct val="55000"/>
        <a:buFont typeface="Wingdings"/>
        <a:buChar char="¡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371600" indent="-228600" algn="l" defTabSz="914400" rtl="0" eaLnBrk="1" latinLnBrk="0" hangingPunct="1">
        <a:spcBef>
          <a:spcPts val="400"/>
        </a:spcBef>
        <a:buClrTx/>
        <a:buSzPct val="10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752" y="2383076"/>
            <a:ext cx="6492240" cy="861774"/>
          </a:xfrm>
        </p:spPr>
        <p:txBody>
          <a:bodyPr/>
          <a:lstStyle/>
          <a:p>
            <a:r>
              <a:rPr lang="en-US" dirty="0"/>
              <a:t>The Student’s Guide </a:t>
            </a:r>
            <a:br>
              <a:rPr lang="en-US" dirty="0"/>
            </a:br>
            <a:r>
              <a:rPr lang="en-US" dirty="0"/>
              <a:t>to Apache Spark</a:t>
            </a:r>
          </a:p>
        </p:txBody>
      </p:sp>
      <p:sp>
        <p:nvSpPr>
          <p:cNvPr id="9" name="SHP_162"/>
          <p:cNvSpPr txBox="1">
            <a:spLocks noChangeArrowheads="1"/>
          </p:cNvSpPr>
          <p:nvPr/>
        </p:nvSpPr>
        <p:spPr bwMode="gray">
          <a:xfrm>
            <a:off x="919751" y="4395365"/>
            <a:ext cx="712512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800" dirty="0" err="1"/>
              <a:t>Xiurong</a:t>
            </a:r>
            <a:r>
              <a:rPr lang="en-US" sz="1800" dirty="0"/>
              <a:t> Lin, Ryan Borowicz, Jayanti Trivedi, Abhishek </a:t>
            </a:r>
            <a:r>
              <a:rPr lang="en-US" sz="1800" dirty="0" err="1"/>
              <a:t>Devarakonda</a:t>
            </a:r>
            <a:endParaRPr lang="en-US" sz="1800" dirty="0"/>
          </a:p>
        </p:txBody>
      </p:sp>
      <p:sp>
        <p:nvSpPr>
          <p:cNvPr id="11" name="SHP_162"/>
          <p:cNvSpPr txBox="1">
            <a:spLocks noChangeArrowheads="1"/>
          </p:cNvSpPr>
          <p:nvPr/>
        </p:nvSpPr>
        <p:spPr bwMode="gray">
          <a:xfrm>
            <a:off x="919752" y="5031594"/>
            <a:ext cx="4572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/>
              <a:t>12/14/16</a:t>
            </a:r>
          </a:p>
        </p:txBody>
      </p:sp>
    </p:spTree>
    <p:extLst>
      <p:ext uri="{BB962C8B-B14F-4D97-AF65-F5344CB8AC3E}">
        <p14:creationId xmlns:p14="http://schemas.microsoft.com/office/powerpoint/2010/main" val="253253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Topic Model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402154" y="1186474"/>
            <a:ext cx="1463040" cy="244369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Transform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00050" y="4247318"/>
            <a:ext cx="1463040" cy="19922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Write File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74" y="1186474"/>
            <a:ext cx="6542791" cy="127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652" y="2771876"/>
            <a:ext cx="6153150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652" y="3350194"/>
            <a:ext cx="5848350" cy="704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38" y="4279392"/>
            <a:ext cx="5998464" cy="1967671"/>
          </a:xfrm>
          <a:prstGeom prst="rect">
            <a:avLst/>
          </a:prstGeom>
        </p:spPr>
      </p:pic>
      <p:sp>
        <p:nvSpPr>
          <p:cNvPr id="19" name="Arrow: Down 18"/>
          <p:cNvSpPr/>
          <p:nvPr/>
        </p:nvSpPr>
        <p:spPr bwMode="gray">
          <a:xfrm>
            <a:off x="4347796" y="2425137"/>
            <a:ext cx="448407" cy="384546"/>
          </a:xfrm>
          <a:prstGeom prst="downArrow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Arrow: Down 19"/>
          <p:cNvSpPr/>
          <p:nvPr/>
        </p:nvSpPr>
        <p:spPr bwMode="gray">
          <a:xfrm>
            <a:off x="4347795" y="3862771"/>
            <a:ext cx="448407" cy="384546"/>
          </a:xfrm>
          <a:prstGeom prst="downArrow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ctangle 2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6700" y="1935163"/>
            <a:ext cx="8624888" cy="830997"/>
          </a:xfrm>
        </p:spPr>
        <p:txBody>
          <a:bodyPr lIns="45720" tIns="45720" rIns="45720" bIns="45720" anchor="t">
            <a:spAutoFit/>
          </a:bodyPr>
          <a:lstStyle/>
          <a:p>
            <a:pPr eaLnBrk="1" hangingPunct="1"/>
            <a:r>
              <a:rPr lang="en-GB" altLang="en-GB" sz="4800" dirty="0">
                <a:solidFill>
                  <a:schemeClr val="bg1"/>
                </a:solidFill>
                <a:latin typeface="Times New Roman" pitchFamily="18" charset="0"/>
              </a:rPr>
              <a:t>Spark R</a:t>
            </a:r>
          </a:p>
        </p:txBody>
      </p:sp>
    </p:spTree>
    <p:extLst>
      <p:ext uri="{BB962C8B-B14F-4D97-AF65-F5344CB8AC3E}">
        <p14:creationId xmlns:p14="http://schemas.microsoft.com/office/powerpoint/2010/main" val="188825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>
          <a:xfrm>
            <a:off x="400050" y="-3708"/>
            <a:ext cx="8343900" cy="777240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Spark R Overview </a:t>
            </a:r>
          </a:p>
        </p:txBody>
      </p:sp>
      <p:sp>
        <p:nvSpPr>
          <p:cNvPr id="25" name="SHP_230"/>
          <p:cNvSpPr>
            <a:spLocks noChangeArrowheads="1"/>
          </p:cNvSpPr>
          <p:nvPr/>
        </p:nvSpPr>
        <p:spPr bwMode="gray">
          <a:xfrm>
            <a:off x="400048" y="1212850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Benefits</a:t>
            </a:r>
          </a:p>
        </p:txBody>
      </p:sp>
      <p:sp>
        <p:nvSpPr>
          <p:cNvPr id="26" name="SHP_231"/>
          <p:cNvSpPr>
            <a:spLocks noChangeShapeType="1"/>
          </p:cNvSpPr>
          <p:nvPr/>
        </p:nvSpPr>
        <p:spPr bwMode="gray">
          <a:xfrm>
            <a:off x="400049" y="1517650"/>
            <a:ext cx="410093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29" name="SHP_229"/>
          <p:cNvSpPr txBox="1">
            <a:spLocks/>
          </p:cNvSpPr>
          <p:nvPr/>
        </p:nvSpPr>
        <p:spPr bwMode="gray">
          <a:xfrm>
            <a:off x="400049" y="1622425"/>
            <a:ext cx="8348472" cy="639344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Performance improvements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Familiarity for R users</a:t>
            </a:r>
            <a:endParaRPr lang="en-US" sz="1200" dirty="0">
              <a:cs typeface="Arial" pitchFamily="34" charset="0"/>
            </a:endParaRPr>
          </a:p>
          <a:p>
            <a:pPr marL="622300" lvl="3">
              <a:spcBef>
                <a:spcPts val="200"/>
              </a:spcBef>
              <a:buSzPct val="55000"/>
            </a:pPr>
            <a:endParaRPr lang="en-US" sz="1200" dirty="0">
              <a:cs typeface="Arial" pitchFamily="34" charset="0"/>
            </a:endParaRPr>
          </a:p>
        </p:txBody>
      </p:sp>
      <p:sp>
        <p:nvSpPr>
          <p:cNvPr id="31" name="SHP_230"/>
          <p:cNvSpPr>
            <a:spLocks noChangeArrowheads="1"/>
          </p:cNvSpPr>
          <p:nvPr/>
        </p:nvSpPr>
        <p:spPr bwMode="gray">
          <a:xfrm>
            <a:off x="400048" y="4400550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Comparison to R</a:t>
            </a:r>
          </a:p>
        </p:txBody>
      </p:sp>
      <p:sp>
        <p:nvSpPr>
          <p:cNvPr id="35" name="SHP_229"/>
          <p:cNvSpPr txBox="1">
            <a:spLocks/>
          </p:cNvSpPr>
          <p:nvPr/>
        </p:nvSpPr>
        <p:spPr bwMode="gray">
          <a:xfrm>
            <a:off x="400048" y="4810125"/>
            <a:ext cx="4110991" cy="2011680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Dramatic speed improvements on large datasets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Similar interface working off Spark </a:t>
            </a:r>
            <a:r>
              <a:rPr lang="en-US" sz="1400" dirty="0" err="1">
                <a:cs typeface="Arial" pitchFamily="34" charset="0"/>
              </a:rPr>
              <a:t>DataFrames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9" name="SHP_230"/>
          <p:cNvSpPr>
            <a:spLocks noChangeArrowheads="1"/>
          </p:cNvSpPr>
          <p:nvPr/>
        </p:nvSpPr>
        <p:spPr bwMode="gray">
          <a:xfrm>
            <a:off x="395477" y="2683345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Limitations</a:t>
            </a:r>
          </a:p>
        </p:txBody>
      </p:sp>
      <p:sp>
        <p:nvSpPr>
          <p:cNvPr id="11" name="SHP_231"/>
          <p:cNvSpPr>
            <a:spLocks noChangeShapeType="1"/>
          </p:cNvSpPr>
          <p:nvPr/>
        </p:nvSpPr>
        <p:spPr bwMode="gray">
          <a:xfrm>
            <a:off x="395478" y="2988145"/>
            <a:ext cx="410550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12" name="SHP_229"/>
          <p:cNvSpPr txBox="1">
            <a:spLocks/>
          </p:cNvSpPr>
          <p:nvPr/>
        </p:nvSpPr>
        <p:spPr bwMode="gray">
          <a:xfrm>
            <a:off x="395478" y="3092920"/>
            <a:ext cx="4115561" cy="639344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Currently working on integration with </a:t>
            </a:r>
            <a:r>
              <a:rPr lang="en-US" sz="1400" dirty="0" err="1">
                <a:cs typeface="Arial" pitchFamily="34" charset="0"/>
              </a:rPr>
              <a:t>SparkML</a:t>
            </a: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Currently includes a small subset of overall R functionality and libraries</a:t>
            </a:r>
            <a:endParaRPr lang="en-US" sz="1200" dirty="0">
              <a:cs typeface="Arial" pitchFamily="34" charset="0"/>
            </a:endParaRPr>
          </a:p>
          <a:p>
            <a:pPr marL="622300" lvl="3">
              <a:spcBef>
                <a:spcPts val="200"/>
              </a:spcBef>
              <a:buSzPct val="55000"/>
            </a:pPr>
            <a:endParaRPr 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07" y="1398159"/>
            <a:ext cx="3703723" cy="3173841"/>
          </a:xfrm>
          <a:prstGeom prst="rect">
            <a:avLst/>
          </a:prstGeom>
        </p:spPr>
      </p:pic>
      <p:sp>
        <p:nvSpPr>
          <p:cNvPr id="13" name="SHP_231"/>
          <p:cNvSpPr>
            <a:spLocks noChangeShapeType="1"/>
          </p:cNvSpPr>
          <p:nvPr/>
        </p:nvSpPr>
        <p:spPr bwMode="gray">
          <a:xfrm>
            <a:off x="396957" y="4726389"/>
            <a:ext cx="410550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48" y="4784494"/>
            <a:ext cx="3454862" cy="13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Meetup Demo – Load &amp; Visualize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0" y="4516057"/>
            <a:ext cx="8240430" cy="194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1159487"/>
            <a:ext cx="2790190" cy="3569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00" y="1101430"/>
            <a:ext cx="5368960" cy="27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5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Meetup Demo –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86365"/>
            <a:ext cx="8409061" cy="3863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216" y="1973635"/>
            <a:ext cx="4555734" cy="3488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5699759"/>
            <a:ext cx="8343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Meetup Demo –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97927"/>
            <a:ext cx="714375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7" y="2350452"/>
            <a:ext cx="717232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039313"/>
            <a:ext cx="7138670" cy="2137399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 bwMode="gray">
          <a:xfrm>
            <a:off x="6450916" y="1910241"/>
            <a:ext cx="448407" cy="38454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Arrow: Down 8"/>
          <p:cNvSpPr/>
          <p:nvPr/>
        </p:nvSpPr>
        <p:spPr bwMode="gray">
          <a:xfrm>
            <a:off x="6450916" y="3204541"/>
            <a:ext cx="448407" cy="38454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6440" y="1142784"/>
            <a:ext cx="173736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600" b="1" dirty="0"/>
              <a:t>TRAIN &amp; FIT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0760" y="2387678"/>
            <a:ext cx="118872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600" b="1" dirty="0"/>
              <a:t>EVALUATE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0759" y="3720290"/>
            <a:ext cx="118872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600" b="1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9488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ctangle 2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6700" y="1935163"/>
            <a:ext cx="8624888" cy="830997"/>
          </a:xfrm>
        </p:spPr>
        <p:txBody>
          <a:bodyPr lIns="45720" tIns="45720" rIns="45720" bIns="45720" anchor="t">
            <a:spAutoFit/>
          </a:bodyPr>
          <a:lstStyle/>
          <a:p>
            <a:pPr eaLnBrk="1" hangingPunct="1"/>
            <a:r>
              <a:rPr lang="en-GB" altLang="en-GB" sz="4800" dirty="0">
                <a:solidFill>
                  <a:schemeClr val="bg1"/>
                </a:solidFill>
                <a:latin typeface="Times New Roman" pitchFamily="18" charset="0"/>
              </a:rPr>
              <a:t>Spark </a:t>
            </a:r>
            <a:r>
              <a:rPr lang="en-GB" altLang="en-GB" sz="4800" dirty="0" err="1">
                <a:solidFill>
                  <a:schemeClr val="bg1"/>
                </a:solidFill>
                <a:latin typeface="Times New Roman" pitchFamily="18" charset="0"/>
              </a:rPr>
              <a:t>Plotly</a:t>
            </a:r>
            <a:r>
              <a:rPr lang="en-GB" altLang="en-GB" sz="4800" dirty="0">
                <a:solidFill>
                  <a:schemeClr val="bg1"/>
                </a:solidFill>
                <a:latin typeface="Times New Roman" pitchFamily="18" charset="0"/>
              </a:rPr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7845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Visualization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94" y="1900212"/>
            <a:ext cx="4304856" cy="3723638"/>
          </a:xfrm>
          <a:prstGeom prst="rect">
            <a:avLst/>
          </a:prstGeom>
        </p:spPr>
      </p:pic>
      <p:sp>
        <p:nvSpPr>
          <p:cNvPr id="6" name="SHP_230"/>
          <p:cNvSpPr>
            <a:spLocks noChangeArrowheads="1"/>
          </p:cNvSpPr>
          <p:nvPr/>
        </p:nvSpPr>
        <p:spPr bwMode="gray">
          <a:xfrm>
            <a:off x="400048" y="1212850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Benefits</a:t>
            </a:r>
          </a:p>
        </p:txBody>
      </p:sp>
      <p:sp>
        <p:nvSpPr>
          <p:cNvPr id="7" name="SHP_229"/>
          <p:cNvSpPr txBox="1">
            <a:spLocks/>
          </p:cNvSpPr>
          <p:nvPr/>
        </p:nvSpPr>
        <p:spPr bwMode="gray">
          <a:xfrm>
            <a:off x="400049" y="1622425"/>
            <a:ext cx="8348472" cy="639344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Amazing way of creating interactive graphs inside </a:t>
            </a:r>
            <a:r>
              <a:rPr lang="en-US" sz="1400" dirty="0" err="1">
                <a:cs typeface="Arial" pitchFamily="34" charset="0"/>
              </a:rPr>
              <a:t>Ipython</a:t>
            </a:r>
            <a:r>
              <a:rPr lang="en-US" sz="1400" dirty="0">
                <a:cs typeface="Arial" pitchFamily="34" charset="0"/>
              </a:rPr>
              <a:t> notebook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Plots can be hosted and shared easily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Signup on </a:t>
            </a:r>
            <a:r>
              <a:rPr lang="en-US" sz="1400" dirty="0" err="1">
                <a:cs typeface="Arial" pitchFamily="34" charset="0"/>
              </a:rPr>
              <a:t>plotly</a:t>
            </a:r>
            <a:r>
              <a:rPr lang="en-US" sz="1400" dirty="0">
                <a:cs typeface="Arial" pitchFamily="34" charset="0"/>
              </a:rPr>
              <a:t> website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API key will be generated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Connect with </a:t>
            </a:r>
            <a:r>
              <a:rPr lang="en-US" sz="1400" dirty="0" err="1">
                <a:cs typeface="Arial" pitchFamily="34" charset="0"/>
              </a:rPr>
              <a:t>pyspark</a:t>
            </a:r>
            <a:endParaRPr lang="en-US" sz="12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2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2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b="1" i="1" dirty="0"/>
              <a:t>Plotted histogram using Wisconsin Breast </a:t>
            </a:r>
          </a:p>
          <a:p>
            <a:pPr marL="88900" lvl="1">
              <a:spcBef>
                <a:spcPts val="400"/>
              </a:spcBef>
              <a:buSzPct val="65000"/>
              <a:defRPr/>
            </a:pPr>
            <a:r>
              <a:rPr lang="en-US" sz="1400" b="1" i="1" dirty="0"/>
              <a:t>    cancer dataset from UCI public datasets</a:t>
            </a:r>
          </a:p>
          <a:p>
            <a:pPr marL="88900" lvl="1">
              <a:spcBef>
                <a:spcPts val="400"/>
              </a:spcBef>
              <a:buSzPct val="65000"/>
              <a:defRPr/>
            </a:pP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6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and Scatter Plots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5" y="924453"/>
            <a:ext cx="4514850" cy="389151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29" y="2966484"/>
            <a:ext cx="4512192" cy="3891516"/>
          </a:xfrm>
        </p:spPr>
      </p:pic>
      <p:sp>
        <p:nvSpPr>
          <p:cNvPr id="6" name="SHP_229"/>
          <p:cNvSpPr txBox="1">
            <a:spLocks/>
          </p:cNvSpPr>
          <p:nvPr/>
        </p:nvSpPr>
        <p:spPr bwMode="gray">
          <a:xfrm>
            <a:off x="6221397" y="3413759"/>
            <a:ext cx="1317323" cy="26416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/>
          <a:lstStyle/>
          <a:p>
            <a:pPr marL="88900" lvl="1">
              <a:spcBef>
                <a:spcPts val="400"/>
              </a:spcBef>
              <a:buSzPct val="65000"/>
              <a:defRPr/>
            </a:pPr>
            <a:r>
              <a:rPr lang="en-US" sz="1400" b="1" dirty="0">
                <a:cs typeface="Arial" pitchFamily="34" charset="0"/>
              </a:rPr>
              <a:t>Scatter Plots</a:t>
            </a:r>
          </a:p>
        </p:txBody>
      </p:sp>
      <p:sp>
        <p:nvSpPr>
          <p:cNvPr id="9" name="SHP_229"/>
          <p:cNvSpPr txBox="1">
            <a:spLocks/>
          </p:cNvSpPr>
          <p:nvPr/>
        </p:nvSpPr>
        <p:spPr bwMode="gray">
          <a:xfrm>
            <a:off x="1945495" y="4637921"/>
            <a:ext cx="1271181" cy="32896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/>
          <a:lstStyle/>
          <a:p>
            <a:pPr marL="88900" lvl="1">
              <a:spcBef>
                <a:spcPts val="400"/>
              </a:spcBef>
              <a:buSzPct val="65000"/>
              <a:defRPr/>
            </a:pPr>
            <a:r>
              <a:rPr lang="en-US" sz="1400" b="1" dirty="0">
                <a:cs typeface="Arial" pitchFamily="34" charset="0"/>
              </a:rPr>
              <a:t>Line Graphs</a:t>
            </a:r>
          </a:p>
        </p:txBody>
      </p:sp>
    </p:spTree>
    <p:extLst>
      <p:ext uri="{BB962C8B-B14F-4D97-AF65-F5344CB8AC3E}">
        <p14:creationId xmlns:p14="http://schemas.microsoft.com/office/powerpoint/2010/main" val="180530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Sharable and editable from anywhere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34" y="1305017"/>
            <a:ext cx="4350258" cy="4232962"/>
          </a:xfrm>
        </p:spPr>
      </p:pic>
      <p:sp>
        <p:nvSpPr>
          <p:cNvPr id="5" name="SHP_229"/>
          <p:cNvSpPr txBox="1">
            <a:spLocks/>
          </p:cNvSpPr>
          <p:nvPr/>
        </p:nvSpPr>
        <p:spPr bwMode="gray">
          <a:xfrm>
            <a:off x="302394" y="1072009"/>
            <a:ext cx="3763579" cy="5089094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600" dirty="0">
                <a:cs typeface="Arial" pitchFamily="34" charset="0"/>
              </a:rPr>
              <a:t>Graphs can be saved on the </a:t>
            </a:r>
            <a:r>
              <a:rPr lang="en-US" sz="1600" dirty="0" err="1">
                <a:cs typeface="Arial" pitchFamily="34" charset="0"/>
              </a:rPr>
              <a:t>Plotly</a:t>
            </a:r>
            <a:r>
              <a:rPr lang="en-US" sz="1600" dirty="0">
                <a:cs typeface="Arial" pitchFamily="34" charset="0"/>
              </a:rPr>
              <a:t> website and directly edited from there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6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6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600" dirty="0">
                <a:cs typeface="Arial" pitchFamily="34" charset="0"/>
              </a:rPr>
              <a:t>Graphs can also be shared to multiple platforms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6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6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600" dirty="0">
                <a:cs typeface="Arial" pitchFamily="34" charset="0"/>
              </a:rPr>
              <a:t>Plots can be collaboratively edited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6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6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600" dirty="0">
              <a:cs typeface="Arial" pitchFamily="34" charset="0"/>
            </a:endParaRPr>
          </a:p>
          <a:p>
            <a:pPr marL="88900" lvl="1">
              <a:spcBef>
                <a:spcPts val="400"/>
              </a:spcBef>
              <a:buSzPct val="65000"/>
              <a:defRPr/>
            </a:pP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6"/>
          <p:cNvSpPr>
            <a:spLocks noGrp="1" noChangeArrowheads="1"/>
          </p:cNvSpPr>
          <p:nvPr>
            <p:ph type="title" idx="4294967295"/>
          </p:nvPr>
        </p:nvSpPr>
        <p:spPr>
          <a:xfrm>
            <a:off x="390525" y="341313"/>
            <a:ext cx="8502650" cy="457200"/>
          </a:xfrm>
        </p:spPr>
        <p:txBody>
          <a:bodyPr lIns="45720" tIns="45720" rIns="45720" bIns="45720">
            <a:spAutoFit/>
          </a:bodyPr>
          <a:lstStyle/>
          <a:p>
            <a:pPr eaLnBrk="1" hangingPunct="1"/>
            <a:r>
              <a:rPr lang="en-US" altLang="en-GB"/>
              <a:t>Agenda</a:t>
            </a:r>
            <a:endParaRPr lang="en-US"/>
          </a:p>
        </p:txBody>
      </p:sp>
      <p:graphicFrame>
        <p:nvGraphicFramePr>
          <p:cNvPr id="2153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80559"/>
              </p:ext>
            </p:extLst>
          </p:nvPr>
        </p:nvGraphicFramePr>
        <p:xfrm>
          <a:off x="406400" y="1193768"/>
          <a:ext cx="8229600" cy="3282635"/>
        </p:xfrm>
        <a:graphic>
          <a:graphicData uri="http://schemas.openxmlformats.org/drawingml/2006/table">
            <a:tbl>
              <a:tblPr/>
              <a:tblGrid>
                <a:gridCol w="542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527">
                <a:tc>
                  <a:txBody>
                    <a:bodyPr/>
                    <a:lstStyle/>
                    <a:p>
                      <a:pPr marL="230188" marR="0" lvl="0" indent="-2301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Project Background</a:t>
                      </a: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0188" marR="0" lvl="0" indent="23177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27">
                <a:tc>
                  <a:txBody>
                    <a:bodyPr/>
                    <a:lstStyle/>
                    <a:p>
                      <a:pPr marL="230188" marR="0" lvl="0" indent="-2301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Spark ML</a:t>
                      </a: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0188" marR="0" lvl="0" indent="23177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27">
                <a:tc>
                  <a:txBody>
                    <a:bodyPr/>
                    <a:lstStyle/>
                    <a:p>
                      <a:pPr marL="230188" marR="0" lvl="0" indent="-2301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SparkR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1963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527">
                <a:tc>
                  <a:txBody>
                    <a:bodyPr/>
                    <a:lstStyle/>
                    <a:p>
                      <a:pPr marL="230188" marR="0" lvl="0" indent="-2301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Spark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Plotly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Visualization</a:t>
                      </a: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1963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42591"/>
                  </a:ext>
                </a:extLst>
              </a:tr>
              <a:tr h="656527">
                <a:tc>
                  <a:txBody>
                    <a:bodyPr/>
                    <a:lstStyle/>
                    <a:p>
                      <a:pPr marL="230188" marR="0" lvl="0" indent="-230188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Lessons Learned</a:t>
                      </a: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1963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182880" marB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01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39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>
          <a:xfrm>
            <a:off x="400050" y="-3708"/>
            <a:ext cx="8343900" cy="777240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14" name="SHP_231"/>
          <p:cNvSpPr>
            <a:spLocks noChangeShapeType="1"/>
          </p:cNvSpPr>
          <p:nvPr/>
        </p:nvSpPr>
        <p:spPr bwMode="gray">
          <a:xfrm>
            <a:off x="400049" y="2893688"/>
            <a:ext cx="40100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 sz="1600"/>
          </a:p>
        </p:txBody>
      </p:sp>
      <p:sp>
        <p:nvSpPr>
          <p:cNvPr id="16" name="SHP_233"/>
          <p:cNvSpPr>
            <a:spLocks noChangeShapeType="1"/>
          </p:cNvSpPr>
          <p:nvPr/>
        </p:nvSpPr>
        <p:spPr bwMode="gray">
          <a:xfrm>
            <a:off x="7231439" y="-1491880"/>
            <a:ext cx="53596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 sz="1600"/>
          </a:p>
        </p:txBody>
      </p:sp>
      <p:sp>
        <p:nvSpPr>
          <p:cNvPr id="17" name="SHP_229"/>
          <p:cNvSpPr txBox="1">
            <a:spLocks/>
          </p:cNvSpPr>
          <p:nvPr/>
        </p:nvSpPr>
        <p:spPr bwMode="gray">
          <a:xfrm>
            <a:off x="400051" y="2998463"/>
            <a:ext cx="4010024" cy="3046737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Spark can address a variety of use cases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Increasingly integrated with existing products (Python, R, etc.)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Web resources are limited due to being a new product – opportunity for students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</p:txBody>
      </p:sp>
      <p:pic>
        <p:nvPicPr>
          <p:cNvPr id="11266" name="Picture 2" descr="Image result for green check 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62" y="1169125"/>
            <a:ext cx="1433744" cy="14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red 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90" y="1382306"/>
            <a:ext cx="1174072" cy="117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P_231"/>
          <p:cNvSpPr>
            <a:spLocks noChangeShapeType="1"/>
          </p:cNvSpPr>
          <p:nvPr/>
        </p:nvSpPr>
        <p:spPr bwMode="gray">
          <a:xfrm>
            <a:off x="4929140" y="2891113"/>
            <a:ext cx="40100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 sz="1600"/>
          </a:p>
        </p:txBody>
      </p:sp>
      <p:sp>
        <p:nvSpPr>
          <p:cNvPr id="18" name="SHP_229"/>
          <p:cNvSpPr txBox="1">
            <a:spLocks/>
          </p:cNvSpPr>
          <p:nvPr/>
        </p:nvSpPr>
        <p:spPr bwMode="gray">
          <a:xfrm>
            <a:off x="4929142" y="2995888"/>
            <a:ext cx="4010024" cy="3289502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Broad topics with lack of clear definition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Ensure technical infrastructure is in place prior to project start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Merging code from different sources without proper tracking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endParaRPr 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ctangle 2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6700" y="1935163"/>
            <a:ext cx="8624888" cy="830997"/>
          </a:xfrm>
        </p:spPr>
        <p:txBody>
          <a:bodyPr lIns="45720" tIns="45720" rIns="45720" bIns="45720" anchor="t">
            <a:spAutoFit/>
          </a:bodyPr>
          <a:lstStyle/>
          <a:p>
            <a:pPr eaLnBrk="1" hangingPunct="1"/>
            <a:r>
              <a:rPr lang="en-GB" altLang="en-GB" sz="4800" dirty="0">
                <a:solidFill>
                  <a:schemeClr val="bg1"/>
                </a:solidFill>
                <a:latin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345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4" name="SHP_230"/>
          <p:cNvSpPr>
            <a:spLocks noChangeArrowheads="1"/>
          </p:cNvSpPr>
          <p:nvPr/>
        </p:nvSpPr>
        <p:spPr bwMode="gray">
          <a:xfrm>
            <a:off x="400048" y="1212850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Initial Plan</a:t>
            </a:r>
          </a:p>
        </p:txBody>
      </p:sp>
      <p:sp>
        <p:nvSpPr>
          <p:cNvPr id="5" name="SHP_231"/>
          <p:cNvSpPr>
            <a:spLocks noChangeShapeType="1"/>
          </p:cNvSpPr>
          <p:nvPr/>
        </p:nvSpPr>
        <p:spPr bwMode="gray">
          <a:xfrm>
            <a:off x="400049" y="1517650"/>
            <a:ext cx="834847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6" name="SHP_229"/>
          <p:cNvSpPr txBox="1">
            <a:spLocks/>
          </p:cNvSpPr>
          <p:nvPr/>
        </p:nvSpPr>
        <p:spPr bwMode="gray">
          <a:xfrm>
            <a:off x="400049" y="1622425"/>
            <a:ext cx="8348472" cy="639344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Spark Streaming via meetup API</a:t>
            </a:r>
            <a:endParaRPr lang="en-US" sz="1200" dirty="0">
              <a:cs typeface="Arial" pitchFamily="34" charset="0"/>
            </a:endParaRPr>
          </a:p>
          <a:p>
            <a:pPr marL="622300" lvl="3">
              <a:spcBef>
                <a:spcPts val="200"/>
              </a:spcBef>
              <a:buSzPct val="55000"/>
            </a:pPr>
            <a:endParaRPr lang="en-US" sz="1200" dirty="0">
              <a:cs typeface="Arial" pitchFamily="34" charset="0"/>
            </a:endParaRPr>
          </a:p>
        </p:txBody>
      </p:sp>
      <p:sp>
        <p:nvSpPr>
          <p:cNvPr id="7" name="SHP_230"/>
          <p:cNvSpPr>
            <a:spLocks noChangeArrowheads="1"/>
          </p:cNvSpPr>
          <p:nvPr/>
        </p:nvSpPr>
        <p:spPr bwMode="gray">
          <a:xfrm>
            <a:off x="400048" y="3811270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Final Product</a:t>
            </a:r>
          </a:p>
        </p:txBody>
      </p:sp>
      <p:sp>
        <p:nvSpPr>
          <p:cNvPr id="8" name="SHP_231"/>
          <p:cNvSpPr>
            <a:spLocks noChangeShapeType="1"/>
          </p:cNvSpPr>
          <p:nvPr/>
        </p:nvSpPr>
        <p:spPr bwMode="gray">
          <a:xfrm>
            <a:off x="400049" y="4116070"/>
            <a:ext cx="834847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9" name="SHP_230"/>
          <p:cNvSpPr>
            <a:spLocks noChangeArrowheads="1"/>
          </p:cNvSpPr>
          <p:nvPr/>
        </p:nvSpPr>
        <p:spPr bwMode="gray">
          <a:xfrm>
            <a:off x="395477" y="2490305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Modified Plan</a:t>
            </a:r>
          </a:p>
        </p:txBody>
      </p:sp>
      <p:sp>
        <p:nvSpPr>
          <p:cNvPr id="10" name="SHP_231"/>
          <p:cNvSpPr>
            <a:spLocks noChangeShapeType="1"/>
          </p:cNvSpPr>
          <p:nvPr/>
        </p:nvSpPr>
        <p:spPr bwMode="gray">
          <a:xfrm>
            <a:off x="395478" y="2795105"/>
            <a:ext cx="834847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11" name="SHP_229"/>
          <p:cNvSpPr txBox="1">
            <a:spLocks/>
          </p:cNvSpPr>
          <p:nvPr/>
        </p:nvSpPr>
        <p:spPr bwMode="gray">
          <a:xfrm>
            <a:off x="395478" y="2899880"/>
            <a:ext cx="8348472" cy="639344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Overall Spark Tutorial with focus on modules not extensively covered in class</a:t>
            </a:r>
          </a:p>
          <a:p>
            <a:pPr marL="723900" lvl="2" indent="-177800">
              <a:spcBef>
                <a:spcPts val="400"/>
              </a:spcBef>
              <a:buSzPct val="65000"/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cs typeface="Arial" pitchFamily="34" charset="0"/>
              </a:rPr>
              <a:t>Utilizing different datasets depending on the task (meetup included)</a:t>
            </a:r>
          </a:p>
          <a:p>
            <a:pPr marL="793750" lvl="3" indent="-171450">
              <a:spcBef>
                <a:spcPts val="200"/>
              </a:spcBef>
              <a:buSzPct val="55000"/>
              <a:buFont typeface="Courier New" panose="02070309020205020404" pitchFamily="49" charset="0"/>
              <a:buChar char="o"/>
            </a:pPr>
            <a:endParaRPr lang="en-US" sz="1200" dirty="0"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8524" y="4267071"/>
            <a:ext cx="7781277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Tutorial covering all of the different Spark modules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Working implementations of Spark SQL, Spark ML, and </a:t>
            </a:r>
            <a:r>
              <a:rPr lang="en-US" sz="1400" dirty="0" err="1">
                <a:cs typeface="Arial" pitchFamily="34" charset="0"/>
              </a:rPr>
              <a:t>SparkR</a:t>
            </a:r>
            <a:endParaRPr lang="en-US" sz="1200" dirty="0">
              <a:cs typeface="Arial" pitchFamily="34" charset="0"/>
            </a:endParaRPr>
          </a:p>
          <a:p>
            <a:pPr marL="831850" lvl="2" indent="-285750">
              <a:spcBef>
                <a:spcPts val="400"/>
              </a:spcBef>
              <a:buSzPct val="65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Also tested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34830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ctangle 2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6700" y="1935163"/>
            <a:ext cx="8624888" cy="830997"/>
          </a:xfrm>
        </p:spPr>
        <p:txBody>
          <a:bodyPr lIns="45720" tIns="45720" rIns="45720" bIns="45720" anchor="t">
            <a:spAutoFit/>
          </a:bodyPr>
          <a:lstStyle/>
          <a:p>
            <a:pPr eaLnBrk="1" hangingPunct="1"/>
            <a:r>
              <a:rPr lang="en-GB" altLang="en-GB" sz="4800" dirty="0">
                <a:solidFill>
                  <a:schemeClr val="bg1"/>
                </a:solidFill>
                <a:latin typeface="Times New Roman" pitchFamily="18" charset="0"/>
              </a:rPr>
              <a:t>Spark ML</a:t>
            </a:r>
          </a:p>
        </p:txBody>
      </p:sp>
    </p:spTree>
    <p:extLst>
      <p:ext uri="{BB962C8B-B14F-4D97-AF65-F5344CB8AC3E}">
        <p14:creationId xmlns:p14="http://schemas.microsoft.com/office/powerpoint/2010/main" val="11312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>
          <a:xfrm>
            <a:off x="400050" y="-3708"/>
            <a:ext cx="8343900" cy="777240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Spark ML Overview </a:t>
            </a:r>
          </a:p>
        </p:txBody>
      </p:sp>
      <p:sp>
        <p:nvSpPr>
          <p:cNvPr id="25" name="SHP_230"/>
          <p:cNvSpPr>
            <a:spLocks noChangeArrowheads="1"/>
          </p:cNvSpPr>
          <p:nvPr/>
        </p:nvSpPr>
        <p:spPr bwMode="gray">
          <a:xfrm>
            <a:off x="400048" y="1212850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Benefits</a:t>
            </a:r>
          </a:p>
        </p:txBody>
      </p:sp>
      <p:sp>
        <p:nvSpPr>
          <p:cNvPr id="26" name="SHP_231"/>
          <p:cNvSpPr>
            <a:spLocks noChangeShapeType="1"/>
          </p:cNvSpPr>
          <p:nvPr/>
        </p:nvSpPr>
        <p:spPr bwMode="gray">
          <a:xfrm>
            <a:off x="400049" y="1517650"/>
            <a:ext cx="834847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29" name="SHP_229"/>
          <p:cNvSpPr txBox="1">
            <a:spLocks/>
          </p:cNvSpPr>
          <p:nvPr/>
        </p:nvSpPr>
        <p:spPr bwMode="gray">
          <a:xfrm>
            <a:off x="400049" y="1622425"/>
            <a:ext cx="8348472" cy="639344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Ability to utilize single platform for big data problems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Growing user community and documentation</a:t>
            </a:r>
          </a:p>
        </p:txBody>
      </p:sp>
      <p:sp>
        <p:nvSpPr>
          <p:cNvPr id="31" name="SHP_230"/>
          <p:cNvSpPr>
            <a:spLocks noChangeArrowheads="1"/>
          </p:cNvSpPr>
          <p:nvPr/>
        </p:nvSpPr>
        <p:spPr bwMode="gray">
          <a:xfrm>
            <a:off x="400048" y="4228522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/>
              <a:t>Comparison </a:t>
            </a:r>
            <a:r>
              <a:rPr lang="en-US" sz="1600" b="1" dirty="0"/>
              <a:t>to Rapid Miner and Sci-Kit-Learn</a:t>
            </a:r>
          </a:p>
        </p:txBody>
      </p:sp>
      <p:sp>
        <p:nvSpPr>
          <p:cNvPr id="32" name="SHP_231"/>
          <p:cNvSpPr>
            <a:spLocks noChangeShapeType="1"/>
          </p:cNvSpPr>
          <p:nvPr/>
        </p:nvSpPr>
        <p:spPr bwMode="gray">
          <a:xfrm>
            <a:off x="400049" y="4533322"/>
            <a:ext cx="834847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35" name="SHP_229"/>
          <p:cNvSpPr txBox="1">
            <a:spLocks/>
          </p:cNvSpPr>
          <p:nvPr/>
        </p:nvSpPr>
        <p:spPr bwMode="gray">
          <a:xfrm>
            <a:off x="400049" y="4638097"/>
            <a:ext cx="8348472" cy="1105755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 err="1">
                <a:cs typeface="Arial" pitchFamily="34" charset="0"/>
              </a:rPr>
              <a:t>SparkML</a:t>
            </a:r>
            <a:r>
              <a:rPr lang="en-US" sz="1400" dirty="0">
                <a:cs typeface="Arial" pitchFamily="34" charset="0"/>
              </a:rPr>
              <a:t> has familiar interface for users of Sci-Kit-Learn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Found pipeline structure to be more intuitive in </a:t>
            </a:r>
            <a:r>
              <a:rPr lang="en-US" sz="1400" dirty="0" err="1">
                <a:cs typeface="Arial" pitchFamily="34" charset="0"/>
              </a:rPr>
              <a:t>SparkML</a:t>
            </a:r>
            <a:endParaRPr lang="en-US" sz="1400" dirty="0">
              <a:cs typeface="Arial" pitchFamily="34" charset="0"/>
            </a:endParaRP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 err="1">
                <a:cs typeface="Arial" pitchFamily="34" charset="0"/>
              </a:rPr>
              <a:t>SparkML</a:t>
            </a:r>
            <a:r>
              <a:rPr lang="en-US" sz="1400" dirty="0">
                <a:cs typeface="Arial" pitchFamily="34" charset="0"/>
              </a:rPr>
              <a:t> lacks all of the functionality of Sci-Kit-Learn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9" name="SHP_230"/>
          <p:cNvSpPr>
            <a:spLocks noChangeArrowheads="1"/>
          </p:cNvSpPr>
          <p:nvPr/>
        </p:nvSpPr>
        <p:spPr bwMode="gray">
          <a:xfrm>
            <a:off x="395477" y="2490305"/>
            <a:ext cx="834847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z="1600" b="1" dirty="0"/>
              <a:t>Limitations</a:t>
            </a:r>
          </a:p>
        </p:txBody>
      </p:sp>
      <p:sp>
        <p:nvSpPr>
          <p:cNvPr id="11" name="SHP_231"/>
          <p:cNvSpPr>
            <a:spLocks noChangeShapeType="1"/>
          </p:cNvSpPr>
          <p:nvPr/>
        </p:nvSpPr>
        <p:spPr bwMode="gray">
          <a:xfrm>
            <a:off x="395478" y="2795105"/>
            <a:ext cx="834847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 anchorCtr="1"/>
          <a:lstStyle/>
          <a:p>
            <a:endParaRPr lang="en-US"/>
          </a:p>
        </p:txBody>
      </p:sp>
      <p:sp>
        <p:nvSpPr>
          <p:cNvPr id="12" name="SHP_229"/>
          <p:cNvSpPr txBox="1">
            <a:spLocks/>
          </p:cNvSpPr>
          <p:nvPr/>
        </p:nvSpPr>
        <p:spPr bwMode="gray">
          <a:xfrm>
            <a:off x="395478" y="2899879"/>
            <a:ext cx="8348472" cy="741433"/>
          </a:xfrm>
          <a:prstGeom prst="rect">
            <a:avLst/>
          </a:prstGeom>
        </p:spPr>
        <p:txBody>
          <a:bodyPr lIns="0" tIns="0" rIns="0" bIns="0"/>
          <a:lstStyle/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Limited set of algorithms</a:t>
            </a:r>
          </a:p>
          <a:p>
            <a:pPr marL="266700" lvl="1" indent="-177800">
              <a:spcBef>
                <a:spcPts val="400"/>
              </a:spcBef>
              <a:buSzPct val="65000"/>
              <a:buFont typeface="Wingdings"/>
              <a:buChar char="l"/>
              <a:defRPr/>
            </a:pPr>
            <a:r>
              <a:rPr lang="en-US" sz="1400" dirty="0">
                <a:cs typeface="Arial" pitchFamily="34" charset="0"/>
              </a:rPr>
              <a:t>Lacking in certain features </a:t>
            </a:r>
          </a:p>
          <a:p>
            <a:pPr marL="831850" lvl="2" indent="-285750">
              <a:spcBef>
                <a:spcPts val="400"/>
              </a:spcBef>
              <a:buSzPct val="65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No cost-sensitive modeling</a:t>
            </a:r>
          </a:p>
          <a:p>
            <a:pPr marL="831850" lvl="2" indent="-285750">
              <a:spcBef>
                <a:spcPts val="400"/>
              </a:spcBef>
              <a:buSzPct val="65000"/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cs typeface="Arial" pitchFamily="34" charset="0"/>
              </a:rPr>
              <a:t>Lack of Python support for dimension reduction</a:t>
            </a:r>
            <a:endParaRPr lang="en-US" sz="1200" dirty="0">
              <a:cs typeface="Arial" pitchFamily="34" charset="0"/>
            </a:endParaRPr>
          </a:p>
          <a:p>
            <a:pPr marL="793750" lvl="3" indent="-171450">
              <a:spcBef>
                <a:spcPts val="200"/>
              </a:spcBef>
              <a:buSzPct val="55000"/>
              <a:buFont typeface="Courier New" panose="02070309020205020404" pitchFamily="49" charset="0"/>
              <a:buChar char="o"/>
            </a:pPr>
            <a:endParaRPr 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Pipeline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gray">
          <a:xfrm>
            <a:off x="369888" y="925932"/>
            <a:ext cx="8337550" cy="1413596"/>
          </a:xfrm>
          <a:prstGeom prst="rect">
            <a:avLst/>
          </a:prstGeom>
        </p:spPr>
        <p:txBody>
          <a:bodyPr vert="horz" lIns="92075" tIns="46038" rIns="92075" bIns="46038" rtlCol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SzPct val="25000"/>
              <a:buFont typeface="Arial" pitchFamily="34" charset="0"/>
              <a:buChar char="‏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42900" indent="-228600" algn="l" defTabSz="914400" rtl="0" eaLnBrk="1" latinLnBrk="0" hangingPunct="1">
              <a:spcBef>
                <a:spcPts val="400"/>
              </a:spcBef>
              <a:buClrTx/>
              <a:buSzPct val="65000"/>
              <a:buFont typeface="Wingdings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 algn="l" defTabSz="914400" rtl="0" eaLnBrk="1" latinLnBrk="0" hangingPunct="1">
              <a:spcBef>
                <a:spcPts val="400"/>
              </a:spcBef>
              <a:buClrTx/>
              <a:buSzPct val="100000"/>
              <a:buFontTx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028700" indent="-228600" algn="l" defTabSz="914400" rtl="0" eaLnBrk="1" latinLnBrk="0" hangingPunct="1">
              <a:spcBef>
                <a:spcPts val="400"/>
              </a:spcBef>
              <a:buClrTx/>
              <a:buSzPct val="55000"/>
              <a:buFont typeface="Wingdings"/>
              <a:buChar char="¡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371600" indent="-228600" algn="l" defTabSz="914400" rtl="0" eaLnBrk="1" latinLnBrk="0" hangingPunct="1">
              <a:spcBef>
                <a:spcPts val="400"/>
              </a:spcBef>
              <a:buClrTx/>
              <a:buSzPct val="100000"/>
              <a:buFontTx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517525" y="6554788"/>
            <a:ext cx="2825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ts val="1075"/>
              </a:lnSpc>
              <a:spcBef>
                <a:spcPct val="0"/>
              </a:spcBef>
            </a:pPr>
            <a:fld id="{54B4DC7A-82AE-471A-AC37-4B18F20D38F7}" type="slidenum">
              <a:rPr lang="en-US" sz="900" b="1">
                <a:cs typeface="Arial" charset="0"/>
              </a:rPr>
              <a:pPr>
                <a:lnSpc>
                  <a:spcPts val="1075"/>
                </a:lnSpc>
                <a:spcBef>
                  <a:spcPct val="0"/>
                </a:spcBef>
              </a:pPr>
              <a:t>6</a:t>
            </a:fld>
            <a:endParaRPr lang="en-US" sz="900" b="1">
              <a:cs typeface="Arial" charset="0"/>
            </a:endParaRPr>
          </a:p>
        </p:txBody>
      </p:sp>
      <p:sp>
        <p:nvSpPr>
          <p:cNvPr id="5" name="Line 36"/>
          <p:cNvSpPr>
            <a:spLocks noChangeShapeType="1"/>
          </p:cNvSpPr>
          <p:nvPr/>
        </p:nvSpPr>
        <p:spPr bwMode="invGray">
          <a:xfrm flipV="1">
            <a:off x="1839188" y="2201863"/>
            <a:ext cx="3722" cy="2397846"/>
          </a:xfrm>
          <a:prstGeom prst="line">
            <a:avLst/>
          </a:prstGeom>
          <a:noFill/>
          <a:ln w="12700">
            <a:solidFill>
              <a:srgbClr val="4066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37"/>
          <p:cNvSpPr>
            <a:spLocks noChangeShapeType="1"/>
          </p:cNvSpPr>
          <p:nvPr/>
        </p:nvSpPr>
        <p:spPr bwMode="invGray">
          <a:xfrm flipH="1" flipV="1">
            <a:off x="3563935" y="2211385"/>
            <a:ext cx="12353" cy="2416031"/>
          </a:xfrm>
          <a:prstGeom prst="line">
            <a:avLst/>
          </a:prstGeom>
          <a:noFill/>
          <a:ln w="12700">
            <a:solidFill>
              <a:srgbClr val="4066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invGray">
          <a:xfrm flipV="1">
            <a:off x="5166730" y="2209798"/>
            <a:ext cx="32323" cy="2417617"/>
          </a:xfrm>
          <a:prstGeom prst="line">
            <a:avLst/>
          </a:prstGeom>
          <a:noFill/>
          <a:ln w="12700">
            <a:solidFill>
              <a:srgbClr val="4066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invGray">
          <a:xfrm flipH="1" flipV="1">
            <a:off x="6868094" y="2259011"/>
            <a:ext cx="1863" cy="2368403"/>
          </a:xfrm>
          <a:prstGeom prst="line">
            <a:avLst/>
          </a:prstGeom>
          <a:noFill/>
          <a:ln w="12700">
            <a:solidFill>
              <a:srgbClr val="4066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invGray">
          <a:xfrm flipV="1">
            <a:off x="8607853" y="2259013"/>
            <a:ext cx="3723" cy="2340696"/>
          </a:xfrm>
          <a:prstGeom prst="line">
            <a:avLst/>
          </a:prstGeom>
          <a:noFill/>
          <a:ln w="12700">
            <a:solidFill>
              <a:srgbClr val="4066B2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1824597" y="2227263"/>
            <a:ext cx="1877121" cy="23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2" rIns="91426" bIns="45712">
            <a:spAutoFit/>
          </a:bodyPr>
          <a:lstStyle/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Normalize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Feature Selection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Dimension Reduction (PCA)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Vector Assembler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Text Processing (Tokenizer, </a:t>
            </a:r>
            <a:r>
              <a:rPr lang="en-US" sz="1200" dirty="0" err="1">
                <a:cs typeface="Arial" charset="0"/>
              </a:rPr>
              <a:t>StopWordsRemover</a:t>
            </a:r>
            <a:r>
              <a:rPr lang="en-US" sz="1200" dirty="0">
                <a:cs typeface="Arial" charset="0"/>
              </a:rPr>
              <a:t>)</a:t>
            </a:r>
          </a:p>
        </p:txBody>
      </p:sp>
      <p:sp>
        <p:nvSpPr>
          <p:cNvPr id="11" name="TextBox 38"/>
          <p:cNvSpPr txBox="1">
            <a:spLocks noChangeArrowheads="1"/>
          </p:cNvSpPr>
          <p:nvPr/>
        </p:nvSpPr>
        <p:spPr bwMode="auto">
          <a:xfrm>
            <a:off x="3559174" y="2249488"/>
            <a:ext cx="1710697" cy="200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2" rIns="91426" bIns="45712">
            <a:spAutoFit/>
          </a:bodyPr>
          <a:lstStyle/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Classification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Regression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Clustering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Collaborative Filtering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Tree Ensembles</a:t>
            </a: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369888" y="1644650"/>
            <a:ext cx="8337550" cy="404813"/>
            <a:chOff x="369995" y="1645173"/>
            <a:chExt cx="7110252" cy="404649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679652" y="1645173"/>
              <a:ext cx="1635088" cy="403062"/>
            </a:xfrm>
            <a:prstGeom prst="chevron">
              <a:avLst>
                <a:gd name="adj" fmla="val 125118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040" tIns="41020" rIns="82040" bIns="4102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1" dirty="0">
                  <a:cs typeface="Arial" charset="0"/>
                </a:rPr>
                <a:t>     Transformer</a:t>
              </a: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2990898" y="1645173"/>
              <a:ext cx="1797009" cy="403062"/>
            </a:xfrm>
            <a:prstGeom prst="chevron">
              <a:avLst>
                <a:gd name="adj" fmla="val 125124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040" tIns="41020" rIns="82040" bIns="4102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1" dirty="0">
                  <a:cs typeface="Arial" charset="0"/>
                </a:rPr>
                <a:t>Estimator</a:t>
              </a: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4445015" y="1645173"/>
              <a:ext cx="1727161" cy="403062"/>
            </a:xfrm>
            <a:prstGeom prst="chevron">
              <a:avLst>
                <a:gd name="adj" fmla="val 125121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040" tIns="41020" rIns="82040" bIns="4102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1" dirty="0">
                  <a:cs typeface="Arial" charset="0"/>
                </a:rPr>
                <a:t>Pipeline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5829284" y="1645173"/>
              <a:ext cx="1650963" cy="403062"/>
            </a:xfrm>
            <a:prstGeom prst="chevron">
              <a:avLst>
                <a:gd name="adj" fmla="val 125119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040" tIns="41020" rIns="82040" bIns="4102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1" dirty="0">
                  <a:cs typeface="Arial" charset="0"/>
                </a:rPr>
                <a:t>Evaluator</a:t>
              </a: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369995" y="1646760"/>
              <a:ext cx="1674774" cy="403062"/>
            </a:xfrm>
            <a:prstGeom prst="homePlate">
              <a:avLst>
                <a:gd name="adj" fmla="val 125116"/>
              </a:avLst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040" tIns="41020" rIns="82040" bIns="4102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1" dirty="0">
                  <a:cs typeface="Arial" charset="0"/>
                </a:rPr>
                <a:t>Load</a:t>
              </a:r>
            </a:p>
          </p:txBody>
        </p:sp>
      </p:grpSp>
      <p:sp>
        <p:nvSpPr>
          <p:cNvPr id="19" name="TextBox 38"/>
          <p:cNvSpPr txBox="1">
            <a:spLocks noChangeArrowheads="1"/>
          </p:cNvSpPr>
          <p:nvPr/>
        </p:nvSpPr>
        <p:spPr bwMode="auto">
          <a:xfrm>
            <a:off x="405822" y="2238375"/>
            <a:ext cx="1164037" cy="86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2" rIns="91426" bIns="45712">
            <a:spAutoFit/>
          </a:bodyPr>
          <a:lstStyle/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Load Data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Convert to </a:t>
            </a:r>
            <a:r>
              <a:rPr lang="en-US" sz="1200" dirty="0" err="1">
                <a:cs typeface="Arial" charset="0"/>
              </a:rPr>
              <a:t>DataFrame</a:t>
            </a:r>
            <a:endParaRPr lang="en-US" sz="1200" dirty="0">
              <a:cs typeface="Arial" charset="0"/>
            </a:endParaRPr>
          </a:p>
        </p:txBody>
      </p:sp>
      <p:sp>
        <p:nvSpPr>
          <p:cNvPr id="20" name="TextBox 38"/>
          <p:cNvSpPr txBox="1">
            <a:spLocks noChangeArrowheads="1"/>
          </p:cNvSpPr>
          <p:nvPr/>
        </p:nvSpPr>
        <p:spPr bwMode="auto">
          <a:xfrm>
            <a:off x="5197471" y="2246313"/>
            <a:ext cx="1705112" cy="238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2" rIns="91426" bIns="45712">
            <a:spAutoFit/>
          </a:bodyPr>
          <a:lstStyle/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Transformers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Parameter Grid Tuning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Cross-Validation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Estimator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Evaluator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1200" dirty="0">
              <a:cs typeface="Arial" charset="0"/>
            </a:endParaRPr>
          </a:p>
        </p:txBody>
      </p:sp>
      <p:sp>
        <p:nvSpPr>
          <p:cNvPr id="21" name="TextBox 38"/>
          <p:cNvSpPr txBox="1">
            <a:spLocks noChangeArrowheads="1"/>
          </p:cNvSpPr>
          <p:nvPr/>
        </p:nvSpPr>
        <p:spPr bwMode="auto">
          <a:xfrm>
            <a:off x="6876034" y="2224088"/>
            <a:ext cx="1617622" cy="6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2" rIns="91426" bIns="45712">
            <a:spAutoFit/>
          </a:bodyPr>
          <a:lstStyle/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Metrics</a:t>
            </a:r>
          </a:p>
          <a:p>
            <a:pPr marL="115888" indent="-115888">
              <a:lnSpc>
                <a:spcPct val="106000"/>
              </a:lnSpc>
              <a:spcBef>
                <a:spcPct val="10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1200" dirty="0">
                <a:cs typeface="Arial" charset="0"/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68179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Classification Demo – Logistic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29" y="2181938"/>
            <a:ext cx="6593750" cy="6692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gray">
          <a:xfrm>
            <a:off x="402154" y="1212849"/>
            <a:ext cx="1463040" cy="271995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Load and Convert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402154" y="4081889"/>
            <a:ext cx="1463040" cy="2131012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Transform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13" y="3409100"/>
            <a:ext cx="356235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829" y="5203251"/>
            <a:ext cx="46577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829" y="1209849"/>
            <a:ext cx="4867275" cy="99060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 bwMode="gray">
          <a:xfrm>
            <a:off x="3745524" y="2933356"/>
            <a:ext cx="448407" cy="38454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Arrow: Down 9"/>
          <p:cNvSpPr/>
          <p:nvPr/>
        </p:nvSpPr>
        <p:spPr bwMode="gray">
          <a:xfrm>
            <a:off x="3736781" y="4762849"/>
            <a:ext cx="448407" cy="38454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Arrow: Right 6"/>
          <p:cNvSpPr/>
          <p:nvPr/>
        </p:nvSpPr>
        <p:spPr bwMode="gray">
          <a:xfrm>
            <a:off x="7108189" y="5556738"/>
            <a:ext cx="620249" cy="458256"/>
          </a:xfrm>
          <a:prstGeom prst="right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6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Classification Demo – Logistic Regression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402154" y="1186474"/>
            <a:ext cx="1463040" cy="976436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Estimate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400050" y="2470639"/>
            <a:ext cx="1463040" cy="2009232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Pipeline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00050" y="4759168"/>
            <a:ext cx="1463040" cy="148039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Evaluate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56" y="1186414"/>
            <a:ext cx="5238750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56" y="2038605"/>
            <a:ext cx="338137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32" y="2814748"/>
            <a:ext cx="5067300" cy="1465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632" y="4265382"/>
            <a:ext cx="5067300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632" y="5127563"/>
            <a:ext cx="5067300" cy="1427883"/>
          </a:xfrm>
          <a:prstGeom prst="rect">
            <a:avLst/>
          </a:prstGeom>
        </p:spPr>
      </p:pic>
      <p:sp>
        <p:nvSpPr>
          <p:cNvPr id="14" name="Arrow: Down 13"/>
          <p:cNvSpPr/>
          <p:nvPr/>
        </p:nvSpPr>
        <p:spPr bwMode="gray">
          <a:xfrm>
            <a:off x="3631018" y="1662272"/>
            <a:ext cx="448407" cy="38454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Arrow: Down 14"/>
          <p:cNvSpPr/>
          <p:nvPr/>
        </p:nvSpPr>
        <p:spPr bwMode="gray">
          <a:xfrm>
            <a:off x="3631018" y="2460631"/>
            <a:ext cx="448407" cy="38454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Arrow: Down 15"/>
          <p:cNvSpPr/>
          <p:nvPr/>
        </p:nvSpPr>
        <p:spPr bwMode="gray">
          <a:xfrm>
            <a:off x="3657189" y="4711432"/>
            <a:ext cx="448407" cy="38454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Topic Model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402154" y="1212849"/>
            <a:ext cx="1463040" cy="271995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Load and Convert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402154" y="4081889"/>
            <a:ext cx="1463040" cy="213101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Transform</a:t>
            </a:r>
          </a:p>
        </p:txBody>
      </p:sp>
      <p:sp>
        <p:nvSpPr>
          <p:cNvPr id="6" name="Arrow: Down 5"/>
          <p:cNvSpPr/>
          <p:nvPr/>
        </p:nvSpPr>
        <p:spPr bwMode="gray">
          <a:xfrm>
            <a:off x="3745524" y="3015652"/>
            <a:ext cx="448407" cy="384546"/>
          </a:xfrm>
          <a:prstGeom prst="downArrow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Arrow: Down 9"/>
          <p:cNvSpPr/>
          <p:nvPr/>
        </p:nvSpPr>
        <p:spPr bwMode="gray">
          <a:xfrm>
            <a:off x="3745524" y="4425933"/>
            <a:ext cx="448407" cy="384546"/>
          </a:xfrm>
          <a:prstGeom prst="downArrow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Arrow: Right 6"/>
          <p:cNvSpPr/>
          <p:nvPr/>
        </p:nvSpPr>
        <p:spPr bwMode="gray">
          <a:xfrm>
            <a:off x="7108189" y="5556738"/>
            <a:ext cx="620249" cy="458256"/>
          </a:xfrm>
          <a:prstGeom prst="rightArrow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algn="ctr">
              <a:spcBef>
                <a:spcPts val="400"/>
              </a:spcBef>
              <a:buFont typeface="Wingdings 2" pitchFamily="18" charset="2"/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76" y="1212849"/>
            <a:ext cx="3586223" cy="9953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76" y="2228264"/>
            <a:ext cx="6378033" cy="613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67" y="2851638"/>
            <a:ext cx="6619525" cy="2012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267" y="3435404"/>
            <a:ext cx="4839843" cy="9925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163" y="4893449"/>
            <a:ext cx="4465924" cy="13074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67" y="6200943"/>
            <a:ext cx="6333683" cy="4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3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3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S_Consulting_Onscreen_R1.1">
  <a:themeElements>
    <a:clrScheme name="MonitorDeloitte">
      <a:dk1>
        <a:srgbClr val="000000"/>
      </a:dk1>
      <a:lt1>
        <a:srgbClr val="FFFFFF"/>
      </a:lt1>
      <a:dk2>
        <a:srgbClr val="80CCCC"/>
      </a:dk2>
      <a:lt2>
        <a:srgbClr val="3B9795"/>
      </a:lt2>
      <a:accent1>
        <a:srgbClr val="002776"/>
      </a:accent1>
      <a:accent2>
        <a:srgbClr val="92D400"/>
      </a:accent2>
      <a:accent3>
        <a:srgbClr val="4066B2"/>
      </a:accent3>
      <a:accent4>
        <a:srgbClr val="8099CC"/>
      </a:accent4>
      <a:accent5>
        <a:srgbClr val="3B9795"/>
      </a:accent5>
      <a:accent6>
        <a:srgbClr val="80CCCC"/>
      </a:accent6>
      <a:hlink>
        <a:srgbClr val="4066B2"/>
      </a:hlink>
      <a:folHlink>
        <a:srgbClr val="8099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44450" tIns="44450" rIns="44450" bIns="44450" rtlCol="0" anchor="ctr"/>
      <a:lstStyle>
        <a:defPPr algn="ctr">
          <a:spcBef>
            <a:spcPts val="400"/>
          </a:spcBef>
          <a:buFont typeface="Wingdings 2" pitchFamily="18" charset="2"/>
          <a:buNone/>
          <a:defRPr sz="1400" b="1" dirty="0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45720" rIns="45720" rtlCol="0">
        <a:spAutoFit/>
      </a:bodyPr>
      <a:lstStyle>
        <a:defPPr algn="ctr">
          <a:spcBef>
            <a:spcPts val="400"/>
          </a:spcBef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Office PowerPoint</Application>
  <PresentationFormat>On-screen Show (4:3)</PresentationFormat>
  <Paragraphs>143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Times New Roman</vt:lpstr>
      <vt:lpstr>Wingdings</vt:lpstr>
      <vt:lpstr>Wingdings 2</vt:lpstr>
      <vt:lpstr>US_Consulting_Onscreen_R1.1</vt:lpstr>
      <vt:lpstr>think-cell Slide</vt:lpstr>
      <vt:lpstr>The Student’s Guide  to Apache Spark</vt:lpstr>
      <vt:lpstr>Agenda</vt:lpstr>
      <vt:lpstr>Project Background</vt:lpstr>
      <vt:lpstr>Spark ML</vt:lpstr>
      <vt:lpstr>Spark ML Overview </vt:lpstr>
      <vt:lpstr>Spark ML Pipeline</vt:lpstr>
      <vt:lpstr>Patient Classification Demo – Logistic Regression</vt:lpstr>
      <vt:lpstr>Patient Classification Demo – Logistic Regression</vt:lpstr>
      <vt:lpstr>Meetup Topic Model</vt:lpstr>
      <vt:lpstr>Meetup Topic Model</vt:lpstr>
      <vt:lpstr>Spark R</vt:lpstr>
      <vt:lpstr>Spark R Overview </vt:lpstr>
      <vt:lpstr>SparkR Meetup Demo – Load &amp; Visualize</vt:lpstr>
      <vt:lpstr>SparkR Meetup Demo – Clustering</vt:lpstr>
      <vt:lpstr>SparkR Meetup Demo – Regression</vt:lpstr>
      <vt:lpstr>Spark Plotly Visualization</vt:lpstr>
      <vt:lpstr>Plotly Visualization</vt:lpstr>
      <vt:lpstr>Line and Scatter Plots</vt:lpstr>
      <vt:lpstr>Sharable and editable from anywhere</vt:lpstr>
      <vt:lpstr>Lessons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2016-12-13T21:52:42Z</dcterms:created>
  <dcterms:modified xsi:type="dcterms:W3CDTF">2016-12-14T16:02:38Z</dcterms:modified>
</cp:coreProperties>
</file>