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4"/>
  </p:notesMasterIdLst>
  <p:sldIdLst>
    <p:sldId id="256" r:id="rId5"/>
    <p:sldId id="326" r:id="rId6"/>
    <p:sldId id="414" r:id="rId7"/>
    <p:sldId id="415" r:id="rId8"/>
    <p:sldId id="404" r:id="rId9"/>
    <p:sldId id="435" r:id="rId10"/>
    <p:sldId id="403" r:id="rId11"/>
    <p:sldId id="417" r:id="rId12"/>
    <p:sldId id="418" r:id="rId13"/>
    <p:sldId id="427" r:id="rId14"/>
    <p:sldId id="432" r:id="rId15"/>
    <p:sldId id="433" r:id="rId16"/>
    <p:sldId id="408" r:id="rId17"/>
    <p:sldId id="411" r:id="rId18"/>
    <p:sldId id="381" r:id="rId19"/>
    <p:sldId id="428" r:id="rId20"/>
    <p:sldId id="434" r:id="rId21"/>
    <p:sldId id="426" r:id="rId22"/>
    <p:sldId id="407" r:id="rId23"/>
  </p:sldIdLst>
  <p:sldSz cx="9144000" cy="5715000" type="screen16x10"/>
  <p:notesSz cx="6858000" cy="9144000"/>
  <p:custDataLst>
    <p:tags r:id="rId2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0013"/>
    <a:srgbClr val="E923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77460" autoAdjust="0"/>
  </p:normalViewPr>
  <p:slideViewPr>
    <p:cSldViewPr snapToGrid="0" snapToObjects="1">
      <p:cViewPr varScale="1">
        <p:scale>
          <a:sx n="80" d="100"/>
          <a:sy n="80" d="100"/>
        </p:scale>
        <p:origin x="120" y="53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14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Recreational Visits per Month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Jan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Sheet1!$A$2</c:f>
              <c:strCache>
                <c:ptCount val="1"/>
                <c:pt idx="0">
                  <c:v>Month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44842.37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59-4799-B571-B49583E8030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Feb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Sheet1!$A$2</c:f>
              <c:strCache>
                <c:ptCount val="1"/>
                <c:pt idx="0">
                  <c:v>Month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48022.400000000001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059-4799-B571-B49583E8030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Mar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100000"/>
                    <a:shade val="100000"/>
                    <a:satMod val="130000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Sheet1!$A$2</c:f>
              <c:strCache>
                <c:ptCount val="1"/>
                <c:pt idx="0">
                  <c:v>Month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70472.960000000006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059-4799-B571-B49583E8030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Apr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100000"/>
                    <a:shade val="100000"/>
                    <a:satMod val="130000"/>
                  </a:schemeClr>
                </a:gs>
                <a:gs pos="100000">
                  <a:schemeClr val="accent4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Sheet1!$A$2</c:f>
              <c:strCache>
                <c:ptCount val="1"/>
                <c:pt idx="0">
                  <c:v>Month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91265.36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059-4799-B571-B49583E8030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May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100000"/>
                    <a:shade val="100000"/>
                    <a:satMod val="130000"/>
                  </a:schemeClr>
                </a:gs>
                <a:gs pos="100000">
                  <a:schemeClr val="accent5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Sheet1!$A$2</c:f>
              <c:strCache>
                <c:ptCount val="1"/>
                <c:pt idx="0">
                  <c:v>Month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131691.35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059-4799-B571-B49583E8030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Jun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100000"/>
                    <a:shade val="100000"/>
                    <a:satMod val="130000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Sheet1!$A$2</c:f>
              <c:strCache>
                <c:ptCount val="1"/>
                <c:pt idx="0">
                  <c:v>Month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201920.83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059-4799-B571-B49583E8030D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Jul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lumMod val="60000"/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Sheet1!$A$2</c:f>
              <c:strCache>
                <c:ptCount val="1"/>
                <c:pt idx="0">
                  <c:v>Month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269575.27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059-4799-B571-B49583E8030D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Aug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lumMod val="60000"/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Sheet1!$A$2</c:f>
              <c:strCache>
                <c:ptCount val="1"/>
                <c:pt idx="0">
                  <c:v>Month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261739.5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059-4799-B571-B49583E8030D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Sep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tint val="100000"/>
                    <a:shade val="100000"/>
                    <a:satMod val="130000"/>
                  </a:schemeClr>
                </a:gs>
                <a:gs pos="100000">
                  <a:schemeClr val="accent3">
                    <a:lumMod val="60000"/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Sheet1!$A$2</c:f>
              <c:strCache>
                <c:ptCount val="1"/>
                <c:pt idx="0">
                  <c:v>Month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177868.03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059-4799-B571-B49583E8030D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Oct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tint val="100000"/>
                    <a:shade val="100000"/>
                    <a:satMod val="130000"/>
                  </a:schemeClr>
                </a:gs>
                <a:gs pos="100000">
                  <a:schemeClr val="accent4">
                    <a:lumMod val="60000"/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Sheet1!$A$2</c:f>
              <c:strCache>
                <c:ptCount val="1"/>
                <c:pt idx="0">
                  <c:v>Month</c:v>
                </c:pt>
              </c:strCache>
            </c:strRef>
          </c:cat>
          <c:val>
            <c:numRef>
              <c:f>Sheet1!$K$2</c:f>
              <c:numCache>
                <c:formatCode>General</c:formatCode>
                <c:ptCount val="1"/>
                <c:pt idx="0">
                  <c:v>129768.65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1059-4799-B571-B49583E8030D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Nov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tint val="100000"/>
                    <a:shade val="100000"/>
                    <a:satMod val="130000"/>
                  </a:schemeClr>
                </a:gs>
                <a:gs pos="100000">
                  <a:schemeClr val="accent5">
                    <a:lumMod val="60000"/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Sheet1!$A$2</c:f>
              <c:strCache>
                <c:ptCount val="1"/>
                <c:pt idx="0">
                  <c:v>Month</c:v>
                </c:pt>
              </c:strCache>
            </c:strRef>
          </c:cat>
          <c:val>
            <c:numRef>
              <c:f>Sheet1!$L$2</c:f>
              <c:numCache>
                <c:formatCode>General</c:formatCode>
                <c:ptCount val="1"/>
                <c:pt idx="0">
                  <c:v>66624.66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059-4799-B571-B49583E8030D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Dec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tint val="100000"/>
                    <a:shade val="100000"/>
                    <a:satMod val="130000"/>
                  </a:schemeClr>
                </a:gs>
                <a:gs pos="100000">
                  <a:schemeClr val="accent6">
                    <a:lumMod val="60000"/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Sheet1!$A$2</c:f>
              <c:strCache>
                <c:ptCount val="1"/>
                <c:pt idx="0">
                  <c:v>Month</c:v>
                </c:pt>
              </c:strCache>
            </c:strRef>
          </c:cat>
          <c:val>
            <c:numRef>
              <c:f>Sheet1!$M$2</c:f>
              <c:numCache>
                <c:formatCode>General</c:formatCode>
                <c:ptCount val="1"/>
                <c:pt idx="0">
                  <c:v>48008.72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1059-4799-B571-B49583E803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16854880"/>
        <c:axId val="416851272"/>
      </c:barChart>
      <c:catAx>
        <c:axId val="416854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6851272"/>
        <c:crosses val="autoZero"/>
        <c:auto val="1"/>
        <c:lblAlgn val="ctr"/>
        <c:lblOffset val="100"/>
        <c:noMultiLvlLbl val="0"/>
      </c:catAx>
      <c:valAx>
        <c:axId val="416851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6854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564F54-AE1D-43A0-893B-48F841B0D88F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B9BB596-138C-4B92-B30D-0CF519705559}">
      <dgm:prSet phldrT="[Text]"/>
      <dgm:spPr/>
      <dgm:t>
        <a:bodyPr/>
        <a:lstStyle/>
        <a:p>
          <a:r>
            <a:rPr lang="en-US" dirty="0"/>
            <a:t>Overall</a:t>
          </a:r>
        </a:p>
      </dgm:t>
    </dgm:pt>
    <dgm:pt modelId="{FC7A0CC8-9BD2-4F1C-A93F-1D9E9DBF25AF}" type="parTrans" cxnId="{2A7E4235-EEC9-40F2-B49C-7214688100D1}">
      <dgm:prSet/>
      <dgm:spPr/>
      <dgm:t>
        <a:bodyPr/>
        <a:lstStyle/>
        <a:p>
          <a:endParaRPr lang="en-US"/>
        </a:p>
      </dgm:t>
    </dgm:pt>
    <dgm:pt modelId="{B38F04E3-7743-49DE-A93C-0CF5F82323FC}" type="sibTrans" cxnId="{2A7E4235-EEC9-40F2-B49C-7214688100D1}">
      <dgm:prSet/>
      <dgm:spPr/>
      <dgm:t>
        <a:bodyPr/>
        <a:lstStyle/>
        <a:p>
          <a:endParaRPr lang="en-US"/>
        </a:p>
      </dgm:t>
    </dgm:pt>
    <dgm:pt modelId="{82087CE5-A722-41EA-B1BA-7542784D8362}">
      <dgm:prSet phldrT="[Text]"/>
      <dgm:spPr/>
      <dgm:t>
        <a:bodyPr/>
        <a:lstStyle/>
        <a:p>
          <a:r>
            <a:rPr lang="en-US" dirty="0"/>
            <a:t>Total Precipitation</a:t>
          </a:r>
        </a:p>
      </dgm:t>
    </dgm:pt>
    <dgm:pt modelId="{FA8C349D-5C98-47F5-B956-DEAB52246AE3}" type="parTrans" cxnId="{B85CD32F-1765-4CF4-B95A-D9D9D1636BB1}">
      <dgm:prSet/>
      <dgm:spPr/>
      <dgm:t>
        <a:bodyPr/>
        <a:lstStyle/>
        <a:p>
          <a:endParaRPr lang="en-US"/>
        </a:p>
      </dgm:t>
    </dgm:pt>
    <dgm:pt modelId="{C62D4447-5B03-49D2-BDDA-F41DE20586D8}" type="sibTrans" cxnId="{B85CD32F-1765-4CF4-B95A-D9D9D1636BB1}">
      <dgm:prSet/>
      <dgm:spPr/>
      <dgm:t>
        <a:bodyPr/>
        <a:lstStyle/>
        <a:p>
          <a:endParaRPr lang="en-US"/>
        </a:p>
      </dgm:t>
    </dgm:pt>
    <dgm:pt modelId="{D7557508-0810-4BEE-8AC3-FFAF1D83CF13}">
      <dgm:prSet phldrT="[Text]"/>
      <dgm:spPr/>
      <dgm:t>
        <a:bodyPr/>
        <a:lstStyle/>
        <a:p>
          <a:r>
            <a:rPr lang="en-US" dirty="0"/>
            <a:t>Total Snowfall</a:t>
          </a:r>
        </a:p>
      </dgm:t>
    </dgm:pt>
    <dgm:pt modelId="{6B60FDC3-5C4E-4C23-B540-5328F62605A7}" type="parTrans" cxnId="{FE390DF9-6675-4CB6-959A-5FF0AD331CA9}">
      <dgm:prSet/>
      <dgm:spPr/>
      <dgm:t>
        <a:bodyPr/>
        <a:lstStyle/>
        <a:p>
          <a:endParaRPr lang="en-US"/>
        </a:p>
      </dgm:t>
    </dgm:pt>
    <dgm:pt modelId="{16A65B81-B1A9-4F00-A293-74F2430A71C4}" type="sibTrans" cxnId="{FE390DF9-6675-4CB6-959A-5FF0AD331CA9}">
      <dgm:prSet/>
      <dgm:spPr/>
      <dgm:t>
        <a:bodyPr/>
        <a:lstStyle/>
        <a:p>
          <a:endParaRPr lang="en-US"/>
        </a:p>
      </dgm:t>
    </dgm:pt>
    <dgm:pt modelId="{4C4D97A3-FEEC-4CDC-ADE0-AC500DEF4D35}">
      <dgm:prSet phldrT="[Text]"/>
      <dgm:spPr/>
      <dgm:t>
        <a:bodyPr/>
        <a:lstStyle/>
        <a:p>
          <a:r>
            <a:rPr lang="en-US" dirty="0"/>
            <a:t>Tent Campers</a:t>
          </a:r>
        </a:p>
      </dgm:t>
    </dgm:pt>
    <dgm:pt modelId="{F93A628A-E407-4F79-87DE-CB5F53213596}" type="parTrans" cxnId="{B3D1BC9F-A403-4636-BF01-C8C650E0F97F}">
      <dgm:prSet/>
      <dgm:spPr/>
      <dgm:t>
        <a:bodyPr/>
        <a:lstStyle/>
        <a:p>
          <a:endParaRPr lang="en-US"/>
        </a:p>
      </dgm:t>
    </dgm:pt>
    <dgm:pt modelId="{3A7CF4A1-0AB8-43F3-A3CA-B272F6B74B46}" type="sibTrans" cxnId="{B3D1BC9F-A403-4636-BF01-C8C650E0F97F}">
      <dgm:prSet/>
      <dgm:spPr/>
      <dgm:t>
        <a:bodyPr/>
        <a:lstStyle/>
        <a:p>
          <a:endParaRPr lang="en-US"/>
        </a:p>
      </dgm:t>
    </dgm:pt>
    <dgm:pt modelId="{2F9813C7-74DD-4332-9086-0F1F614A4C78}">
      <dgm:prSet phldrT="[Text]"/>
      <dgm:spPr/>
      <dgm:t>
        <a:bodyPr/>
        <a:lstStyle/>
        <a:p>
          <a:r>
            <a:rPr lang="en-US" dirty="0"/>
            <a:t>Gasoline Cost</a:t>
          </a:r>
        </a:p>
      </dgm:t>
    </dgm:pt>
    <dgm:pt modelId="{38EAB4F7-27E0-4C69-9447-7D083D3577F0}" type="parTrans" cxnId="{52A8A41F-003C-43CD-BB08-4E4A6EDF450B}">
      <dgm:prSet/>
      <dgm:spPr/>
      <dgm:t>
        <a:bodyPr/>
        <a:lstStyle/>
        <a:p>
          <a:endParaRPr lang="en-US"/>
        </a:p>
      </dgm:t>
    </dgm:pt>
    <dgm:pt modelId="{F3CDF8A9-FA98-47CB-8017-46DBED3D388F}" type="sibTrans" cxnId="{52A8A41F-003C-43CD-BB08-4E4A6EDF450B}">
      <dgm:prSet/>
      <dgm:spPr/>
      <dgm:t>
        <a:bodyPr/>
        <a:lstStyle/>
        <a:p>
          <a:endParaRPr lang="en-US"/>
        </a:p>
      </dgm:t>
    </dgm:pt>
    <dgm:pt modelId="{B60C6E82-59BC-458B-9A4C-8BE6D78691FB}">
      <dgm:prSet phldrT="[Text]"/>
      <dgm:spPr/>
      <dgm:t>
        <a:bodyPr/>
        <a:lstStyle/>
        <a:p>
          <a:r>
            <a:rPr lang="en-US" dirty="0"/>
            <a:t>RV Campers</a:t>
          </a:r>
        </a:p>
      </dgm:t>
    </dgm:pt>
    <dgm:pt modelId="{C069F0F4-D834-4DE6-9846-B4096550D789}" type="parTrans" cxnId="{C0336595-FCF3-4EF4-88D9-939C55A379B9}">
      <dgm:prSet/>
      <dgm:spPr/>
      <dgm:t>
        <a:bodyPr/>
        <a:lstStyle/>
        <a:p>
          <a:endParaRPr lang="en-US"/>
        </a:p>
      </dgm:t>
    </dgm:pt>
    <dgm:pt modelId="{6B5F49F9-5EE8-4091-BEDA-E92528B4527C}" type="sibTrans" cxnId="{C0336595-FCF3-4EF4-88D9-939C55A379B9}">
      <dgm:prSet/>
      <dgm:spPr/>
      <dgm:t>
        <a:bodyPr/>
        <a:lstStyle/>
        <a:p>
          <a:endParaRPr lang="en-US"/>
        </a:p>
      </dgm:t>
    </dgm:pt>
    <dgm:pt modelId="{2FB65D99-599C-4DB9-933E-10A9811A9756}">
      <dgm:prSet phldrT="[Text]"/>
      <dgm:spPr/>
      <dgm:t>
        <a:bodyPr/>
        <a:lstStyle/>
        <a:p>
          <a:r>
            <a:rPr lang="en-US" dirty="0"/>
            <a:t>Precipitation</a:t>
          </a:r>
        </a:p>
      </dgm:t>
    </dgm:pt>
    <dgm:pt modelId="{911EC03A-79D4-43D7-A0A3-AAA2417CC9B3}" type="parTrans" cxnId="{F3A0F112-35C4-4E2E-8C01-7B6EEC31F571}">
      <dgm:prSet/>
      <dgm:spPr/>
      <dgm:t>
        <a:bodyPr/>
        <a:lstStyle/>
        <a:p>
          <a:endParaRPr lang="en-US"/>
        </a:p>
      </dgm:t>
    </dgm:pt>
    <dgm:pt modelId="{39E52508-468A-45A4-B155-97B2B6CDF10C}" type="sibTrans" cxnId="{F3A0F112-35C4-4E2E-8C01-7B6EEC31F571}">
      <dgm:prSet/>
      <dgm:spPr/>
      <dgm:t>
        <a:bodyPr/>
        <a:lstStyle/>
        <a:p>
          <a:endParaRPr lang="en-US"/>
        </a:p>
      </dgm:t>
    </dgm:pt>
    <dgm:pt modelId="{936B3E26-D86B-4D2B-8EDF-FBD0D85BDC70}">
      <dgm:prSet phldrT="[Text]"/>
      <dgm:spPr/>
      <dgm:t>
        <a:bodyPr/>
        <a:lstStyle/>
        <a:p>
          <a:r>
            <a:rPr lang="en-US" dirty="0"/>
            <a:t>CPI</a:t>
          </a:r>
        </a:p>
      </dgm:t>
    </dgm:pt>
    <dgm:pt modelId="{F5E7DF81-3F4F-494F-9135-E2926503833C}" type="parTrans" cxnId="{7D4AA2C9-57F4-431D-BE28-204D82231C1B}">
      <dgm:prSet/>
      <dgm:spPr/>
      <dgm:t>
        <a:bodyPr/>
        <a:lstStyle/>
        <a:p>
          <a:endParaRPr lang="en-US"/>
        </a:p>
      </dgm:t>
    </dgm:pt>
    <dgm:pt modelId="{508B6E43-3047-4B23-B34E-E723943CEB47}" type="sibTrans" cxnId="{7D4AA2C9-57F4-431D-BE28-204D82231C1B}">
      <dgm:prSet/>
      <dgm:spPr/>
      <dgm:t>
        <a:bodyPr/>
        <a:lstStyle/>
        <a:p>
          <a:endParaRPr lang="en-US"/>
        </a:p>
      </dgm:t>
    </dgm:pt>
    <dgm:pt modelId="{4E90487F-B5CD-4F0D-A8F4-8F5E1ACED475}">
      <dgm:prSet phldrT="[Text]"/>
      <dgm:spPr/>
      <dgm:t>
        <a:bodyPr/>
        <a:lstStyle/>
        <a:p>
          <a:endParaRPr lang="en-US" dirty="0"/>
        </a:p>
      </dgm:t>
    </dgm:pt>
    <dgm:pt modelId="{C4247B79-B334-4F54-8241-124531F9C964}" type="parTrans" cxnId="{A03F34E3-6761-4574-9162-42E197FA41BC}">
      <dgm:prSet/>
      <dgm:spPr/>
      <dgm:t>
        <a:bodyPr/>
        <a:lstStyle/>
        <a:p>
          <a:endParaRPr lang="en-US"/>
        </a:p>
      </dgm:t>
    </dgm:pt>
    <dgm:pt modelId="{42EEB8B7-39F5-4F16-91F3-C46755A649F3}" type="sibTrans" cxnId="{A03F34E3-6761-4574-9162-42E197FA41BC}">
      <dgm:prSet/>
      <dgm:spPr/>
      <dgm:t>
        <a:bodyPr/>
        <a:lstStyle/>
        <a:p>
          <a:endParaRPr lang="en-US"/>
        </a:p>
      </dgm:t>
    </dgm:pt>
    <dgm:pt modelId="{A8F427A0-70CC-4D9D-8612-90F4A6130069}">
      <dgm:prSet phldrT="[Text]"/>
      <dgm:spPr/>
      <dgm:t>
        <a:bodyPr/>
        <a:lstStyle/>
        <a:p>
          <a:r>
            <a:rPr lang="en-US" dirty="0"/>
            <a:t>Backcountry Campers</a:t>
          </a:r>
        </a:p>
      </dgm:t>
    </dgm:pt>
    <dgm:pt modelId="{25BF44E4-D2C8-46B0-9E2A-50DC632A8AC7}" type="parTrans" cxnId="{7102B65E-6C44-42F8-BAE6-14A07097D4A5}">
      <dgm:prSet/>
      <dgm:spPr/>
      <dgm:t>
        <a:bodyPr/>
        <a:lstStyle/>
        <a:p>
          <a:endParaRPr lang="en-US"/>
        </a:p>
      </dgm:t>
    </dgm:pt>
    <dgm:pt modelId="{C688F44E-AA84-4A3A-9F37-E4413B3CF675}" type="sibTrans" cxnId="{7102B65E-6C44-42F8-BAE6-14A07097D4A5}">
      <dgm:prSet/>
      <dgm:spPr/>
      <dgm:t>
        <a:bodyPr/>
        <a:lstStyle/>
        <a:p>
          <a:endParaRPr lang="en-US"/>
        </a:p>
      </dgm:t>
    </dgm:pt>
    <dgm:pt modelId="{8F6A8CB9-B8D3-40E4-9A27-C937CA967C65}">
      <dgm:prSet phldrT="[Text]"/>
      <dgm:spPr/>
      <dgm:t>
        <a:bodyPr/>
        <a:lstStyle/>
        <a:p>
          <a:r>
            <a:rPr lang="en-US" dirty="0"/>
            <a:t>Gasoline Cost</a:t>
          </a:r>
        </a:p>
      </dgm:t>
    </dgm:pt>
    <dgm:pt modelId="{E1478C5E-1535-4BF7-8417-84F8780A1515}" type="parTrans" cxnId="{FC39F5B4-D360-4B5B-963A-9EBFAA89D61D}">
      <dgm:prSet/>
      <dgm:spPr/>
      <dgm:t>
        <a:bodyPr/>
        <a:lstStyle/>
        <a:p>
          <a:endParaRPr lang="en-US"/>
        </a:p>
      </dgm:t>
    </dgm:pt>
    <dgm:pt modelId="{2FC42C12-3D71-4E25-A051-BB2D3CFB2460}" type="sibTrans" cxnId="{FC39F5B4-D360-4B5B-963A-9EBFAA89D61D}">
      <dgm:prSet/>
      <dgm:spPr/>
      <dgm:t>
        <a:bodyPr/>
        <a:lstStyle/>
        <a:p>
          <a:endParaRPr lang="en-US"/>
        </a:p>
      </dgm:t>
    </dgm:pt>
    <dgm:pt modelId="{2F4E072C-0506-4F47-A066-3E70F5B8E09D}">
      <dgm:prSet phldrT="[Text]"/>
      <dgm:spPr/>
      <dgm:t>
        <a:bodyPr/>
        <a:lstStyle/>
        <a:p>
          <a:r>
            <a:rPr lang="en-US" dirty="0"/>
            <a:t>Gasoline Cost</a:t>
          </a:r>
        </a:p>
      </dgm:t>
    </dgm:pt>
    <dgm:pt modelId="{E739D11A-23C1-4CDE-BB3C-791C0B199437}" type="parTrans" cxnId="{305B4885-9B04-4F12-BE8C-1434725EEC5A}">
      <dgm:prSet/>
      <dgm:spPr/>
      <dgm:t>
        <a:bodyPr/>
        <a:lstStyle/>
        <a:p>
          <a:endParaRPr lang="en-US"/>
        </a:p>
      </dgm:t>
    </dgm:pt>
    <dgm:pt modelId="{04C8BC1C-DD06-4ABC-849A-B8C0118A341B}" type="sibTrans" cxnId="{305B4885-9B04-4F12-BE8C-1434725EEC5A}">
      <dgm:prSet/>
      <dgm:spPr/>
      <dgm:t>
        <a:bodyPr/>
        <a:lstStyle/>
        <a:p>
          <a:endParaRPr lang="en-US"/>
        </a:p>
      </dgm:t>
    </dgm:pt>
    <dgm:pt modelId="{36AC1A80-12EE-4F30-B45C-6E6097B69467}">
      <dgm:prSet phldrT="[Text]"/>
      <dgm:spPr/>
      <dgm:t>
        <a:bodyPr/>
        <a:lstStyle/>
        <a:p>
          <a:r>
            <a:rPr lang="en-US" dirty="0"/>
            <a:t>CPI</a:t>
          </a:r>
        </a:p>
      </dgm:t>
    </dgm:pt>
    <dgm:pt modelId="{2A2540E2-99EB-4969-8267-E06821E6DF24}" type="parTrans" cxnId="{375C677B-6470-4A31-BC18-F24108B3FA8E}">
      <dgm:prSet/>
      <dgm:spPr/>
      <dgm:t>
        <a:bodyPr/>
        <a:lstStyle/>
        <a:p>
          <a:endParaRPr lang="en-US"/>
        </a:p>
      </dgm:t>
    </dgm:pt>
    <dgm:pt modelId="{3D44B55D-58F3-482A-A38B-4A5F832BA272}" type="sibTrans" cxnId="{375C677B-6470-4A31-BC18-F24108B3FA8E}">
      <dgm:prSet/>
      <dgm:spPr/>
      <dgm:t>
        <a:bodyPr/>
        <a:lstStyle/>
        <a:p>
          <a:endParaRPr lang="en-US"/>
        </a:p>
      </dgm:t>
    </dgm:pt>
    <dgm:pt modelId="{DA7D85E4-3764-43E5-BD54-FE2CC9C8C328}">
      <dgm:prSet phldrT="[Text]"/>
      <dgm:spPr/>
      <dgm:t>
        <a:bodyPr/>
        <a:lstStyle/>
        <a:p>
          <a:r>
            <a:rPr lang="en-US" dirty="0"/>
            <a:t>Fuel Cost</a:t>
          </a:r>
        </a:p>
      </dgm:t>
    </dgm:pt>
    <dgm:pt modelId="{C5387054-5119-4142-9A81-7878964F9031}" type="parTrans" cxnId="{3B7BCCAB-ED52-4351-8E74-D2B0A7E1415C}">
      <dgm:prSet/>
      <dgm:spPr/>
      <dgm:t>
        <a:bodyPr/>
        <a:lstStyle/>
        <a:p>
          <a:endParaRPr lang="en-US"/>
        </a:p>
      </dgm:t>
    </dgm:pt>
    <dgm:pt modelId="{D57F88D9-7C56-4741-940C-603831682104}" type="sibTrans" cxnId="{3B7BCCAB-ED52-4351-8E74-D2B0A7E1415C}">
      <dgm:prSet/>
      <dgm:spPr/>
      <dgm:t>
        <a:bodyPr/>
        <a:lstStyle/>
        <a:p>
          <a:endParaRPr lang="en-US"/>
        </a:p>
      </dgm:t>
    </dgm:pt>
    <dgm:pt modelId="{F089455E-0DFC-4246-8C38-9F428C012889}">
      <dgm:prSet phldrT="[Text]"/>
      <dgm:spPr/>
      <dgm:t>
        <a:bodyPr/>
        <a:lstStyle/>
        <a:p>
          <a:r>
            <a:rPr lang="en-US" dirty="0"/>
            <a:t>CPI</a:t>
          </a:r>
        </a:p>
      </dgm:t>
    </dgm:pt>
    <dgm:pt modelId="{04E769A6-722F-4CF8-A92A-8311DB98EE52}" type="parTrans" cxnId="{287C1936-3FAA-4ED1-9C08-9F47CE40D11C}">
      <dgm:prSet/>
      <dgm:spPr/>
      <dgm:t>
        <a:bodyPr/>
        <a:lstStyle/>
        <a:p>
          <a:endParaRPr lang="en-US"/>
        </a:p>
      </dgm:t>
    </dgm:pt>
    <dgm:pt modelId="{8470BD71-2186-431C-98E0-A8C845EE45D5}" type="sibTrans" cxnId="{287C1936-3FAA-4ED1-9C08-9F47CE40D11C}">
      <dgm:prSet/>
      <dgm:spPr/>
      <dgm:t>
        <a:bodyPr/>
        <a:lstStyle/>
        <a:p>
          <a:endParaRPr lang="en-US"/>
        </a:p>
      </dgm:t>
    </dgm:pt>
    <dgm:pt modelId="{80C70675-FE80-44EA-964C-DEE9551C42C4}">
      <dgm:prSet phldrT="[Text]"/>
      <dgm:spPr/>
      <dgm:t>
        <a:bodyPr/>
        <a:lstStyle/>
        <a:p>
          <a:r>
            <a:rPr lang="en-US" dirty="0"/>
            <a:t>Away from Home Food Cost</a:t>
          </a:r>
        </a:p>
      </dgm:t>
    </dgm:pt>
    <dgm:pt modelId="{7EDC06E9-C097-49F6-ACF1-5BFC623CEBA8}" type="parTrans" cxnId="{B6E170ED-7D57-44C2-AF09-11A2EC9E48AD}">
      <dgm:prSet/>
      <dgm:spPr/>
      <dgm:t>
        <a:bodyPr/>
        <a:lstStyle/>
        <a:p>
          <a:endParaRPr lang="en-US"/>
        </a:p>
      </dgm:t>
    </dgm:pt>
    <dgm:pt modelId="{4424C354-5C50-4FD4-B10C-EB6A2471AECA}" type="sibTrans" cxnId="{B6E170ED-7D57-44C2-AF09-11A2EC9E48AD}">
      <dgm:prSet/>
      <dgm:spPr/>
      <dgm:t>
        <a:bodyPr/>
        <a:lstStyle/>
        <a:p>
          <a:endParaRPr lang="en-US"/>
        </a:p>
      </dgm:t>
    </dgm:pt>
    <dgm:pt modelId="{908F871B-AA45-4492-9458-95252543EBF3}">
      <dgm:prSet phldrT="[Text]"/>
      <dgm:spPr/>
      <dgm:t>
        <a:bodyPr/>
        <a:lstStyle/>
        <a:p>
          <a:r>
            <a:rPr lang="en-US" dirty="0"/>
            <a:t>Gasoline Cost</a:t>
          </a:r>
        </a:p>
      </dgm:t>
    </dgm:pt>
    <dgm:pt modelId="{B772E093-EC0C-49CB-8F99-3EC123883FF2}" type="parTrans" cxnId="{8A28911D-F466-40D1-A19A-AE7F4F0EC04C}">
      <dgm:prSet/>
      <dgm:spPr/>
      <dgm:t>
        <a:bodyPr/>
        <a:lstStyle/>
        <a:p>
          <a:endParaRPr lang="en-US"/>
        </a:p>
      </dgm:t>
    </dgm:pt>
    <dgm:pt modelId="{26DF4ABC-584B-4223-8824-0D30F832A781}" type="sibTrans" cxnId="{8A28911D-F466-40D1-A19A-AE7F4F0EC04C}">
      <dgm:prSet/>
      <dgm:spPr/>
      <dgm:t>
        <a:bodyPr/>
        <a:lstStyle/>
        <a:p>
          <a:endParaRPr lang="en-US"/>
        </a:p>
      </dgm:t>
    </dgm:pt>
    <dgm:pt modelId="{15266003-3F15-422D-8CF9-EB09AC69AEF5}">
      <dgm:prSet phldrT="[Text]"/>
      <dgm:spPr/>
      <dgm:t>
        <a:bodyPr/>
        <a:lstStyle/>
        <a:p>
          <a:r>
            <a:rPr lang="en-US" dirty="0"/>
            <a:t>Fuel Cost</a:t>
          </a:r>
        </a:p>
      </dgm:t>
    </dgm:pt>
    <dgm:pt modelId="{840B663B-AC4E-4362-B43D-733DB83F1EED}" type="parTrans" cxnId="{067B036F-B7F4-40F7-9A40-DC3EE542AE7C}">
      <dgm:prSet/>
      <dgm:spPr/>
      <dgm:t>
        <a:bodyPr/>
        <a:lstStyle/>
        <a:p>
          <a:endParaRPr lang="en-US"/>
        </a:p>
      </dgm:t>
    </dgm:pt>
    <dgm:pt modelId="{3B671DBC-7A67-43DC-8589-0A58634859CC}" type="sibTrans" cxnId="{067B036F-B7F4-40F7-9A40-DC3EE542AE7C}">
      <dgm:prSet/>
      <dgm:spPr/>
      <dgm:t>
        <a:bodyPr/>
        <a:lstStyle/>
        <a:p>
          <a:endParaRPr lang="en-US"/>
        </a:p>
      </dgm:t>
    </dgm:pt>
    <dgm:pt modelId="{7C990815-16A1-43E8-982C-67FB3DDA4D8A}">
      <dgm:prSet phldrT="[Text]"/>
      <dgm:spPr/>
      <dgm:t>
        <a:bodyPr/>
        <a:lstStyle/>
        <a:p>
          <a:r>
            <a:rPr lang="en-US" dirty="0"/>
            <a:t>Unemployment Rate</a:t>
          </a:r>
        </a:p>
      </dgm:t>
    </dgm:pt>
    <dgm:pt modelId="{9F37D92E-A595-45DA-88D8-9B4CAC867272}" type="parTrans" cxnId="{BBDB11AE-1787-4618-95B9-39E7F311C736}">
      <dgm:prSet/>
      <dgm:spPr/>
      <dgm:t>
        <a:bodyPr/>
        <a:lstStyle/>
        <a:p>
          <a:endParaRPr lang="en-US"/>
        </a:p>
      </dgm:t>
    </dgm:pt>
    <dgm:pt modelId="{DABBB901-9206-4604-9347-9949446C9A64}" type="sibTrans" cxnId="{BBDB11AE-1787-4618-95B9-39E7F311C736}">
      <dgm:prSet/>
      <dgm:spPr/>
      <dgm:t>
        <a:bodyPr/>
        <a:lstStyle/>
        <a:p>
          <a:endParaRPr lang="en-US"/>
        </a:p>
      </dgm:t>
    </dgm:pt>
    <dgm:pt modelId="{D07B114D-5622-4D41-8EB5-CAA87CF10C91}">
      <dgm:prSet phldrT="[Text]"/>
      <dgm:spPr/>
      <dgm:t>
        <a:bodyPr/>
        <a:lstStyle/>
        <a:p>
          <a:r>
            <a:rPr lang="en-US" dirty="0"/>
            <a:t>Fuel Cost</a:t>
          </a:r>
        </a:p>
      </dgm:t>
    </dgm:pt>
    <dgm:pt modelId="{F6E84B69-7545-495B-9B41-0775A3E2D07F}" type="parTrans" cxnId="{CC62BFE0-43E0-4E7D-99E6-FD953B195502}">
      <dgm:prSet/>
      <dgm:spPr/>
      <dgm:t>
        <a:bodyPr/>
        <a:lstStyle/>
        <a:p>
          <a:endParaRPr lang="en-US"/>
        </a:p>
      </dgm:t>
    </dgm:pt>
    <dgm:pt modelId="{97C49554-574A-4BB7-905B-31EBC9D30C6E}" type="sibTrans" cxnId="{CC62BFE0-43E0-4E7D-99E6-FD953B195502}">
      <dgm:prSet/>
      <dgm:spPr/>
      <dgm:t>
        <a:bodyPr/>
        <a:lstStyle/>
        <a:p>
          <a:endParaRPr lang="en-US"/>
        </a:p>
      </dgm:t>
    </dgm:pt>
    <dgm:pt modelId="{BFBBCA69-DA2A-44F0-BCA2-F4E553E6D011}">
      <dgm:prSet phldrT="[Text]"/>
      <dgm:spPr/>
      <dgm:t>
        <a:bodyPr/>
        <a:lstStyle/>
        <a:p>
          <a:r>
            <a:rPr lang="en-US" dirty="0"/>
            <a:t>Away from Home Food Cost</a:t>
          </a:r>
        </a:p>
      </dgm:t>
    </dgm:pt>
    <dgm:pt modelId="{5802F588-33EB-43D6-9630-6FEC3755FC8E}" type="parTrans" cxnId="{D4864D25-56BB-482A-BCFC-8B470A63CA20}">
      <dgm:prSet/>
      <dgm:spPr/>
      <dgm:t>
        <a:bodyPr/>
        <a:lstStyle/>
        <a:p>
          <a:endParaRPr lang="en-US"/>
        </a:p>
      </dgm:t>
    </dgm:pt>
    <dgm:pt modelId="{1BD5DC36-40FF-454F-9005-5F086012944F}" type="sibTrans" cxnId="{D4864D25-56BB-482A-BCFC-8B470A63CA20}">
      <dgm:prSet/>
      <dgm:spPr/>
      <dgm:t>
        <a:bodyPr/>
        <a:lstStyle/>
        <a:p>
          <a:endParaRPr lang="en-US"/>
        </a:p>
      </dgm:t>
    </dgm:pt>
    <dgm:pt modelId="{B6D8B177-52B8-44DC-9645-2376FCECD7C3}">
      <dgm:prSet phldrT="[Text]"/>
      <dgm:spPr/>
      <dgm:t>
        <a:bodyPr/>
        <a:lstStyle/>
        <a:p>
          <a:r>
            <a:rPr lang="en-US" dirty="0"/>
            <a:t>CPI</a:t>
          </a:r>
        </a:p>
      </dgm:t>
    </dgm:pt>
    <dgm:pt modelId="{9D5A00C2-C6EB-4CED-AF1A-4AB01DB6DB25}" type="parTrans" cxnId="{BB843B2F-11BD-4A4D-A051-6402A3107EEB}">
      <dgm:prSet/>
      <dgm:spPr/>
      <dgm:t>
        <a:bodyPr/>
        <a:lstStyle/>
        <a:p>
          <a:endParaRPr lang="en-US"/>
        </a:p>
      </dgm:t>
    </dgm:pt>
    <dgm:pt modelId="{BAE9EBBE-D03F-4AE4-974F-14A3E1E93E1F}" type="sibTrans" cxnId="{BB843B2F-11BD-4A4D-A051-6402A3107EEB}">
      <dgm:prSet/>
      <dgm:spPr/>
      <dgm:t>
        <a:bodyPr/>
        <a:lstStyle/>
        <a:p>
          <a:endParaRPr lang="en-US"/>
        </a:p>
      </dgm:t>
    </dgm:pt>
    <dgm:pt modelId="{1B8D8691-9786-48E0-9F5A-529BAD90D016}">
      <dgm:prSet phldrT="[Text]"/>
      <dgm:spPr/>
      <dgm:t>
        <a:bodyPr/>
        <a:lstStyle/>
        <a:p>
          <a:r>
            <a:rPr lang="en-US" dirty="0"/>
            <a:t>Unemployment</a:t>
          </a:r>
        </a:p>
      </dgm:t>
    </dgm:pt>
    <dgm:pt modelId="{617F9625-36C7-4E7A-AE2C-13FD5BF2B993}" type="parTrans" cxnId="{215BFB69-D8D5-4459-B104-1F3387D7F305}">
      <dgm:prSet/>
      <dgm:spPr/>
      <dgm:t>
        <a:bodyPr/>
        <a:lstStyle/>
        <a:p>
          <a:endParaRPr lang="en-US"/>
        </a:p>
      </dgm:t>
    </dgm:pt>
    <dgm:pt modelId="{1BE1D990-4643-4FE6-AB68-53D5EA722A35}" type="sibTrans" cxnId="{215BFB69-D8D5-4459-B104-1F3387D7F305}">
      <dgm:prSet/>
      <dgm:spPr/>
      <dgm:t>
        <a:bodyPr/>
        <a:lstStyle/>
        <a:p>
          <a:endParaRPr lang="en-US"/>
        </a:p>
      </dgm:t>
    </dgm:pt>
    <dgm:pt modelId="{B85BBC07-FAF3-48B8-A94C-EFBA3CBFBE3B}" type="pres">
      <dgm:prSet presAssocID="{4C564F54-AE1D-43A0-893B-48F841B0D88F}" presName="Name0" presStyleCnt="0">
        <dgm:presLayoutVars>
          <dgm:dir/>
          <dgm:animLvl val="lvl"/>
          <dgm:resizeHandles val="exact"/>
        </dgm:presLayoutVars>
      </dgm:prSet>
      <dgm:spPr/>
    </dgm:pt>
    <dgm:pt modelId="{4548F09B-29D2-441F-BBC4-B032ADF81A6E}" type="pres">
      <dgm:prSet presAssocID="{4B9BB596-138C-4B92-B30D-0CF519705559}" presName="composite" presStyleCnt="0"/>
      <dgm:spPr/>
    </dgm:pt>
    <dgm:pt modelId="{04C7E2F0-AC3D-4AF2-AE50-A4E73AAB942F}" type="pres">
      <dgm:prSet presAssocID="{4B9BB596-138C-4B92-B30D-0CF519705559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33D10B9D-4A99-44FF-B457-09FC8934D6EF}" type="pres">
      <dgm:prSet presAssocID="{4B9BB596-138C-4B92-B30D-0CF519705559}" presName="desTx" presStyleLbl="alignAccFollowNode1" presStyleIdx="0" presStyleCnt="4">
        <dgm:presLayoutVars>
          <dgm:bulletEnabled val="1"/>
        </dgm:presLayoutVars>
      </dgm:prSet>
      <dgm:spPr/>
    </dgm:pt>
    <dgm:pt modelId="{9C61829B-07EA-4DA3-AAE2-6A4B15230F24}" type="pres">
      <dgm:prSet presAssocID="{B38F04E3-7743-49DE-A93C-0CF5F82323FC}" presName="space" presStyleCnt="0"/>
      <dgm:spPr/>
    </dgm:pt>
    <dgm:pt modelId="{63227DF2-F4C7-48DE-B562-8B276512F2C3}" type="pres">
      <dgm:prSet presAssocID="{4C4D97A3-FEEC-4CDC-ADE0-AC500DEF4D35}" presName="composite" presStyleCnt="0"/>
      <dgm:spPr/>
    </dgm:pt>
    <dgm:pt modelId="{B7017484-02D3-49E2-8A43-67B816466D55}" type="pres">
      <dgm:prSet presAssocID="{4C4D97A3-FEEC-4CDC-ADE0-AC500DEF4D35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45F25FC3-BB77-429A-BC23-A2F8FC488CB7}" type="pres">
      <dgm:prSet presAssocID="{4C4D97A3-FEEC-4CDC-ADE0-AC500DEF4D35}" presName="desTx" presStyleLbl="alignAccFollowNode1" presStyleIdx="1" presStyleCnt="4">
        <dgm:presLayoutVars>
          <dgm:bulletEnabled val="1"/>
        </dgm:presLayoutVars>
      </dgm:prSet>
      <dgm:spPr/>
    </dgm:pt>
    <dgm:pt modelId="{545B1138-E415-4EB0-B674-90FF0057CD62}" type="pres">
      <dgm:prSet presAssocID="{3A7CF4A1-0AB8-43F3-A3CA-B272F6B74B46}" presName="space" presStyleCnt="0"/>
      <dgm:spPr/>
    </dgm:pt>
    <dgm:pt modelId="{373A6F61-8D9E-4712-9CD2-CEE102E56864}" type="pres">
      <dgm:prSet presAssocID="{B60C6E82-59BC-458B-9A4C-8BE6D78691FB}" presName="composite" presStyleCnt="0"/>
      <dgm:spPr/>
    </dgm:pt>
    <dgm:pt modelId="{77111AEF-5DD2-428F-BFA0-321A46B58CE5}" type="pres">
      <dgm:prSet presAssocID="{B60C6E82-59BC-458B-9A4C-8BE6D78691FB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AD0E897D-14F1-48CC-809C-DF0E94A859CF}" type="pres">
      <dgm:prSet presAssocID="{B60C6E82-59BC-458B-9A4C-8BE6D78691FB}" presName="desTx" presStyleLbl="alignAccFollowNode1" presStyleIdx="2" presStyleCnt="4">
        <dgm:presLayoutVars>
          <dgm:bulletEnabled val="1"/>
        </dgm:presLayoutVars>
      </dgm:prSet>
      <dgm:spPr/>
    </dgm:pt>
    <dgm:pt modelId="{E7785C01-AF84-480F-B51D-9975EC3B072F}" type="pres">
      <dgm:prSet presAssocID="{6B5F49F9-5EE8-4091-BEDA-E92528B4527C}" presName="space" presStyleCnt="0"/>
      <dgm:spPr/>
    </dgm:pt>
    <dgm:pt modelId="{FDC072C7-6F9E-431B-BBDC-38A696D97F42}" type="pres">
      <dgm:prSet presAssocID="{A8F427A0-70CC-4D9D-8612-90F4A6130069}" presName="composite" presStyleCnt="0"/>
      <dgm:spPr/>
    </dgm:pt>
    <dgm:pt modelId="{F2DCF31B-247B-4766-A67E-CC3C0F351550}" type="pres">
      <dgm:prSet presAssocID="{A8F427A0-70CC-4D9D-8612-90F4A6130069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5EFD38BC-5A82-4D31-81BF-5293448C58F8}" type="pres">
      <dgm:prSet presAssocID="{A8F427A0-70CC-4D9D-8612-90F4A6130069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0521FE05-2802-4A92-BCBF-E78396725551}" type="presOf" srcId="{4E90487F-B5CD-4F0D-A8F4-8F5E1ACED475}" destId="{5EFD38BC-5A82-4D31-81BF-5293448C58F8}" srcOrd="0" destOrd="5" presId="urn:microsoft.com/office/officeart/2005/8/layout/hList1"/>
    <dgm:cxn modelId="{F9E5B706-5D4F-44FF-8944-E7AE84D04F59}" type="presOf" srcId="{4B9BB596-138C-4B92-B30D-0CF519705559}" destId="{04C7E2F0-AC3D-4AF2-AE50-A4E73AAB942F}" srcOrd="0" destOrd="0" presId="urn:microsoft.com/office/officeart/2005/8/layout/hList1"/>
    <dgm:cxn modelId="{62A2F60F-CB64-4C2B-B7F6-A2096BA956CA}" type="presOf" srcId="{4C4D97A3-FEEC-4CDC-ADE0-AC500DEF4D35}" destId="{B7017484-02D3-49E2-8A43-67B816466D55}" srcOrd="0" destOrd="0" presId="urn:microsoft.com/office/officeart/2005/8/layout/hList1"/>
    <dgm:cxn modelId="{F3A0F112-35C4-4E2E-8C01-7B6EEC31F571}" srcId="{B60C6E82-59BC-458B-9A4C-8BE6D78691FB}" destId="{2FB65D99-599C-4DB9-933E-10A9811A9756}" srcOrd="0" destOrd="0" parTransId="{911EC03A-79D4-43D7-A0A3-AAA2417CC9B3}" sibTransId="{39E52508-468A-45A4-B155-97B2B6CDF10C}"/>
    <dgm:cxn modelId="{50E8C11C-1421-4601-8FE8-757D22465AF5}" type="presOf" srcId="{36AC1A80-12EE-4F30-B45C-6E6097B69467}" destId="{33D10B9D-4A99-44FF-B457-09FC8934D6EF}" srcOrd="0" destOrd="3" presId="urn:microsoft.com/office/officeart/2005/8/layout/hList1"/>
    <dgm:cxn modelId="{8A28911D-F466-40D1-A19A-AE7F4F0EC04C}" srcId="{B60C6E82-59BC-458B-9A4C-8BE6D78691FB}" destId="{908F871B-AA45-4492-9458-95252543EBF3}" srcOrd="2" destOrd="0" parTransId="{B772E093-EC0C-49CB-8F99-3EC123883FF2}" sibTransId="{26DF4ABC-584B-4223-8824-0D30F832A781}"/>
    <dgm:cxn modelId="{52A8A41F-003C-43CD-BB08-4E4A6EDF450B}" srcId="{4C4D97A3-FEEC-4CDC-ADE0-AC500DEF4D35}" destId="{2F9813C7-74DD-4332-9086-0F1F614A4C78}" srcOrd="0" destOrd="0" parTransId="{38EAB4F7-27E0-4C69-9447-7D083D3577F0}" sibTransId="{F3CDF8A9-FA98-47CB-8017-46DBED3D388F}"/>
    <dgm:cxn modelId="{D4864D25-56BB-482A-BCFC-8B470A63CA20}" srcId="{A8F427A0-70CC-4D9D-8612-90F4A6130069}" destId="{BFBBCA69-DA2A-44F0-BCA2-F4E553E6D011}" srcOrd="2" destOrd="0" parTransId="{5802F588-33EB-43D6-9630-6FEC3755FC8E}" sibTransId="{1BD5DC36-40FF-454F-9005-5F086012944F}"/>
    <dgm:cxn modelId="{DD4CBD2B-10B4-48FA-8BB1-F41B300078A2}" type="presOf" srcId="{B60C6E82-59BC-458B-9A4C-8BE6D78691FB}" destId="{77111AEF-5DD2-428F-BFA0-321A46B58CE5}" srcOrd="0" destOrd="0" presId="urn:microsoft.com/office/officeart/2005/8/layout/hList1"/>
    <dgm:cxn modelId="{BB843B2F-11BD-4A4D-A051-6402A3107EEB}" srcId="{A8F427A0-70CC-4D9D-8612-90F4A6130069}" destId="{B6D8B177-52B8-44DC-9645-2376FCECD7C3}" srcOrd="3" destOrd="0" parTransId="{9D5A00C2-C6EB-4CED-AF1A-4AB01DB6DB25}" sibTransId="{BAE9EBBE-D03F-4AE4-974F-14A3E1E93E1F}"/>
    <dgm:cxn modelId="{B85CD32F-1765-4CF4-B95A-D9D9D1636BB1}" srcId="{4B9BB596-138C-4B92-B30D-0CF519705559}" destId="{82087CE5-A722-41EA-B1BA-7542784D8362}" srcOrd="0" destOrd="0" parTransId="{FA8C349D-5C98-47F5-B956-DEAB52246AE3}" sibTransId="{C62D4447-5B03-49D2-BDDA-F41DE20586D8}"/>
    <dgm:cxn modelId="{2A7E4235-EEC9-40F2-B49C-7214688100D1}" srcId="{4C564F54-AE1D-43A0-893B-48F841B0D88F}" destId="{4B9BB596-138C-4B92-B30D-0CF519705559}" srcOrd="0" destOrd="0" parTransId="{FC7A0CC8-9BD2-4F1C-A93F-1D9E9DBF25AF}" sibTransId="{B38F04E3-7743-49DE-A93C-0CF5F82323FC}"/>
    <dgm:cxn modelId="{287C1936-3FAA-4ED1-9C08-9F47CE40D11C}" srcId="{4C4D97A3-FEEC-4CDC-ADE0-AC500DEF4D35}" destId="{F089455E-0DFC-4246-8C38-9F428C012889}" srcOrd="2" destOrd="0" parTransId="{04E769A6-722F-4CF8-A92A-8311DB98EE52}" sibTransId="{8470BD71-2186-431C-98E0-A8C845EE45D5}"/>
    <dgm:cxn modelId="{D4400038-3982-46B6-8D5F-9D789ED65885}" type="presOf" srcId="{BFBBCA69-DA2A-44F0-BCA2-F4E553E6D011}" destId="{5EFD38BC-5A82-4D31-81BF-5293448C58F8}" srcOrd="0" destOrd="2" presId="urn:microsoft.com/office/officeart/2005/8/layout/hList1"/>
    <dgm:cxn modelId="{29B00C3E-0E1D-4C32-BA22-6C7AE0267430}" type="presOf" srcId="{2FB65D99-599C-4DB9-933E-10A9811A9756}" destId="{AD0E897D-14F1-48CC-809C-DF0E94A859CF}" srcOrd="0" destOrd="0" presId="urn:microsoft.com/office/officeart/2005/8/layout/hList1"/>
    <dgm:cxn modelId="{E6977E5B-18A4-4316-8EA4-DB8E97DA6DF7}" type="presOf" srcId="{B6D8B177-52B8-44DC-9645-2376FCECD7C3}" destId="{5EFD38BC-5A82-4D31-81BF-5293448C58F8}" srcOrd="0" destOrd="3" presId="urn:microsoft.com/office/officeart/2005/8/layout/hList1"/>
    <dgm:cxn modelId="{7102B65E-6C44-42F8-BAE6-14A07097D4A5}" srcId="{4C564F54-AE1D-43A0-893B-48F841B0D88F}" destId="{A8F427A0-70CC-4D9D-8612-90F4A6130069}" srcOrd="3" destOrd="0" parTransId="{25BF44E4-D2C8-46B0-9E2A-50DC632A8AC7}" sibTransId="{C688F44E-AA84-4A3A-9F37-E4413B3CF675}"/>
    <dgm:cxn modelId="{52F7E546-FB23-4166-BF27-D584EA61F87D}" type="presOf" srcId="{4C564F54-AE1D-43A0-893B-48F841B0D88F}" destId="{B85BBC07-FAF3-48B8-A94C-EFBA3CBFBE3B}" srcOrd="0" destOrd="0" presId="urn:microsoft.com/office/officeart/2005/8/layout/hList1"/>
    <dgm:cxn modelId="{160BC347-1A1C-41F1-BB91-7B59E09F4BA8}" type="presOf" srcId="{908F871B-AA45-4492-9458-95252543EBF3}" destId="{AD0E897D-14F1-48CC-809C-DF0E94A859CF}" srcOrd="0" destOrd="2" presId="urn:microsoft.com/office/officeart/2005/8/layout/hList1"/>
    <dgm:cxn modelId="{215BFB69-D8D5-4459-B104-1F3387D7F305}" srcId="{A8F427A0-70CC-4D9D-8612-90F4A6130069}" destId="{1B8D8691-9786-48E0-9F5A-529BAD90D016}" srcOrd="4" destOrd="0" parTransId="{617F9625-36C7-4E7A-AE2C-13FD5BF2B993}" sibTransId="{1BE1D990-4643-4FE6-AB68-53D5EA722A35}"/>
    <dgm:cxn modelId="{067B036F-B7F4-40F7-9A40-DC3EE542AE7C}" srcId="{B60C6E82-59BC-458B-9A4C-8BE6D78691FB}" destId="{15266003-3F15-422D-8CF9-EB09AC69AEF5}" srcOrd="3" destOrd="0" parTransId="{840B663B-AC4E-4362-B43D-733DB83F1EED}" sibTransId="{3B671DBC-7A67-43DC-8589-0A58634859CC}"/>
    <dgm:cxn modelId="{724AA156-E98D-4812-9323-865AFFA6B72C}" type="presOf" srcId="{DA7D85E4-3764-43E5-BD54-FE2CC9C8C328}" destId="{45F25FC3-BB77-429A-BC23-A2F8FC488CB7}" srcOrd="0" destOrd="1" presId="urn:microsoft.com/office/officeart/2005/8/layout/hList1"/>
    <dgm:cxn modelId="{375C677B-6470-4A31-BC18-F24108B3FA8E}" srcId="{4B9BB596-138C-4B92-B30D-0CF519705559}" destId="{36AC1A80-12EE-4F30-B45C-6E6097B69467}" srcOrd="3" destOrd="0" parTransId="{2A2540E2-99EB-4969-8267-E06821E6DF24}" sibTransId="{3D44B55D-58F3-482A-A38B-4A5F832BA272}"/>
    <dgm:cxn modelId="{305B4885-9B04-4F12-BE8C-1434725EEC5A}" srcId="{4B9BB596-138C-4B92-B30D-0CF519705559}" destId="{2F4E072C-0506-4F47-A066-3E70F5B8E09D}" srcOrd="2" destOrd="0" parTransId="{E739D11A-23C1-4CDE-BB3C-791C0B199437}" sibTransId="{04C8BC1C-DD06-4ABC-849A-B8C0118A341B}"/>
    <dgm:cxn modelId="{E06C088D-3108-4225-AFED-511EC7DFF8DC}" type="presOf" srcId="{15266003-3F15-422D-8CF9-EB09AC69AEF5}" destId="{AD0E897D-14F1-48CC-809C-DF0E94A859CF}" srcOrd="0" destOrd="3" presId="urn:microsoft.com/office/officeart/2005/8/layout/hList1"/>
    <dgm:cxn modelId="{1BF7C18F-DD1D-45D8-8B24-FC42CEA5DCDD}" type="presOf" srcId="{2F9813C7-74DD-4332-9086-0F1F614A4C78}" destId="{45F25FC3-BB77-429A-BC23-A2F8FC488CB7}" srcOrd="0" destOrd="0" presId="urn:microsoft.com/office/officeart/2005/8/layout/hList1"/>
    <dgm:cxn modelId="{DD28B994-7560-4FF3-A6C4-16AAA8BC5EFD}" type="presOf" srcId="{1B8D8691-9786-48E0-9F5A-529BAD90D016}" destId="{5EFD38BC-5A82-4D31-81BF-5293448C58F8}" srcOrd="0" destOrd="4" presId="urn:microsoft.com/office/officeart/2005/8/layout/hList1"/>
    <dgm:cxn modelId="{C0336595-FCF3-4EF4-88D9-939C55A379B9}" srcId="{4C564F54-AE1D-43A0-893B-48F841B0D88F}" destId="{B60C6E82-59BC-458B-9A4C-8BE6D78691FB}" srcOrd="2" destOrd="0" parTransId="{C069F0F4-D834-4DE6-9846-B4096550D789}" sibTransId="{6B5F49F9-5EE8-4091-BEDA-E92528B4527C}"/>
    <dgm:cxn modelId="{93DBA598-67C3-4880-941D-1E46669564E7}" type="presOf" srcId="{82087CE5-A722-41EA-B1BA-7542784D8362}" destId="{33D10B9D-4A99-44FF-B457-09FC8934D6EF}" srcOrd="0" destOrd="0" presId="urn:microsoft.com/office/officeart/2005/8/layout/hList1"/>
    <dgm:cxn modelId="{B3D1BC9F-A403-4636-BF01-C8C650E0F97F}" srcId="{4C564F54-AE1D-43A0-893B-48F841B0D88F}" destId="{4C4D97A3-FEEC-4CDC-ADE0-AC500DEF4D35}" srcOrd="1" destOrd="0" parTransId="{F93A628A-E407-4F79-87DE-CB5F53213596}" sibTransId="{3A7CF4A1-0AB8-43F3-A3CA-B272F6B74B46}"/>
    <dgm:cxn modelId="{97F08DA2-4EA0-4B6D-94AE-93A832298737}" type="presOf" srcId="{F089455E-0DFC-4246-8C38-9F428C012889}" destId="{45F25FC3-BB77-429A-BC23-A2F8FC488CB7}" srcOrd="0" destOrd="2" presId="urn:microsoft.com/office/officeart/2005/8/layout/hList1"/>
    <dgm:cxn modelId="{4F0DACA5-C817-42B3-B848-7280A0C44858}" type="presOf" srcId="{936B3E26-D86B-4D2B-8EDF-FBD0D85BDC70}" destId="{AD0E897D-14F1-48CC-809C-DF0E94A859CF}" srcOrd="0" destOrd="4" presId="urn:microsoft.com/office/officeart/2005/8/layout/hList1"/>
    <dgm:cxn modelId="{3B7BCCAB-ED52-4351-8E74-D2B0A7E1415C}" srcId="{4C4D97A3-FEEC-4CDC-ADE0-AC500DEF4D35}" destId="{DA7D85E4-3764-43E5-BD54-FE2CC9C8C328}" srcOrd="1" destOrd="0" parTransId="{C5387054-5119-4142-9A81-7878964F9031}" sibTransId="{D57F88D9-7C56-4741-940C-603831682104}"/>
    <dgm:cxn modelId="{D8D70AAD-8F7A-4C02-ABED-9CB68988967D}" type="presOf" srcId="{A8F427A0-70CC-4D9D-8612-90F4A6130069}" destId="{F2DCF31B-247B-4766-A67E-CC3C0F351550}" srcOrd="0" destOrd="0" presId="urn:microsoft.com/office/officeart/2005/8/layout/hList1"/>
    <dgm:cxn modelId="{55EAB7AD-C2E6-4230-883E-D33C55B2AA4A}" type="presOf" srcId="{8F6A8CB9-B8D3-40E4-9A27-C937CA967C65}" destId="{5EFD38BC-5A82-4D31-81BF-5293448C58F8}" srcOrd="0" destOrd="0" presId="urn:microsoft.com/office/officeart/2005/8/layout/hList1"/>
    <dgm:cxn modelId="{BBDB11AE-1787-4618-95B9-39E7F311C736}" srcId="{B60C6E82-59BC-458B-9A4C-8BE6D78691FB}" destId="{7C990815-16A1-43E8-982C-67FB3DDA4D8A}" srcOrd="5" destOrd="0" parTransId="{9F37D92E-A595-45DA-88D8-9B4CAC867272}" sibTransId="{DABBB901-9206-4604-9347-9949446C9A64}"/>
    <dgm:cxn modelId="{FC39F5B4-D360-4B5B-963A-9EBFAA89D61D}" srcId="{A8F427A0-70CC-4D9D-8612-90F4A6130069}" destId="{8F6A8CB9-B8D3-40E4-9A27-C937CA967C65}" srcOrd="0" destOrd="0" parTransId="{E1478C5E-1535-4BF7-8417-84F8780A1515}" sibTransId="{2FC42C12-3D71-4E25-A051-BB2D3CFB2460}"/>
    <dgm:cxn modelId="{A25755BB-7C9B-4508-B6FA-F006FA357F0E}" type="presOf" srcId="{80C70675-FE80-44EA-964C-DEE9551C42C4}" destId="{AD0E897D-14F1-48CC-809C-DF0E94A859CF}" srcOrd="0" destOrd="1" presId="urn:microsoft.com/office/officeart/2005/8/layout/hList1"/>
    <dgm:cxn modelId="{70C47EC8-8AF2-4168-8CF7-291182EC6012}" type="presOf" srcId="{D07B114D-5622-4D41-8EB5-CAA87CF10C91}" destId="{5EFD38BC-5A82-4D31-81BF-5293448C58F8}" srcOrd="0" destOrd="1" presId="urn:microsoft.com/office/officeart/2005/8/layout/hList1"/>
    <dgm:cxn modelId="{7D4AA2C9-57F4-431D-BE28-204D82231C1B}" srcId="{B60C6E82-59BC-458B-9A4C-8BE6D78691FB}" destId="{936B3E26-D86B-4D2B-8EDF-FBD0D85BDC70}" srcOrd="4" destOrd="0" parTransId="{F5E7DF81-3F4F-494F-9135-E2926503833C}" sibTransId="{508B6E43-3047-4B23-B34E-E723943CEB47}"/>
    <dgm:cxn modelId="{381B5DDE-9145-4C3A-83A2-F348A7DA7EC3}" type="presOf" srcId="{7C990815-16A1-43E8-982C-67FB3DDA4D8A}" destId="{AD0E897D-14F1-48CC-809C-DF0E94A859CF}" srcOrd="0" destOrd="5" presId="urn:microsoft.com/office/officeart/2005/8/layout/hList1"/>
    <dgm:cxn modelId="{CC62BFE0-43E0-4E7D-99E6-FD953B195502}" srcId="{A8F427A0-70CC-4D9D-8612-90F4A6130069}" destId="{D07B114D-5622-4D41-8EB5-CAA87CF10C91}" srcOrd="1" destOrd="0" parTransId="{F6E84B69-7545-495B-9B41-0775A3E2D07F}" sibTransId="{97C49554-574A-4BB7-905B-31EBC9D30C6E}"/>
    <dgm:cxn modelId="{A03F34E3-6761-4574-9162-42E197FA41BC}" srcId="{A8F427A0-70CC-4D9D-8612-90F4A6130069}" destId="{4E90487F-B5CD-4F0D-A8F4-8F5E1ACED475}" srcOrd="5" destOrd="0" parTransId="{C4247B79-B334-4F54-8241-124531F9C964}" sibTransId="{42EEB8B7-39F5-4F16-91F3-C46755A649F3}"/>
    <dgm:cxn modelId="{0E2822E6-BEBC-4ED7-8D80-4E1993F86E4C}" type="presOf" srcId="{D7557508-0810-4BEE-8AC3-FFAF1D83CF13}" destId="{33D10B9D-4A99-44FF-B457-09FC8934D6EF}" srcOrd="0" destOrd="1" presId="urn:microsoft.com/office/officeart/2005/8/layout/hList1"/>
    <dgm:cxn modelId="{B6E170ED-7D57-44C2-AF09-11A2EC9E48AD}" srcId="{B60C6E82-59BC-458B-9A4C-8BE6D78691FB}" destId="{80C70675-FE80-44EA-964C-DEE9551C42C4}" srcOrd="1" destOrd="0" parTransId="{7EDC06E9-C097-49F6-ACF1-5BFC623CEBA8}" sibTransId="{4424C354-5C50-4FD4-B10C-EB6A2471AECA}"/>
    <dgm:cxn modelId="{E3283BEE-0E3A-46B4-826C-F38558E26AE2}" type="presOf" srcId="{2F4E072C-0506-4F47-A066-3E70F5B8E09D}" destId="{33D10B9D-4A99-44FF-B457-09FC8934D6EF}" srcOrd="0" destOrd="2" presId="urn:microsoft.com/office/officeart/2005/8/layout/hList1"/>
    <dgm:cxn modelId="{FE390DF9-6675-4CB6-959A-5FF0AD331CA9}" srcId="{4B9BB596-138C-4B92-B30D-0CF519705559}" destId="{D7557508-0810-4BEE-8AC3-FFAF1D83CF13}" srcOrd="1" destOrd="0" parTransId="{6B60FDC3-5C4E-4C23-B540-5328F62605A7}" sibTransId="{16A65B81-B1A9-4F00-A293-74F2430A71C4}"/>
    <dgm:cxn modelId="{BB857935-9B43-40BE-8FEE-23C91B16EBA5}" type="presParOf" srcId="{B85BBC07-FAF3-48B8-A94C-EFBA3CBFBE3B}" destId="{4548F09B-29D2-441F-BBC4-B032ADF81A6E}" srcOrd="0" destOrd="0" presId="urn:microsoft.com/office/officeart/2005/8/layout/hList1"/>
    <dgm:cxn modelId="{9077D292-380F-4BA5-B6AD-9F2DC68E169F}" type="presParOf" srcId="{4548F09B-29D2-441F-BBC4-B032ADF81A6E}" destId="{04C7E2F0-AC3D-4AF2-AE50-A4E73AAB942F}" srcOrd="0" destOrd="0" presId="urn:microsoft.com/office/officeart/2005/8/layout/hList1"/>
    <dgm:cxn modelId="{0117B41E-22CF-40D4-A95F-F2B820D374EA}" type="presParOf" srcId="{4548F09B-29D2-441F-BBC4-B032ADF81A6E}" destId="{33D10B9D-4A99-44FF-B457-09FC8934D6EF}" srcOrd="1" destOrd="0" presId="urn:microsoft.com/office/officeart/2005/8/layout/hList1"/>
    <dgm:cxn modelId="{21340338-BDF1-4A25-BC46-652A1CD0883E}" type="presParOf" srcId="{B85BBC07-FAF3-48B8-A94C-EFBA3CBFBE3B}" destId="{9C61829B-07EA-4DA3-AAE2-6A4B15230F24}" srcOrd="1" destOrd="0" presId="urn:microsoft.com/office/officeart/2005/8/layout/hList1"/>
    <dgm:cxn modelId="{3D39BD88-EBDC-4F62-BB3C-DDFC11C1C893}" type="presParOf" srcId="{B85BBC07-FAF3-48B8-A94C-EFBA3CBFBE3B}" destId="{63227DF2-F4C7-48DE-B562-8B276512F2C3}" srcOrd="2" destOrd="0" presId="urn:microsoft.com/office/officeart/2005/8/layout/hList1"/>
    <dgm:cxn modelId="{8BCC0EEE-BE71-449D-8E9C-0B5CD212EA6A}" type="presParOf" srcId="{63227DF2-F4C7-48DE-B562-8B276512F2C3}" destId="{B7017484-02D3-49E2-8A43-67B816466D55}" srcOrd="0" destOrd="0" presId="urn:microsoft.com/office/officeart/2005/8/layout/hList1"/>
    <dgm:cxn modelId="{D14C7A61-E471-4607-9F76-737F84FF5C0D}" type="presParOf" srcId="{63227DF2-F4C7-48DE-B562-8B276512F2C3}" destId="{45F25FC3-BB77-429A-BC23-A2F8FC488CB7}" srcOrd="1" destOrd="0" presId="urn:microsoft.com/office/officeart/2005/8/layout/hList1"/>
    <dgm:cxn modelId="{8021C2FE-1F24-4CC5-BB35-C88FB0D924E1}" type="presParOf" srcId="{B85BBC07-FAF3-48B8-A94C-EFBA3CBFBE3B}" destId="{545B1138-E415-4EB0-B674-90FF0057CD62}" srcOrd="3" destOrd="0" presId="urn:microsoft.com/office/officeart/2005/8/layout/hList1"/>
    <dgm:cxn modelId="{B9AEA7D2-4CF0-4C71-BB14-C56513BA0FF6}" type="presParOf" srcId="{B85BBC07-FAF3-48B8-A94C-EFBA3CBFBE3B}" destId="{373A6F61-8D9E-4712-9CD2-CEE102E56864}" srcOrd="4" destOrd="0" presId="urn:microsoft.com/office/officeart/2005/8/layout/hList1"/>
    <dgm:cxn modelId="{31FC4B1E-D53C-4606-8F52-25162EA56720}" type="presParOf" srcId="{373A6F61-8D9E-4712-9CD2-CEE102E56864}" destId="{77111AEF-5DD2-428F-BFA0-321A46B58CE5}" srcOrd="0" destOrd="0" presId="urn:microsoft.com/office/officeart/2005/8/layout/hList1"/>
    <dgm:cxn modelId="{947FD900-0B54-436B-989E-FA5DEA236BA2}" type="presParOf" srcId="{373A6F61-8D9E-4712-9CD2-CEE102E56864}" destId="{AD0E897D-14F1-48CC-809C-DF0E94A859CF}" srcOrd="1" destOrd="0" presId="urn:microsoft.com/office/officeart/2005/8/layout/hList1"/>
    <dgm:cxn modelId="{F21F77AD-8BDE-4037-9BBC-B5082122AB75}" type="presParOf" srcId="{B85BBC07-FAF3-48B8-A94C-EFBA3CBFBE3B}" destId="{E7785C01-AF84-480F-B51D-9975EC3B072F}" srcOrd="5" destOrd="0" presId="urn:microsoft.com/office/officeart/2005/8/layout/hList1"/>
    <dgm:cxn modelId="{6BB6C1DC-96AF-4722-9471-A3F9E435BBD9}" type="presParOf" srcId="{B85BBC07-FAF3-48B8-A94C-EFBA3CBFBE3B}" destId="{FDC072C7-6F9E-431B-BBDC-38A696D97F42}" srcOrd="6" destOrd="0" presId="urn:microsoft.com/office/officeart/2005/8/layout/hList1"/>
    <dgm:cxn modelId="{F49F0335-21BF-433F-B59E-94C1491C558D}" type="presParOf" srcId="{FDC072C7-6F9E-431B-BBDC-38A696D97F42}" destId="{F2DCF31B-247B-4766-A67E-CC3C0F351550}" srcOrd="0" destOrd="0" presId="urn:microsoft.com/office/officeart/2005/8/layout/hList1"/>
    <dgm:cxn modelId="{49CE99AF-A625-4E81-BAEA-0F06642F6FA9}" type="presParOf" srcId="{FDC072C7-6F9E-431B-BBDC-38A696D97F42}" destId="{5EFD38BC-5A82-4D31-81BF-5293448C58F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7E2F0-AC3D-4AF2-AE50-A4E73AAB942F}">
      <dsp:nvSpPr>
        <dsp:cNvPr id="0" name=""/>
        <dsp:cNvSpPr/>
      </dsp:nvSpPr>
      <dsp:spPr>
        <a:xfrm>
          <a:off x="3094" y="183955"/>
          <a:ext cx="1860500" cy="65246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Overall</a:t>
          </a:r>
        </a:p>
      </dsp:txBody>
      <dsp:txXfrm>
        <a:off x="3094" y="183955"/>
        <a:ext cx="1860500" cy="652468"/>
      </dsp:txXfrm>
    </dsp:sp>
    <dsp:sp modelId="{33D10B9D-4A99-44FF-B457-09FC8934D6EF}">
      <dsp:nvSpPr>
        <dsp:cNvPr id="0" name=""/>
        <dsp:cNvSpPr/>
      </dsp:nvSpPr>
      <dsp:spPr>
        <a:xfrm>
          <a:off x="3094" y="836424"/>
          <a:ext cx="1860500" cy="275151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Total Precipitation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Total Snowfall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Gasoline Cost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CPI</a:t>
          </a:r>
        </a:p>
      </dsp:txBody>
      <dsp:txXfrm>
        <a:off x="3094" y="836424"/>
        <a:ext cx="1860500" cy="2751519"/>
      </dsp:txXfrm>
    </dsp:sp>
    <dsp:sp modelId="{B7017484-02D3-49E2-8A43-67B816466D55}">
      <dsp:nvSpPr>
        <dsp:cNvPr id="0" name=""/>
        <dsp:cNvSpPr/>
      </dsp:nvSpPr>
      <dsp:spPr>
        <a:xfrm>
          <a:off x="2124064" y="183955"/>
          <a:ext cx="1860500" cy="652468"/>
        </a:xfrm>
        <a:prstGeom prst="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accent2">
              <a:hueOff val="1560506"/>
              <a:satOff val="-1946"/>
              <a:lumOff val="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Tent Campers</a:t>
          </a:r>
        </a:p>
      </dsp:txBody>
      <dsp:txXfrm>
        <a:off x="2124064" y="183955"/>
        <a:ext cx="1860500" cy="652468"/>
      </dsp:txXfrm>
    </dsp:sp>
    <dsp:sp modelId="{45F25FC3-BB77-429A-BC23-A2F8FC488CB7}">
      <dsp:nvSpPr>
        <dsp:cNvPr id="0" name=""/>
        <dsp:cNvSpPr/>
      </dsp:nvSpPr>
      <dsp:spPr>
        <a:xfrm>
          <a:off x="2124064" y="836424"/>
          <a:ext cx="1860500" cy="2751519"/>
        </a:xfrm>
        <a:prstGeom prst="rect">
          <a:avLst/>
        </a:prstGeom>
        <a:solidFill>
          <a:schemeClr val="accent2">
            <a:tint val="40000"/>
            <a:alpha val="90000"/>
            <a:hueOff val="1675274"/>
            <a:satOff val="-1459"/>
            <a:lumOff val="-2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675274"/>
              <a:satOff val="-1459"/>
              <a:lumOff val="-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Gasoline Cost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Fuel Cost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CPI</a:t>
          </a:r>
        </a:p>
      </dsp:txBody>
      <dsp:txXfrm>
        <a:off x="2124064" y="836424"/>
        <a:ext cx="1860500" cy="2751519"/>
      </dsp:txXfrm>
    </dsp:sp>
    <dsp:sp modelId="{77111AEF-5DD2-428F-BFA0-321A46B58CE5}">
      <dsp:nvSpPr>
        <dsp:cNvPr id="0" name=""/>
        <dsp:cNvSpPr/>
      </dsp:nvSpPr>
      <dsp:spPr>
        <a:xfrm>
          <a:off x="4245035" y="183955"/>
          <a:ext cx="1860500" cy="652468"/>
        </a:xfrm>
        <a:prstGeom prst="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RV Campers</a:t>
          </a:r>
        </a:p>
      </dsp:txBody>
      <dsp:txXfrm>
        <a:off x="4245035" y="183955"/>
        <a:ext cx="1860500" cy="652468"/>
      </dsp:txXfrm>
    </dsp:sp>
    <dsp:sp modelId="{AD0E897D-14F1-48CC-809C-DF0E94A859CF}">
      <dsp:nvSpPr>
        <dsp:cNvPr id="0" name=""/>
        <dsp:cNvSpPr/>
      </dsp:nvSpPr>
      <dsp:spPr>
        <a:xfrm>
          <a:off x="4245035" y="836424"/>
          <a:ext cx="1860500" cy="2751519"/>
        </a:xfrm>
        <a:prstGeom prst="rect">
          <a:avLst/>
        </a:prstGeom>
        <a:solidFill>
          <a:schemeClr val="accent2">
            <a:tint val="40000"/>
            <a:alpha val="90000"/>
            <a:hueOff val="3350547"/>
            <a:satOff val="-2919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350547"/>
              <a:satOff val="-2919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Precipitation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Away from Home Food Cost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Gasoline Cost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Fuel Cost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CPI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Unemployment Rate</a:t>
          </a:r>
        </a:p>
      </dsp:txBody>
      <dsp:txXfrm>
        <a:off x="4245035" y="836424"/>
        <a:ext cx="1860500" cy="2751519"/>
      </dsp:txXfrm>
    </dsp:sp>
    <dsp:sp modelId="{F2DCF31B-247B-4766-A67E-CC3C0F351550}">
      <dsp:nvSpPr>
        <dsp:cNvPr id="0" name=""/>
        <dsp:cNvSpPr/>
      </dsp:nvSpPr>
      <dsp:spPr>
        <a:xfrm>
          <a:off x="6366005" y="183955"/>
          <a:ext cx="1860500" cy="652468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Backcountry Campers</a:t>
          </a:r>
        </a:p>
      </dsp:txBody>
      <dsp:txXfrm>
        <a:off x="6366005" y="183955"/>
        <a:ext cx="1860500" cy="652468"/>
      </dsp:txXfrm>
    </dsp:sp>
    <dsp:sp modelId="{5EFD38BC-5A82-4D31-81BF-5293448C58F8}">
      <dsp:nvSpPr>
        <dsp:cNvPr id="0" name=""/>
        <dsp:cNvSpPr/>
      </dsp:nvSpPr>
      <dsp:spPr>
        <a:xfrm>
          <a:off x="6366005" y="836424"/>
          <a:ext cx="1860500" cy="2751519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Gasoline Cost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Fuel Cost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Away from Home Food Cost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CPI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Unemployment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</dsp:txBody>
      <dsp:txXfrm>
        <a:off x="6366005" y="836424"/>
        <a:ext cx="1860500" cy="27515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8C655-1F7B-034B-B68C-BF03A4F54C34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F7F578-C4AB-B745-849F-4229FC551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83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7F578-C4AB-B745-849F-4229FC5514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94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7F578-C4AB-B745-849F-4229FC55149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2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title="Carlson School of Management Brand Imag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1" y="2269942"/>
            <a:ext cx="8389007" cy="1211609"/>
          </a:xfrm>
        </p:spPr>
        <p:txBody>
          <a:bodyPr anchor="t">
            <a:normAutofit/>
          </a:bodyPr>
          <a:lstStyle>
            <a:lvl1pPr algn="ctr">
              <a:defRPr sz="400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2344" y="3481552"/>
            <a:ext cx="7074338" cy="963448"/>
          </a:xfrm>
        </p:spPr>
        <p:txBody>
          <a:bodyPr/>
          <a:lstStyle>
            <a:lvl1pPr marL="0" indent="0" algn="r">
              <a:buNone/>
              <a:defRPr>
                <a:solidFill>
                  <a:srgbClr val="650013"/>
                </a:solidFill>
                <a:latin typeface="Arial"/>
                <a:cs typeface="Arial"/>
              </a:defRPr>
            </a:lvl1pPr>
            <a:lvl2pPr marL="380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2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3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6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81A26-A389-954B-B4BA-877BBD58551C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63EA-5BAD-0C4E-8E09-5ADE2689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34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1" y="1695204"/>
            <a:ext cx="8389007" cy="2361083"/>
          </a:xfrm>
        </p:spPr>
        <p:txBody>
          <a:bodyPr anchor="t">
            <a:normAutofit/>
          </a:bodyPr>
          <a:lstStyle>
            <a:lvl1pPr algn="ctr">
              <a:defRPr sz="400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2344" y="3024532"/>
            <a:ext cx="7074338" cy="1877488"/>
          </a:xfrm>
        </p:spPr>
        <p:txBody>
          <a:bodyPr/>
          <a:lstStyle>
            <a:lvl1pPr marL="0" indent="0" algn="r">
              <a:buNone/>
              <a:defRPr>
                <a:solidFill>
                  <a:srgbClr val="650013"/>
                </a:solidFill>
                <a:latin typeface="Arial"/>
                <a:cs typeface="Arial"/>
              </a:defRPr>
            </a:lvl1pPr>
            <a:lvl2pPr marL="380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2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3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6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86307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3937"/>
            <a:ext cx="8229600" cy="86674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81A26-A389-954B-B4BA-877BBD58551C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63EA-5BAD-0C4E-8E09-5ADE2689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63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3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1pPr>
            <a:lvl2pPr marL="3809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81A26-A389-954B-B4BA-877BBD58551C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63EA-5BAD-0C4E-8E09-5ADE2689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27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81A26-A389-954B-B4BA-877BBD58551C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63EA-5BAD-0C4E-8E09-5ADE2689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87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81A26-A389-954B-B4BA-877BBD58551C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63EA-5BAD-0C4E-8E09-5ADE2689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11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81A26-A389-954B-B4BA-877BBD58551C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63EA-5BAD-0C4E-8E09-5ADE2689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12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81A26-A389-954B-B4BA-877BBD58551C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63EA-5BAD-0C4E-8E09-5ADE2689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0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title="Carlson School Header Image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52581" cy="19558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14620"/>
            <a:ext cx="8229600" cy="8667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81A26-A389-954B-B4BA-877BBD58551C}" type="datetimeFigureOut">
              <a:rPr lang="en-US" smtClean="0"/>
              <a:t>4/15/2017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563EA-5BAD-0C4E-8E09-5ADE2689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97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txStyles>
    <p:titleStyle>
      <a:lvl1pPr algn="l" defTabSz="380985" rtl="0" eaLnBrk="1" latinLnBrk="0" hangingPunct="1">
        <a:spcBef>
          <a:spcPct val="0"/>
        </a:spcBef>
        <a:buNone/>
        <a:defRPr sz="2500" b="0" i="0" u="none" kern="1200">
          <a:solidFill>
            <a:srgbClr val="650013"/>
          </a:solidFill>
          <a:latin typeface="Arial"/>
          <a:ea typeface="+mj-ea"/>
          <a:cs typeface="Arial"/>
        </a:defRPr>
      </a:lvl1pPr>
    </p:titleStyle>
    <p:bodyStyle>
      <a:lvl1pPr marL="285739" indent="-285739" algn="l" defTabSz="3809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Arial"/>
          <a:ea typeface="+mn-ea"/>
          <a:cs typeface="Arial"/>
        </a:defRPr>
      </a:lvl1pPr>
      <a:lvl2pPr marL="619100" indent="-238115" algn="l" defTabSz="380985" rtl="0" eaLnBrk="1" latinLnBrk="0" hangingPunct="1">
        <a:spcBef>
          <a:spcPct val="20000"/>
        </a:spcBef>
        <a:buFont typeface="Arial"/>
        <a:buChar char="–"/>
        <a:defRPr sz="2333" kern="1200">
          <a:solidFill>
            <a:schemeClr val="tx1"/>
          </a:solidFill>
          <a:latin typeface="Arial"/>
          <a:ea typeface="+mn-ea"/>
          <a:cs typeface="Arial"/>
        </a:defRPr>
      </a:lvl2pPr>
      <a:lvl3pPr marL="952462" indent="-190492" algn="l" defTabSz="38098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333447" indent="-190492" algn="l" defTabSz="380985" rtl="0" eaLnBrk="1" latinLnBrk="0" hangingPunct="1">
        <a:spcBef>
          <a:spcPct val="20000"/>
        </a:spcBef>
        <a:buFont typeface="Arial"/>
        <a:buChar char="–"/>
        <a:defRPr sz="1667" kern="1200">
          <a:solidFill>
            <a:schemeClr val="tx1"/>
          </a:solidFill>
          <a:latin typeface="Arial"/>
          <a:ea typeface="+mn-ea"/>
          <a:cs typeface="Arial"/>
        </a:defRPr>
      </a:lvl4pPr>
      <a:lvl5pPr marL="1714431" indent="-190492" algn="l" defTabSz="380985" rtl="0" eaLnBrk="1" latinLnBrk="0" hangingPunct="1">
        <a:spcBef>
          <a:spcPct val="20000"/>
        </a:spcBef>
        <a:buFont typeface="Arial"/>
        <a:buChar char="»"/>
        <a:defRPr sz="1667" kern="1200">
          <a:solidFill>
            <a:schemeClr val="tx1"/>
          </a:solidFill>
          <a:latin typeface="Arial"/>
          <a:ea typeface="+mn-ea"/>
          <a:cs typeface="Arial"/>
        </a:defRPr>
      </a:lvl5pPr>
      <a:lvl6pPr marL="2095416" indent="-190492" algn="l" defTabSz="380985" rtl="0" eaLnBrk="1" latinLnBrk="0" hangingPunct="1">
        <a:spcBef>
          <a:spcPct val="20000"/>
        </a:spcBef>
        <a:buFont typeface="Arial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380985" rtl="0" eaLnBrk="1" latinLnBrk="0" hangingPunct="1">
        <a:spcBef>
          <a:spcPct val="20000"/>
        </a:spcBef>
        <a:buFont typeface="Arial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380985" rtl="0" eaLnBrk="1" latinLnBrk="0" hangingPunct="1">
        <a:spcBef>
          <a:spcPct val="20000"/>
        </a:spcBef>
        <a:buFont typeface="Arial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380985" rtl="0" eaLnBrk="1" latinLnBrk="0" hangingPunct="1">
        <a:spcBef>
          <a:spcPct val="20000"/>
        </a:spcBef>
        <a:buFont typeface="Arial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1" y="1331943"/>
            <a:ext cx="8389007" cy="1211609"/>
          </a:xfrm>
        </p:spPr>
        <p:txBody>
          <a:bodyPr>
            <a:normAutofit fontScale="90000"/>
          </a:bodyPr>
          <a:lstStyle/>
          <a:p>
            <a:r>
              <a:rPr lang="en-US" dirty="0"/>
              <a:t>2017 Data Analytics Competition: National Park Exploration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54952" y="3868454"/>
            <a:ext cx="5066458" cy="963448"/>
          </a:xfrm>
        </p:spPr>
        <p:txBody>
          <a:bodyPr>
            <a:noAutofit/>
          </a:bodyPr>
          <a:lstStyle/>
          <a:p>
            <a:r>
              <a:rPr lang="en-US" sz="2000" dirty="0"/>
              <a:t>STATCON</a:t>
            </a:r>
          </a:p>
          <a:p>
            <a:r>
              <a:rPr lang="en-US" sz="2000" dirty="0"/>
              <a:t>4/15/17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69242" y="3658251"/>
            <a:ext cx="3200404" cy="1715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380985" rtl="0" eaLnBrk="1" latinLnBrk="0" hangingPunct="1">
              <a:spcBef>
                <a:spcPct val="20000"/>
              </a:spcBef>
              <a:buFont typeface="Arial"/>
              <a:buNone/>
              <a:defRPr sz="2667" kern="1200">
                <a:solidFill>
                  <a:srgbClr val="650013"/>
                </a:solidFill>
                <a:latin typeface="Arial"/>
                <a:ea typeface="+mn-ea"/>
                <a:cs typeface="Arial"/>
              </a:defRPr>
            </a:lvl1pPr>
            <a:lvl2pPr marL="380985" indent="0" algn="ctr" defTabSz="380985" rtl="0" eaLnBrk="1" latinLnBrk="0" hangingPunct="1">
              <a:spcBef>
                <a:spcPct val="20000"/>
              </a:spcBef>
              <a:buFont typeface="Arial"/>
              <a:buNone/>
              <a:defRPr sz="2333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61970" indent="0" algn="ctr" defTabSz="380985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142954" indent="0" algn="ctr" defTabSz="380985" rtl="0" eaLnBrk="1" latinLnBrk="0" hangingPunct="1">
              <a:spcBef>
                <a:spcPct val="20000"/>
              </a:spcBef>
              <a:buFont typeface="Arial"/>
              <a:buNone/>
              <a:defRPr sz="1667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523939" indent="0" algn="ctr" defTabSz="380985" rtl="0" eaLnBrk="1" latinLnBrk="0" hangingPunct="1">
              <a:spcBef>
                <a:spcPct val="20000"/>
              </a:spcBef>
              <a:buFont typeface="Arial"/>
              <a:buNone/>
              <a:defRPr sz="1667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1904924" indent="0" algn="ctr" defTabSz="380985" rtl="0" eaLnBrk="1" latinLnBrk="0" hangingPunct="1">
              <a:spcBef>
                <a:spcPct val="20000"/>
              </a:spcBef>
              <a:buFont typeface="Arial"/>
              <a:buNone/>
              <a:defRPr sz="1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85909" indent="0" algn="ctr" defTabSz="380985" rtl="0" eaLnBrk="1" latinLnBrk="0" hangingPunct="1">
              <a:spcBef>
                <a:spcPct val="20000"/>
              </a:spcBef>
              <a:buFont typeface="Arial"/>
              <a:buNone/>
              <a:defRPr sz="1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666893" indent="0" algn="ctr" defTabSz="380985" rtl="0" eaLnBrk="1" latinLnBrk="0" hangingPunct="1">
              <a:spcBef>
                <a:spcPct val="20000"/>
              </a:spcBef>
              <a:buFont typeface="Arial"/>
              <a:buNone/>
              <a:defRPr sz="1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47878" indent="0" algn="ctr" defTabSz="380985" rtl="0" eaLnBrk="1" latinLnBrk="0" hangingPunct="1">
              <a:spcBef>
                <a:spcPct val="20000"/>
              </a:spcBef>
              <a:buFont typeface="Arial"/>
              <a:buNone/>
              <a:defRPr sz="1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dirty="0"/>
              <a:t>Team  </a:t>
            </a:r>
          </a:p>
          <a:p>
            <a:pPr algn="l"/>
            <a:r>
              <a:rPr lang="en-US" sz="1600" dirty="0"/>
              <a:t>Lavanya </a:t>
            </a:r>
            <a:r>
              <a:rPr lang="en-US" sz="1600" dirty="0" err="1"/>
              <a:t>Basava</a:t>
            </a:r>
            <a:r>
              <a:rPr lang="en-US" sz="1600" dirty="0"/>
              <a:t> Raju</a:t>
            </a:r>
          </a:p>
          <a:p>
            <a:pPr algn="l"/>
            <a:r>
              <a:rPr lang="en-US" sz="1600" dirty="0"/>
              <a:t>Ryan Borowicz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486" y="2749029"/>
            <a:ext cx="2447924" cy="103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449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Categorizing Recreational Visits by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585735"/>
          </a:xfrm>
        </p:spPr>
        <p:txBody>
          <a:bodyPr/>
          <a:lstStyle/>
          <a:p>
            <a:r>
              <a:rPr lang="en-US" dirty="0"/>
              <a:t>Recreation visits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2" y="1931847"/>
            <a:ext cx="4000500" cy="504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464" y="2436672"/>
            <a:ext cx="4448248" cy="284844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662813" y="2311121"/>
            <a:ext cx="0" cy="29739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14022" y="2893925"/>
            <a:ext cx="1889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 100,000 visits indicates high</a:t>
            </a:r>
          </a:p>
        </p:txBody>
      </p:sp>
    </p:spTree>
    <p:extLst>
      <p:ext uri="{BB962C8B-B14F-4D97-AF65-F5344CB8AC3E}">
        <p14:creationId xmlns:p14="http://schemas.microsoft.com/office/powerpoint/2010/main" val="2691709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06" y="1689012"/>
            <a:ext cx="6210300" cy="3857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233" y="1253661"/>
            <a:ext cx="4408767" cy="194040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23937"/>
            <a:ext cx="8229600" cy="866745"/>
          </a:xfrm>
        </p:spPr>
        <p:txBody>
          <a:bodyPr/>
          <a:lstStyle/>
          <a:p>
            <a:r>
              <a:rPr lang="en-US" b="1" dirty="0"/>
              <a:t>Weather Variables Impact the Volume of Recreational Visits</a:t>
            </a:r>
          </a:p>
        </p:txBody>
      </p:sp>
    </p:spTree>
    <p:extLst>
      <p:ext uri="{BB962C8B-B14F-4D97-AF65-F5344CB8AC3E}">
        <p14:creationId xmlns:p14="http://schemas.microsoft.com/office/powerpoint/2010/main" val="1455140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Evaluating Decision Tree 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0" y="2213986"/>
            <a:ext cx="4178679" cy="24727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779" y="1893015"/>
            <a:ext cx="357187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69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Identifying the Number of Clusters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10" y="1381327"/>
            <a:ext cx="6875362" cy="3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653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Clustering by Volume of Recreational Visitors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6182"/>
            <a:ext cx="8229600" cy="3771636"/>
          </a:xfrm>
        </p:spPr>
        <p:txBody>
          <a:bodyPr/>
          <a:lstStyle/>
          <a:p>
            <a:r>
              <a:rPr lang="en-US" dirty="0"/>
              <a:t>Three Clusters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Cluster 1 (11 parks)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Medium Volume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Cluster 2 (22 parks)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Low Volume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Cluster 3 (4 parks)</a:t>
            </a:r>
          </a:p>
          <a:p>
            <a:pPr lvl="2"/>
            <a:r>
              <a:rPr lang="en-US" dirty="0">
                <a:solidFill>
                  <a:srgbClr val="00B0F0"/>
                </a:solidFill>
              </a:rPr>
              <a:t>High Volume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3460" y="4352082"/>
            <a:ext cx="2996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Based on volume of visitors attending park</a:t>
            </a:r>
          </a:p>
        </p:txBody>
      </p:sp>
      <p:pic>
        <p:nvPicPr>
          <p:cNvPr id="3076" name="Picture 4" descr="https://lh3.googleusercontent.com/-sIwXWq_CMx4/WPJxT35iKQI/AAAAAAAABbA/G13N2klA4SoaWPlo5rNeC67y9j7kx58vACK8B/s512/2017-04-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259" y="1462250"/>
            <a:ext cx="48768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962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041450"/>
            <a:ext cx="8229600" cy="30636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dirty="0">
                <a:solidFill>
                  <a:schemeClr val="accent2">
                    <a:lumMod val="50000"/>
                  </a:schemeClr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796872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Recreational Visits &amp; Tent Campers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594" y="1581150"/>
            <a:ext cx="3917206" cy="3352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496" y="1781174"/>
            <a:ext cx="3909129" cy="31527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23925" y="125125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* Recreational Visits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37435" y="1252366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* Tent Campers</a:t>
            </a:r>
          </a:p>
        </p:txBody>
      </p:sp>
    </p:spTree>
    <p:extLst>
      <p:ext uri="{BB962C8B-B14F-4D97-AF65-F5344CB8AC3E}">
        <p14:creationId xmlns:p14="http://schemas.microsoft.com/office/powerpoint/2010/main" val="3510235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RV Campers &amp; Backcountry Campers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3925" y="125125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* RV Campers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37435" y="1252366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* Backcountry Campers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64" y="1819275"/>
            <a:ext cx="3803136" cy="28706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499" y="1923867"/>
            <a:ext cx="3810769" cy="286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41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06594" y="1534471"/>
          <a:ext cx="3791857" cy="3771894"/>
        </p:xfrm>
        <a:graphic>
          <a:graphicData uri="http://schemas.openxmlformats.org/drawingml/2006/table">
            <a:tbl>
              <a:tblPr/>
              <a:tblGrid>
                <a:gridCol w="2432277">
                  <a:extLst>
                    <a:ext uri="{9D8B030D-6E8A-4147-A177-3AD203B41FA5}">
                      <a16:colId xmlns:a16="http://schemas.microsoft.com/office/drawing/2014/main" val="1250038052"/>
                    </a:ext>
                  </a:extLst>
                </a:gridCol>
                <a:gridCol w="1359580">
                  <a:extLst>
                    <a:ext uri="{9D8B030D-6E8A-4147-A177-3AD203B41FA5}">
                      <a16:colId xmlns:a16="http://schemas.microsoft.com/office/drawing/2014/main" val="3011651874"/>
                    </a:ext>
                  </a:extLst>
                </a:gridCol>
              </a:tblGrid>
              <a:tr h="179614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484" marR="7484" marT="74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recreation_visits</a:t>
                      </a:r>
                    </a:p>
                  </a:txBody>
                  <a:tcPr marL="7484" marR="7484" marT="74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5405344"/>
                  </a:ext>
                </a:extLst>
              </a:tr>
              <a:tr h="1796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recreation_hrs</a:t>
                      </a:r>
                    </a:p>
                  </a:txBody>
                  <a:tcPr marL="7484" marR="7484" marT="74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</a:p>
                  </a:txBody>
                  <a:tcPr marL="7484" marR="7484" marT="7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975685"/>
                  </a:ext>
                </a:extLst>
              </a:tr>
              <a:tr h="1796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concessioner_lodging</a:t>
                      </a:r>
                    </a:p>
                  </a:txBody>
                  <a:tcPr marL="7484" marR="7484" marT="74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7484" marR="7484" marT="7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8567042"/>
                  </a:ext>
                </a:extLst>
              </a:tr>
              <a:tr h="1796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concessioner_camping</a:t>
                      </a:r>
                    </a:p>
                  </a:txBody>
                  <a:tcPr marL="7484" marR="7484" marT="74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</a:t>
                      </a:r>
                    </a:p>
                  </a:txBody>
                  <a:tcPr marL="7484" marR="7484" marT="7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2483312"/>
                  </a:ext>
                </a:extLst>
              </a:tr>
              <a:tr h="1796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tent_campers</a:t>
                      </a:r>
                    </a:p>
                  </a:txBody>
                  <a:tcPr marL="7484" marR="7484" marT="74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0.61</a:t>
                      </a:r>
                    </a:p>
                  </a:txBody>
                  <a:tcPr marL="7484" marR="7484" marT="7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250658"/>
                  </a:ext>
                </a:extLst>
              </a:tr>
              <a:tr h="1796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rv_campers</a:t>
                      </a:r>
                    </a:p>
                  </a:txBody>
                  <a:tcPr marL="7484" marR="7484" marT="74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</a:p>
                  </a:txBody>
                  <a:tcPr marL="7484" marR="7484" marT="7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705595"/>
                  </a:ext>
                </a:extLst>
              </a:tr>
              <a:tr h="1796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backcountry_campers</a:t>
                      </a:r>
                    </a:p>
                  </a:txBody>
                  <a:tcPr marL="7484" marR="7484" marT="74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7484" marR="7484" marT="7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09115"/>
                  </a:ext>
                </a:extLst>
              </a:tr>
              <a:tr h="1796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avg_min_temp</a:t>
                      </a:r>
                    </a:p>
                  </a:txBody>
                  <a:tcPr marL="7484" marR="7484" marT="74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</a:p>
                  </a:txBody>
                  <a:tcPr marL="7484" marR="7484" marT="7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4909614"/>
                  </a:ext>
                </a:extLst>
              </a:tr>
              <a:tr h="1796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avg_max_temp</a:t>
                      </a:r>
                    </a:p>
                  </a:txBody>
                  <a:tcPr marL="7484" marR="7484" marT="74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7484" marR="7484" marT="7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382263"/>
                  </a:ext>
                </a:extLst>
              </a:tr>
              <a:tr h="1796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avg_temp</a:t>
                      </a:r>
                    </a:p>
                  </a:txBody>
                  <a:tcPr marL="7484" marR="7484" marT="74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</a:t>
                      </a:r>
                    </a:p>
                  </a:txBody>
                  <a:tcPr marL="7484" marR="7484" marT="7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4188021"/>
                  </a:ext>
                </a:extLst>
              </a:tr>
              <a:tr h="1796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temp_fluctuation</a:t>
                      </a:r>
                    </a:p>
                  </a:txBody>
                  <a:tcPr marL="7484" marR="7484" marT="74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</a:t>
                      </a:r>
                    </a:p>
                  </a:txBody>
                  <a:tcPr marL="7484" marR="7484" marT="7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9723689"/>
                  </a:ext>
                </a:extLst>
              </a:tr>
              <a:tr h="1796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total_precipitation</a:t>
                      </a:r>
                    </a:p>
                  </a:txBody>
                  <a:tcPr marL="7484" marR="7484" marT="74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</a:t>
                      </a:r>
                    </a:p>
                  </a:txBody>
                  <a:tcPr marL="7484" marR="7484" marT="7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308837"/>
                  </a:ext>
                </a:extLst>
              </a:tr>
              <a:tr h="1796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total_snowfall</a:t>
                      </a:r>
                    </a:p>
                  </a:txBody>
                  <a:tcPr marL="7484" marR="7484" marT="74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-0.18</a:t>
                      </a:r>
                    </a:p>
                  </a:txBody>
                  <a:tcPr marL="7484" marR="7484" marT="7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7218791"/>
                  </a:ext>
                </a:extLst>
              </a:tr>
              <a:tr h="1796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3m_pc_airfare_cost</a:t>
                      </a:r>
                    </a:p>
                  </a:txBody>
                  <a:tcPr marL="7484" marR="7484" marT="74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7484" marR="7484" marT="7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328856"/>
                  </a:ext>
                </a:extLst>
              </a:tr>
              <a:tr h="1796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3m_pc_away_from_home_food_cost</a:t>
                      </a:r>
                    </a:p>
                  </a:txBody>
                  <a:tcPr marL="7484" marR="7484" marT="74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7484" marR="7484" marT="7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311714"/>
                  </a:ext>
                </a:extLst>
              </a:tr>
              <a:tr h="1796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3m_pc_gasoline_cost</a:t>
                      </a:r>
                    </a:p>
                  </a:txBody>
                  <a:tcPr marL="7484" marR="7484" marT="74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7484" marR="7484" marT="7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3319723"/>
                  </a:ext>
                </a:extLst>
              </a:tr>
              <a:tr h="1796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3m_pc_fuel_cost</a:t>
                      </a:r>
                    </a:p>
                  </a:txBody>
                  <a:tcPr marL="7484" marR="7484" marT="74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7484" marR="7484" marT="7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382299"/>
                  </a:ext>
                </a:extLst>
              </a:tr>
              <a:tr h="1796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3m_pc_away_from_home_lodge_cost</a:t>
                      </a:r>
                    </a:p>
                  </a:txBody>
                  <a:tcPr marL="7484" marR="7484" marT="74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</a:t>
                      </a:r>
                    </a:p>
                  </a:txBody>
                  <a:tcPr marL="7484" marR="7484" marT="7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3362370"/>
                  </a:ext>
                </a:extLst>
              </a:tr>
              <a:tr h="1796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cpi</a:t>
                      </a:r>
                    </a:p>
                  </a:txBody>
                  <a:tcPr marL="7484" marR="7484" marT="74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</a:t>
                      </a:r>
                    </a:p>
                  </a:txBody>
                  <a:tcPr marL="7484" marR="7484" marT="7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6197945"/>
                  </a:ext>
                </a:extLst>
              </a:tr>
              <a:tr h="1796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csi</a:t>
                      </a:r>
                    </a:p>
                  </a:txBody>
                  <a:tcPr marL="7484" marR="7484" marT="74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7484" marR="7484" marT="7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456423"/>
                  </a:ext>
                </a:extLst>
              </a:tr>
              <a:tr h="1796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unemployment_rate</a:t>
                      </a:r>
                    </a:p>
                  </a:txBody>
                  <a:tcPr marL="7484" marR="7484" marT="74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</a:t>
                      </a:r>
                    </a:p>
                  </a:txBody>
                  <a:tcPr marL="7484" marR="7484" marT="74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8263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9164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6183"/>
            <a:ext cx="9144000" cy="478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561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4" name="Shape 93"/>
          <p:cNvSpPr txBox="1"/>
          <p:nvPr/>
        </p:nvSpPr>
        <p:spPr>
          <a:xfrm>
            <a:off x="415643" y="1868171"/>
            <a:ext cx="2391892" cy="1373792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990000"/>
              </a:solidFill>
              <a:effectLst/>
              <a:uLnTx/>
              <a:uFillTx/>
            </a:endParaRPr>
          </a:p>
        </p:txBody>
      </p:sp>
      <p:sp>
        <p:nvSpPr>
          <p:cNvPr id="5" name="Shape 93"/>
          <p:cNvSpPr txBox="1"/>
          <p:nvPr/>
        </p:nvSpPr>
        <p:spPr>
          <a:xfrm>
            <a:off x="3509934" y="1868171"/>
            <a:ext cx="2391892" cy="1373792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990000"/>
              </a:solidFill>
              <a:effectLst/>
              <a:uLnTx/>
              <a:uFillTx/>
            </a:endParaRPr>
          </a:p>
        </p:txBody>
      </p:sp>
      <p:sp>
        <p:nvSpPr>
          <p:cNvPr id="6" name="Shape 93"/>
          <p:cNvSpPr txBox="1"/>
          <p:nvPr/>
        </p:nvSpPr>
        <p:spPr>
          <a:xfrm>
            <a:off x="6564509" y="1868171"/>
            <a:ext cx="2391892" cy="1373792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990000"/>
              </a:solidFill>
              <a:effectLst/>
              <a:uLnTx/>
              <a:uFillTx/>
            </a:endParaRPr>
          </a:p>
        </p:txBody>
      </p:sp>
      <p:sp>
        <p:nvSpPr>
          <p:cNvPr id="8" name="Shape 102"/>
          <p:cNvSpPr txBox="1"/>
          <p:nvPr/>
        </p:nvSpPr>
        <p:spPr>
          <a:xfrm>
            <a:off x="6138479" y="3442814"/>
            <a:ext cx="3220200" cy="94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buClr>
                <a:srgbClr val="000000"/>
              </a:buClr>
              <a:buSzPct val="25000"/>
            </a:pPr>
            <a:r>
              <a:rPr lang="en-US" sz="2500" b="1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Predictive Modeling</a:t>
            </a:r>
          </a:p>
        </p:txBody>
      </p:sp>
      <p:sp>
        <p:nvSpPr>
          <p:cNvPr id="9" name="Shape 102"/>
          <p:cNvSpPr txBox="1"/>
          <p:nvPr/>
        </p:nvSpPr>
        <p:spPr>
          <a:xfrm>
            <a:off x="3095780" y="3442813"/>
            <a:ext cx="3220200" cy="94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2500" b="1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Exploratory Data Analysis and Visualization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endParaRPr lang="en-US" sz="25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Shape 9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8042" y="1987791"/>
            <a:ext cx="1134549" cy="113454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02"/>
          <p:cNvSpPr txBox="1"/>
          <p:nvPr/>
        </p:nvSpPr>
        <p:spPr>
          <a:xfrm>
            <a:off x="39591" y="3442813"/>
            <a:ext cx="3220200" cy="94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25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Preprocessing and Feature Selection</a:t>
            </a:r>
          </a:p>
        </p:txBody>
      </p:sp>
      <p:pic>
        <p:nvPicPr>
          <p:cNvPr id="16" name="Shape 1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5629" y="2023965"/>
            <a:ext cx="945899" cy="94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Image result for exploratory data analys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844" y="2153083"/>
            <a:ext cx="829605" cy="82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464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47825" y="2266950"/>
            <a:ext cx="5895975" cy="144308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i="1" dirty="0">
                <a:solidFill>
                  <a:schemeClr val="bg2"/>
                </a:solidFill>
              </a:rPr>
              <a:t>Data Preprocessing and 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3687491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3937"/>
            <a:ext cx="8229600" cy="866745"/>
          </a:xfrm>
        </p:spPr>
        <p:txBody>
          <a:bodyPr/>
          <a:lstStyle/>
          <a:p>
            <a:r>
              <a:rPr lang="en-US" dirty="0"/>
              <a:t>Data Preprocessing and 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0675"/>
            <a:ext cx="8229600" cy="37716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Feature Creation</a:t>
            </a:r>
          </a:p>
          <a:p>
            <a:pPr lvl="1"/>
            <a:r>
              <a:rPr lang="en-US" sz="1400" dirty="0"/>
              <a:t>Identifying the state and latitude/longitude coordinates using geocode package in R</a:t>
            </a:r>
          </a:p>
          <a:p>
            <a:pPr lvl="1"/>
            <a:r>
              <a:rPr lang="en-US" sz="1400" dirty="0"/>
              <a:t>Region – mapped from state</a:t>
            </a:r>
          </a:p>
          <a:p>
            <a:pPr lvl="1"/>
            <a:r>
              <a:rPr lang="en-US" sz="1400" dirty="0"/>
              <a:t>Year, Month, Day – Broken out from Year</a:t>
            </a:r>
          </a:p>
          <a:p>
            <a:pPr lvl="1"/>
            <a:r>
              <a:rPr lang="en-US" sz="1400" dirty="0"/>
              <a:t>Temperature Variation – </a:t>
            </a:r>
            <a:r>
              <a:rPr lang="en-US" sz="1400" dirty="0" err="1"/>
              <a:t>Avg</a:t>
            </a:r>
            <a:r>
              <a:rPr lang="en-US" sz="1400" dirty="0"/>
              <a:t> Max – </a:t>
            </a:r>
            <a:r>
              <a:rPr lang="en-US" sz="1400" dirty="0" err="1"/>
              <a:t>Avg</a:t>
            </a:r>
            <a:r>
              <a:rPr lang="en-US" sz="1400" dirty="0"/>
              <a:t> Min Temp</a:t>
            </a:r>
          </a:p>
          <a:p>
            <a:pPr marL="380985" lvl="1" indent="0">
              <a:buNone/>
            </a:pPr>
            <a:endParaRPr lang="en-US" sz="1400" dirty="0"/>
          </a:p>
          <a:p>
            <a:r>
              <a:rPr lang="en-US" dirty="0">
                <a:solidFill>
                  <a:srgbClr val="C00000"/>
                </a:solidFill>
              </a:rPr>
              <a:t>Removed variables </a:t>
            </a:r>
          </a:p>
          <a:p>
            <a:pPr lvl="1"/>
            <a:r>
              <a:rPr lang="en-US" sz="1400" dirty="0" err="1"/>
              <a:t>LowestTemperature</a:t>
            </a:r>
            <a:r>
              <a:rPr lang="en-US" sz="1400" dirty="0"/>
              <a:t>(F), </a:t>
            </a:r>
            <a:r>
              <a:rPr lang="en-US" sz="1400" dirty="0" err="1"/>
              <a:t>HighestTemperature</a:t>
            </a:r>
            <a:r>
              <a:rPr lang="en-US" sz="1400" dirty="0"/>
              <a:t>(F), </a:t>
            </a:r>
            <a:r>
              <a:rPr lang="en-US" sz="1400" dirty="0" err="1"/>
              <a:t>WarmestMinimumTemperature</a:t>
            </a:r>
            <a:r>
              <a:rPr lang="en-US" sz="1400" dirty="0"/>
              <a:t>(F), </a:t>
            </a:r>
            <a:r>
              <a:rPr lang="en-US" sz="1400" dirty="0" err="1"/>
              <a:t>ColdestMaximumTemperature</a:t>
            </a:r>
            <a:r>
              <a:rPr lang="en-US" sz="1400" dirty="0"/>
              <a:t>(F), Max 24hrPrecipitation(In)	Max 24hrSnowfall(In)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28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62100" y="2624093"/>
            <a:ext cx="5895975" cy="144308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i="1" dirty="0">
                <a:solidFill>
                  <a:schemeClr val="bg2"/>
                </a:solidFill>
              </a:rPr>
              <a:t>Exploratory Data </a:t>
            </a:r>
            <a:br>
              <a:rPr lang="en-US" sz="4400" b="1" i="1" dirty="0">
                <a:solidFill>
                  <a:schemeClr val="bg2"/>
                </a:solidFill>
              </a:rPr>
            </a:br>
            <a:r>
              <a:rPr lang="en-US" sz="4400" b="1" i="1" dirty="0">
                <a:solidFill>
                  <a:schemeClr val="bg2"/>
                </a:solidFill>
              </a:rPr>
              <a:t>Analysis and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25361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National Park Recreational Visits Map</a:t>
            </a:r>
          </a:p>
        </p:txBody>
      </p:sp>
      <p:pic>
        <p:nvPicPr>
          <p:cNvPr id="4" name="Picture 2" descr="https://lh3.googleusercontent.com/-Is4XidDVeyI/WPJu6cuJM2I/AAAAAAAABa0/WoGK3djcLbsVN_BdB-ZpT53wEpMrjG53QCK8B/s512/2017-04-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195432"/>
            <a:ext cx="8588676" cy="427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8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Recreational Visits are Highest During the Summer Months from June to August</a:t>
            </a:r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2993795953"/>
              </p:ext>
            </p:extLst>
          </p:nvPr>
        </p:nvGraphicFramePr>
        <p:xfrm>
          <a:off x="1356318" y="1384003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27115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92853" y="1382695"/>
            <a:ext cx="1024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March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927952"/>
              </p:ext>
            </p:extLst>
          </p:nvPr>
        </p:nvGraphicFramePr>
        <p:xfrm>
          <a:off x="681613" y="1728786"/>
          <a:ext cx="1524419" cy="365760"/>
        </p:xfrm>
        <a:graphic>
          <a:graphicData uri="http://schemas.openxmlformats.org/drawingml/2006/table">
            <a:tbl>
              <a:tblPr/>
              <a:tblGrid>
                <a:gridCol w="1524419">
                  <a:extLst>
                    <a:ext uri="{9D8B030D-6E8A-4147-A177-3AD203B41FA5}">
                      <a16:colId xmlns:a16="http://schemas.microsoft.com/office/drawing/2014/main" val="189499654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Everglades National Park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19528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Saguaro National Park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17827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335612"/>
              </p:ext>
            </p:extLst>
          </p:nvPr>
        </p:nvGraphicFramePr>
        <p:xfrm>
          <a:off x="681613" y="2546267"/>
          <a:ext cx="2260600" cy="365760"/>
        </p:xfrm>
        <a:graphic>
          <a:graphicData uri="http://schemas.openxmlformats.org/drawingml/2006/table">
            <a:tbl>
              <a:tblPr/>
              <a:tblGrid>
                <a:gridCol w="2260600">
                  <a:extLst>
                    <a:ext uri="{9D8B030D-6E8A-4147-A177-3AD203B41FA5}">
                      <a16:colId xmlns:a16="http://schemas.microsoft.com/office/drawing/2014/main" val="230959457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Death Valley National Park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01682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Joshua Tree National Park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567768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92853" y="2176935"/>
            <a:ext cx="1024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April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431760"/>
              </p:ext>
            </p:extLst>
          </p:nvPr>
        </p:nvGraphicFramePr>
        <p:xfrm>
          <a:off x="681613" y="3280669"/>
          <a:ext cx="2260600" cy="365760"/>
        </p:xfrm>
        <a:graphic>
          <a:graphicData uri="http://schemas.openxmlformats.org/drawingml/2006/table">
            <a:tbl>
              <a:tblPr/>
              <a:tblGrid>
                <a:gridCol w="2260600">
                  <a:extLst>
                    <a:ext uri="{9D8B030D-6E8A-4147-A177-3AD203B41FA5}">
                      <a16:colId xmlns:a16="http://schemas.microsoft.com/office/drawing/2014/main" val="208841551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Canyonlands National Park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967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Capitol Reef National Park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0748241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92853" y="2957776"/>
            <a:ext cx="1024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May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364367"/>
              </p:ext>
            </p:extLst>
          </p:nvPr>
        </p:nvGraphicFramePr>
        <p:xfrm>
          <a:off x="3243978" y="1719552"/>
          <a:ext cx="2260600" cy="3657600"/>
        </p:xfrm>
        <a:graphic>
          <a:graphicData uri="http://schemas.openxmlformats.org/drawingml/2006/table">
            <a:tbl>
              <a:tblPr/>
              <a:tblGrid>
                <a:gridCol w="2260600">
                  <a:extLst>
                    <a:ext uri="{9D8B030D-6E8A-4147-A177-3AD203B41FA5}">
                      <a16:colId xmlns:a16="http://schemas.microsoft.com/office/drawing/2014/main" val="383919528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Badlands National Park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96692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Biscayne National Park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24415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Bryce Canyon National Park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6945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Denali National Park and Preserve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09993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Glacier Bay National Park and Preserve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3519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Glacier National Park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93169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Canyon National Park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7852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Teton National Park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3015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Great Smoky Mountains National Park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405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Haleakala National Park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90734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 Springs National Park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06303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Kings Canyon National Park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9704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Mammoth Cave National Park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01302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Mesa Verde National Park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71378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Petrified Forest National Park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160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Redwood National and State Parks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32576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Rocky Mountain National Park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77649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Theodore Roosevelt National Park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8313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 Cave National Park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4378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Yellowstone National Park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445282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235604" y="1359356"/>
            <a:ext cx="1033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July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759541"/>
              </p:ext>
            </p:extLst>
          </p:nvPr>
        </p:nvGraphicFramePr>
        <p:xfrm>
          <a:off x="6092825" y="1708143"/>
          <a:ext cx="1889125" cy="1813560"/>
        </p:xfrm>
        <a:graphic>
          <a:graphicData uri="http://schemas.openxmlformats.org/drawingml/2006/table">
            <a:tbl>
              <a:tblPr/>
              <a:tblGrid>
                <a:gridCol w="1889125">
                  <a:extLst>
                    <a:ext uri="{9D8B030D-6E8A-4147-A177-3AD203B41FA5}">
                      <a16:colId xmlns:a16="http://schemas.microsoft.com/office/drawing/2014/main" val="191367888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Acadia National Park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4063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Arches National Park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95030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Crater Lake National Park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10762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Hawaii Volcanoes National Park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82799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Lassen Volcanic National Park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912867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Mount Rainier National Park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9020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Olympic National Park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57552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Sequoia National Park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3334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Yosemite National Park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864283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Zion National Park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992163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092825" y="1338811"/>
            <a:ext cx="1033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August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84479" y="4015071"/>
            <a:ext cx="185950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Shenandoah National Park</a:t>
            </a:r>
            <a:r>
              <a:rPr lang="en-US" sz="1100" dirty="0"/>
              <a:t>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4479" y="3738617"/>
            <a:ext cx="1033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October</a:t>
            </a: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457200" y="423937"/>
            <a:ext cx="8229600" cy="866745"/>
          </a:xfrm>
        </p:spPr>
        <p:txBody>
          <a:bodyPr/>
          <a:lstStyle/>
          <a:p>
            <a:r>
              <a:rPr lang="en-US" b="1" dirty="0"/>
              <a:t>The Busiest Months for the Majority of Parks are July and August</a:t>
            </a:r>
          </a:p>
        </p:txBody>
      </p:sp>
    </p:spTree>
    <p:extLst>
      <p:ext uri="{BB962C8B-B14F-4D97-AF65-F5344CB8AC3E}">
        <p14:creationId xmlns:p14="http://schemas.microsoft.com/office/powerpoint/2010/main" val="1727714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Attributes impacting park visitation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3866482"/>
              </p:ext>
            </p:extLst>
          </p:nvPr>
        </p:nvGraphicFramePr>
        <p:xfrm>
          <a:off x="457200" y="1333500"/>
          <a:ext cx="8229600" cy="3771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47295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10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56&quot;/&gt;&lt;/object&gt;&lt;object type=&quot;3&quot; unique_id=&quot;10004&quot;&gt;&lt;property id=&quot;20148&quot; value=&quot;5&quot;/&gt;&lt;property id=&quot;20300&quot; value=&quot;Slide 2&quot;/&gt;&lt;property id=&quot;20307&quot; value=&quot;258&quot;/&gt;&lt;/object&gt;&lt;/object&gt;&lt;object type=&quot;8&quot; unique_id=&quot;10008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 xmlns="fe090bf0-f37d-44ab-ac7f-b6df71b51ac6" xsi:nil="true"/>
    <Highlights_x003f_ xmlns="fe090bf0-f37d-44ab-ac7f-b6df71b51ac6" xsi:nil="true"/>
    <Area xmlns="fe090bf0-f37d-44ab-ac7f-b6df71b51ac6"/>
    <PublishingExpirationDate xmlns="http://schemas.microsoft.com/sharepoint/v3" xsi:nil="true"/>
    <Notes1 xmlns="fe090bf0-f37d-44ab-ac7f-b6df71b51ac6" xsi:nil="true"/>
    <PublishingStartDate xmlns="http://schemas.microsoft.com/sharepoint/v3" xsi:nil="true"/>
    <Highlights xmlns="fe090bf0-f37d-44ab-ac7f-b6df71b51ac6" xsi:nil="true"/>
    <Category_x003a_ xmlns="fe090bf0-f37d-44ab-ac7f-b6df71b51ac6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0B627EB9ACBE42BFA7B893DD6FD52A" ma:contentTypeVersion="9" ma:contentTypeDescription="Create a new document." ma:contentTypeScope="" ma:versionID="dc259e02eb3abd5ab6768fa2894d9daa">
  <xsd:schema xmlns:xsd="http://www.w3.org/2001/XMLSchema" xmlns:xs="http://www.w3.org/2001/XMLSchema" xmlns:p="http://schemas.microsoft.com/office/2006/metadata/properties" xmlns:ns1="http://schemas.microsoft.com/sharepoint/v3" xmlns:ns2="fe090bf0-f37d-44ab-ac7f-b6df71b51ac6" targetNamespace="http://schemas.microsoft.com/office/2006/metadata/properties" ma:root="true" ma:fieldsID="815d902fbd9c46e72693d5bb8d58c1bd" ns1:_="" ns2:_="">
    <xsd:import namespace="http://schemas.microsoft.com/sharepoint/v3"/>
    <xsd:import namespace="fe090bf0-f37d-44ab-ac7f-b6df71b51ac6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Description" minOccurs="0"/>
                <xsd:element ref="ns2:Area" minOccurs="0"/>
                <xsd:element ref="ns2:Category_x003a_" minOccurs="0"/>
                <xsd:element ref="ns2:Highlights" minOccurs="0"/>
                <xsd:element ref="ns2:Highlights_x003f_" minOccurs="0"/>
                <xsd:element ref="ns2:Notes1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090bf0-f37d-44ab-ac7f-b6df71b51ac6" elementFormDefault="qualified">
    <xsd:import namespace="http://schemas.microsoft.com/office/2006/documentManagement/types"/>
    <xsd:import namespace="http://schemas.microsoft.com/office/infopath/2007/PartnerControls"/>
    <xsd:element name="Description" ma:index="10" nillable="true" ma:displayName="Description" ma:description="Description of use or contents of this item" ma:internalName="Description">
      <xsd:simpleType>
        <xsd:restriction base="dms:Note">
          <xsd:maxLength value="255"/>
        </xsd:restriction>
      </xsd:simpleType>
    </xsd:element>
    <xsd:element name="Area" ma:index="11" nillable="true" ma:displayName="Area" ma:description="This is used to categorize items in order to display only certain ones on a page, to sort them, etc.  &#10;&#10;Dept will enter their own choices here.  Category is a sub-category of Area." ma:internalName="Area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Enter Choice #1"/>
                    <xsd:enumeration value="Enter Choice #2"/>
                    <xsd:enumeration value="Enter Choice #3"/>
                  </xsd:restriction>
                </xsd:simpleType>
              </xsd:element>
            </xsd:sequence>
          </xsd:extension>
        </xsd:complexContent>
      </xsd:complexType>
    </xsd:element>
    <xsd:element name="Category_x003a_" ma:index="12" nillable="true" ma:displayName="Category:" ma:description="This is used to categorize links in order to display only certain ones on a page, to sort them, etc.  &#10;&#10;Dept will add their own Categories.  Category is a sub-category of Area." ma:internalName="Category_x003A_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Enter Choice #1"/>
                    <xsd:enumeration value="Enter Choice #2"/>
                    <xsd:enumeration value="Enter Choice #3"/>
                  </xsd:restriction>
                </xsd:simpleType>
              </xsd:element>
            </xsd:sequence>
          </xsd:extension>
        </xsd:complexContent>
      </xsd:complexType>
    </xsd:element>
    <xsd:element name="Highlights" ma:index="13" nillable="true" ma:displayName="Highlights" ma:description="Text for use on a publishing page where you want to pull together special items from this list." ma:hidden="true" ma:internalName="Highlights" ma:readOnly="false">
      <xsd:simpleType>
        <xsd:restriction base="dms:Note"/>
      </xsd:simpleType>
    </xsd:element>
    <xsd:element name="Highlights_x003f_" ma:index="14" nillable="true" ma:displayName="Highlights?" ma:description="Indicate if this is a highlight item to be pulled for a publishing page." ma:format="Dropdown" ma:hidden="true" ma:internalName="Highlights_x003F_" ma:readOnly="false">
      <xsd:simpleType>
        <xsd:restriction base="dms:Choice">
          <xsd:enumeration value="Yes"/>
          <xsd:enumeration value="No"/>
        </xsd:restriction>
      </xsd:simpleType>
    </xsd:element>
    <xsd:element name="Notes1" ma:index="15" nillable="true" ma:displayName="Notes" ma:description="Internal information, possibly about when this item must be reviewed, or removed, or other notes relating to internal process." ma:internalName="Notes1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1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E0C41E1-68F5-4375-BEFF-2297F2A2BCB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2D44F14-C95A-43A6-BCE1-197B4B10A5D3}">
  <ds:schemaRefs>
    <ds:schemaRef ds:uri="http://schemas.microsoft.com/sharepoint/v3"/>
    <ds:schemaRef ds:uri="http://purl.org/dc/terms/"/>
    <ds:schemaRef ds:uri="fe090bf0-f37d-44ab-ac7f-b6df71b51ac6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17A9859-DA9A-42FF-B6C3-59A0DF8F2F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e090bf0-f37d-44ab-ac7f-b6df71b51a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542</Words>
  <Application>Microsoft Office PowerPoint</Application>
  <PresentationFormat>On-screen Show (16:10)</PresentationFormat>
  <Paragraphs>156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Lucida Console</vt:lpstr>
      <vt:lpstr>Office Theme</vt:lpstr>
      <vt:lpstr>2017 Data Analytics Competition: National Park Exploration</vt:lpstr>
      <vt:lpstr>Agenda</vt:lpstr>
      <vt:lpstr>Data Preprocessing and Feature Selection</vt:lpstr>
      <vt:lpstr>Data Preprocessing and Feature Selection</vt:lpstr>
      <vt:lpstr>Exploratory Data  Analysis and Visualization</vt:lpstr>
      <vt:lpstr>National Park Recreational Visits Map</vt:lpstr>
      <vt:lpstr>Recreational Visits are Highest During the Summer Months from June to August</vt:lpstr>
      <vt:lpstr>The Busiest Months for the Majority of Parks are July and August</vt:lpstr>
      <vt:lpstr>Attributes impacting park visitation</vt:lpstr>
      <vt:lpstr>Categorizing Recreational Visits by Distribution</vt:lpstr>
      <vt:lpstr>Weather Variables Impact the Volume of Recreational Visits</vt:lpstr>
      <vt:lpstr>Evaluating Decision Tree Results</vt:lpstr>
      <vt:lpstr>Identifying the Number of Clusters</vt:lpstr>
      <vt:lpstr>Clustering by Volume of Recreational Visitors </vt:lpstr>
      <vt:lpstr>PowerPoint Presentation</vt:lpstr>
      <vt:lpstr>Recreational Visits &amp; Tent Campers</vt:lpstr>
      <vt:lpstr>RV Campers &amp; Backcountry Campers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2014-10-14T19:48:21Z</dcterms:created>
  <dcterms:modified xsi:type="dcterms:W3CDTF">2017-04-15T19:15:57Z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0x010100980B627EB9ACBE42BFA7B893DD6FD52A</vt:lpwstr>
  </property>
</Properties>
</file>