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0" r:id="rId2"/>
    <p:sldId id="262" r:id="rId3"/>
    <p:sldId id="261" r:id="rId4"/>
    <p:sldId id="265" r:id="rId5"/>
    <p:sldId id="266" r:id="rId6"/>
    <p:sldId id="267" r:id="rId7"/>
    <p:sldId id="270" r:id="rId8"/>
    <p:sldId id="273" r:id="rId9"/>
    <p:sldId id="274" r:id="rId10"/>
    <p:sldId id="272" r:id="rId11"/>
    <p:sldId id="268" r:id="rId12"/>
    <p:sldId id="269" r:id="rId13"/>
    <p:sldId id="258" r:id="rId14"/>
    <p:sldId id="259" r:id="rId15"/>
    <p:sldId id="271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2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Python Programming, 1/e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4251828-6DDB-427E-BECD-5F401EE40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2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9631-B963-41A7-969E-2A619EB94EDF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8A03-877F-40BF-9DD3-DB84D6C7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12" y="242047"/>
            <a:ext cx="11483788" cy="64008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>
                <a:latin typeface="Berlin Sans FB Demi" panose="020E0802020502020306" pitchFamily="34" charset="0"/>
              </a:rPr>
              <a:t>Welcome to Our Presentation of </a:t>
            </a:r>
          </a:p>
          <a:p>
            <a:r>
              <a:rPr lang="en-US" sz="3600" dirty="0" smtClean="0">
                <a:latin typeface="Cooper Black" panose="0208090404030B020404" pitchFamily="18" charset="0"/>
              </a:rPr>
              <a:t>PYTHON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By</a:t>
            </a:r>
          </a:p>
          <a:p>
            <a:r>
              <a:rPr lang="en-US" sz="3600" b="1" dirty="0" smtClean="0">
                <a:latin typeface="Curlz MT" panose="04040404050702020202" pitchFamily="82" charset="0"/>
              </a:rPr>
              <a:t>MD BORQAT ALI</a:t>
            </a:r>
          </a:p>
          <a:p>
            <a:r>
              <a:rPr lang="en-US" b="1" dirty="0" smtClean="0">
                <a:latin typeface="Curlz MT" panose="04040404050702020202" pitchFamily="82" charset="0"/>
              </a:rPr>
              <a:t>And</a:t>
            </a:r>
          </a:p>
          <a:p>
            <a:r>
              <a:rPr lang="en-US" sz="3600" b="1" dirty="0" smtClean="0">
                <a:latin typeface="Curlz MT" panose="04040404050702020202" pitchFamily="82" charset="0"/>
              </a:rPr>
              <a:t>GOLAM AZAM</a:t>
            </a:r>
            <a:endParaRPr lang="en-US" sz="3600" dirty="0" smtClean="0"/>
          </a:p>
          <a:p>
            <a:r>
              <a:rPr lang="en-US" sz="4400" dirty="0" smtClean="0"/>
              <a:t>Department of Statistics, RU</a:t>
            </a:r>
          </a:p>
        </p:txBody>
      </p:sp>
    </p:spTree>
    <p:extLst>
      <p:ext uri="{BB962C8B-B14F-4D97-AF65-F5344CB8AC3E}">
        <p14:creationId xmlns:p14="http://schemas.microsoft.com/office/powerpoint/2010/main" val="3678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 to Robots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Operations: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Add two lists: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Repeat a list many times: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Exercise: Create a list of 20 zeros.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73500" y="1663701"/>
            <a:ext cx="12811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a = [1, 2, 3]</a:t>
            </a:r>
            <a:br>
              <a:rPr lang="en-US" altLang="en-US" sz="1400" b="1" dirty="0"/>
            </a:br>
            <a:r>
              <a:rPr lang="en-US" altLang="en-US" sz="1400" b="1" dirty="0"/>
              <a:t>b = [4, 5, 6]</a:t>
            </a:r>
            <a:br>
              <a:rPr lang="en-US" altLang="en-US" sz="1400" b="1" dirty="0"/>
            </a:br>
            <a:r>
              <a:rPr lang="en-US" altLang="en-US" sz="1400" b="1" dirty="0"/>
              <a:t>c = a + b</a:t>
            </a:r>
            <a:br>
              <a:rPr lang="en-US" altLang="en-US" sz="1400" b="1" dirty="0"/>
            </a:br>
            <a:r>
              <a:rPr lang="en-US" altLang="en-US" sz="1400" b="1" dirty="0"/>
              <a:t>print c</a:t>
            </a:r>
            <a:br>
              <a:rPr lang="en-US" altLang="en-US" sz="1400" b="1" dirty="0"/>
            </a:br>
            <a:r>
              <a:rPr lang="en-US" altLang="en-US" sz="1400" b="1" dirty="0"/>
              <a:t>[1, 2, 3, 4 ,5, 6]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154620" y="3790494"/>
            <a:ext cx="181492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a = [1, 2, 3]</a:t>
            </a:r>
            <a:br>
              <a:rPr lang="en-US" altLang="en-US" sz="1400" b="1"/>
            </a:br>
            <a:r>
              <a:rPr lang="en-US" altLang="en-US" sz="1400" b="1"/>
              <a:t>print a*3</a:t>
            </a:r>
            <a:br>
              <a:rPr lang="en-US" altLang="en-US" sz="1400" b="1"/>
            </a:br>
            <a:r>
              <a:rPr lang="en-US" altLang="en-US" sz="1400" b="1"/>
              <a:t>[1, 2, 3, 1, 2, 3, 1, 2, 3]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62401" y="5486401"/>
            <a:ext cx="12227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zeros = [0]*20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999017" y="1786440"/>
            <a:ext cx="4876801" cy="1136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>
                <a:solidFill>
                  <a:srgbClr val="00FFFF"/>
                </a:solidFill>
              </a:rPr>
              <a:t>Concatenating</a:t>
            </a:r>
            <a:r>
              <a:rPr lang="en-US" altLang="en-US" smtClean="0"/>
              <a:t> lists using </a:t>
            </a:r>
            <a:r>
              <a:rPr lang="en-US" altLang="en-US" smtClean="0">
                <a:solidFill>
                  <a:srgbClr val="00FFFF"/>
                </a:solidFill>
              </a:rPr>
              <a:t>+</a:t>
            </a:r>
            <a:endParaRPr lang="en-US" altLang="en-US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102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92D050"/>
                </a:solidFill>
              </a:rPr>
              <a:t>		List </a:t>
            </a:r>
            <a:r>
              <a:rPr lang="en-US" altLang="en-US" dirty="0">
                <a:solidFill>
                  <a:srgbClr val="92D050"/>
                </a:solidFill>
              </a:rPr>
              <a:t>Operations</a:t>
            </a:r>
          </a:p>
        </p:txBody>
      </p:sp>
      <p:graphicFrame>
        <p:nvGraphicFramePr>
          <p:cNvPr id="31795" name="Group 5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56947865"/>
              </p:ext>
            </p:extLst>
          </p:nvPr>
        </p:nvGraphicFramePr>
        <p:xfrm>
          <a:off x="1842655" y="1439714"/>
          <a:ext cx="8497888" cy="504638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3528538820"/>
                    </a:ext>
                  </a:extLst>
                </a:gridCol>
                <a:gridCol w="5221288">
                  <a:extLst>
                    <a:ext uri="{9D8B030D-6E8A-4147-A177-3AD203B41FA5}">
                      <a16:colId xmlns:a16="http://schemas.microsoft.com/office/drawing/2014/main" val="2555387480"/>
                    </a:ext>
                  </a:extLst>
                </a:gridCol>
              </a:tblGrid>
              <a:tr h="495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9213"/>
                  </a:ext>
                </a:extLst>
              </a:tr>
              <a:tr h="48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&lt;list&gt;.append(x)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Add element x to end of list.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781771"/>
                  </a:ext>
                </a:extLst>
              </a:tr>
              <a:tr h="5610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&lt;list&gt;.sort()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Sort (order) the list. A comparison function may be passed as a parameter.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31920"/>
                  </a:ext>
                </a:extLst>
              </a:tr>
              <a:tr h="48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&lt;list&gt;.reverse()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Reverse the list.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76764"/>
                  </a:ext>
                </a:extLst>
              </a:tr>
              <a:tr h="488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&lt;list&gt;.index(x)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Returns index of first occurrence of x.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284391"/>
                  </a:ext>
                </a:extLst>
              </a:tr>
              <a:tr h="48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&lt;list&gt;.insert(i, 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Insert x into list at index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33338"/>
                  </a:ext>
                </a:extLst>
              </a:tr>
              <a:tr h="488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&lt;list&gt;.count(x)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Returns the number of occurrences of x in list.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66414"/>
                  </a:ext>
                </a:extLst>
              </a:tr>
              <a:tr h="48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&lt;list&gt;.remove(x)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Deletes the first occurrence of x in list.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7606"/>
                  </a:ext>
                </a:extLst>
              </a:tr>
              <a:tr h="488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&lt;list&gt;.pop(i)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Deletes the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ith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element of the list and returns its value.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729597"/>
                  </a:ext>
                </a:extLst>
              </a:tr>
            </a:tbl>
          </a:graphicData>
        </a:graphic>
      </p:graphicFrame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F478-8A73-493B-83E1-B8E8713B9F24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0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4827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List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9928"/>
            <a:ext cx="10515600" cy="57080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</a:t>
            </a:r>
            <a:r>
              <a:rPr lang="en-US" altLang="en-US" sz="1800" dirty="0">
                <a:latin typeface="Courier New" panose="02070309020205020404" pitchFamily="49" charset="0"/>
              </a:rPr>
              <a:t> = [3, 1, 4, 1, 5, 9]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lst.append</a:t>
            </a:r>
            <a:r>
              <a:rPr lang="en-US" altLang="en-US" sz="1800" dirty="0">
                <a:latin typeface="Courier New" panose="02070309020205020404" pitchFamily="49" charset="0"/>
              </a:rPr>
              <a:t>(2)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[3, 1, 4, 1, 5, 9, 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lst.sort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[1, 1, 2, 3, 4, 5, 9]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lst.reverse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[9, 5, 4, 3, 2, 1, 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lst.index</a:t>
            </a:r>
            <a:r>
              <a:rPr lang="en-US" altLang="en-US" sz="1800" dirty="0">
                <a:latin typeface="Courier New" panose="02070309020205020404" pitchFamily="49" charset="0"/>
              </a:rPr>
              <a:t>(4)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lst.insert</a:t>
            </a:r>
            <a:r>
              <a:rPr lang="en-US" altLang="en-US" sz="1800" dirty="0">
                <a:latin typeface="Courier New" panose="02070309020205020404" pitchFamily="49" charset="0"/>
              </a:rPr>
              <a:t>(4, "Hello")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lst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[9, 5, 4, 3, 'Hello', 2, 1, 1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DE3-DD77-4BDF-A3D0-B0CD361708D9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7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lst.count</a:t>
            </a:r>
            <a:r>
              <a:rPr lang="en-US" altLang="en-US" dirty="0">
                <a:latin typeface="Courier New" panose="02070309020205020404" pitchFamily="49" charset="0"/>
              </a:rPr>
              <a:t>(1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lst.remove</a:t>
            </a:r>
            <a:r>
              <a:rPr lang="en-US" altLang="en-US" dirty="0">
                <a:latin typeface="Courier New" panose="02070309020205020404" pitchFamily="49" charset="0"/>
              </a:rPr>
              <a:t>(1)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lst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[9, 5, 4, 3, 'Hello', 2, 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lst.pop</a:t>
            </a:r>
            <a:r>
              <a:rPr lang="en-US" altLang="en-US" dirty="0">
                <a:latin typeface="Courier New" panose="02070309020205020404" pitchFamily="49" charset="0"/>
              </a:rPr>
              <a:t>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lst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[9, 5, 4, 'Hello', 2, 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742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9.4 </a:t>
            </a:r>
            <a:r>
              <a:rPr lang="en-US" sz="4800" b="1" dirty="0" smtClean="0">
                <a:solidFill>
                  <a:srgbClr val="FF0000"/>
                </a:solidFill>
              </a:rPr>
              <a:t>Slicing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make a new list from a portion of an existing list using a technique known as slicing. A list slice is an </a:t>
            </a:r>
            <a:r>
              <a:rPr lang="en-US" dirty="0"/>
              <a:t>expression of the form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list </a:t>
            </a:r>
            <a:r>
              <a:rPr lang="en-US" dirty="0">
                <a:solidFill>
                  <a:srgbClr val="00B050"/>
                </a:solidFill>
              </a:rPr>
              <a:t>[ begin : end ]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• list is a list—a variable referring to a list object, a literal list, or some other expression that </a:t>
            </a:r>
            <a:r>
              <a:rPr lang="en-US" dirty="0" smtClean="0"/>
              <a:t>evaluates to </a:t>
            </a:r>
            <a:r>
              <a:rPr lang="en-US" dirty="0"/>
              <a:t>a list,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begin- </a:t>
            </a:r>
            <a:r>
              <a:rPr lang="en-US" dirty="0"/>
              <a:t>is an integer representing the starting index of a subsequence of the list, and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end- is </a:t>
            </a:r>
            <a:r>
              <a:rPr lang="en-US" dirty="0"/>
              <a:t>an integer that is one larger than the index of the last element in a subsequence of the list.</a:t>
            </a:r>
          </a:p>
        </p:txBody>
      </p:sp>
    </p:spTree>
    <p:extLst>
      <p:ext uri="{BB962C8B-B14F-4D97-AF65-F5344CB8AC3E}">
        <p14:creationId xmlns:p14="http://schemas.microsoft.com/office/powerpoint/2010/main" val="34823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Lists can be </a:t>
            </a:r>
            <a:r>
              <a:rPr lang="en-US" altLang="en-US" dirty="0" smtClean="0">
                <a:solidFill>
                  <a:srgbClr val="00FFFF"/>
                </a:solidFill>
              </a:rPr>
              <a:t>sliced</a:t>
            </a:r>
            <a:r>
              <a:rPr lang="en-US" altLang="en-US" dirty="0" smtClean="0"/>
              <a:t> using </a:t>
            </a:r>
            <a:r>
              <a:rPr lang="en-US" altLang="en-US" dirty="0" smtClean="0">
                <a:solidFill>
                  <a:srgbClr val="00FFFF"/>
                </a:solidFill>
              </a:rPr>
              <a:t>: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371600" y="2145046"/>
            <a:ext cx="4270400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t</a:t>
            </a:r>
            <a:r>
              <a:rPr lang="en-US" altLang="en-US" sz="2700">
                <a:ea typeface="ＭＳ Ｐゴシック" pitchFamily="-84" charset="-128"/>
              </a:rPr>
              <a:t> = [9, 41, 12, 3, 74, 15]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t</a:t>
            </a:r>
            <a:r>
              <a:rPr lang="en-US" altLang="en-US" sz="2700">
                <a:ea typeface="ＭＳ Ｐゴシック" pitchFamily="-84" charset="-128"/>
              </a:rPr>
              <a:t>[1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:</a:t>
            </a:r>
            <a:r>
              <a:rPr lang="en-US" altLang="en-US" sz="2700">
                <a:solidFill>
                  <a:srgbClr val="FF00FF"/>
                </a:solidFill>
                <a:ea typeface="ＭＳ Ｐゴシック" pitchFamily="-84" charset="-128"/>
              </a:rPr>
              <a:t>3</a:t>
            </a:r>
            <a:r>
              <a:rPr lang="en-US" altLang="en-US" sz="2700">
                <a:ea typeface="ＭＳ Ｐゴシック" pitchFamily="-84" charset="-128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[41,12]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t</a:t>
            </a:r>
            <a:r>
              <a:rPr lang="en-US" altLang="en-US" sz="2700">
                <a:ea typeface="ＭＳ Ｐゴシック" pitchFamily="-84" charset="-128"/>
              </a:rPr>
              <a:t>[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:</a:t>
            </a:r>
            <a:r>
              <a:rPr lang="en-US" altLang="en-US" sz="2700">
                <a:solidFill>
                  <a:srgbClr val="FF00FF"/>
                </a:solidFill>
                <a:ea typeface="ＭＳ Ｐゴシック" pitchFamily="-84" charset="-128"/>
              </a:rPr>
              <a:t>4</a:t>
            </a:r>
            <a:r>
              <a:rPr lang="en-US" altLang="en-US" sz="2700">
                <a:ea typeface="ＭＳ Ｐゴシック" pitchFamily="-84" charset="-128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[9, 41, 12, 3]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t</a:t>
            </a:r>
            <a:r>
              <a:rPr lang="en-US" altLang="en-US" sz="2700">
                <a:ea typeface="ＭＳ Ｐゴシック" pitchFamily="-84" charset="-128"/>
              </a:rPr>
              <a:t>[3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:</a:t>
            </a:r>
            <a:r>
              <a:rPr lang="en-US" altLang="en-US" sz="2700">
                <a:ea typeface="ＭＳ Ｐゴシック" pitchFamily="-84" charset="-128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[3, 74, 15]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t</a:t>
            </a:r>
            <a:r>
              <a:rPr lang="en-US" altLang="en-US" sz="2700">
                <a:ea typeface="ＭＳ Ｐゴシック" pitchFamily="-84" charset="-128"/>
              </a:rPr>
              <a:t>[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:</a:t>
            </a:r>
            <a:r>
              <a:rPr lang="en-US" altLang="en-US" sz="2700">
                <a:ea typeface="ＭＳ Ｐゴシック" pitchFamily="-84" charset="-128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[9, 41, 12, 3, 74, 15]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7284244" y="2943225"/>
            <a:ext cx="37719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Remember</a:t>
            </a:r>
            <a:r>
              <a:rPr lang="en-US" altLang="en-US" sz="2700" dirty="0">
                <a:ea typeface="ＭＳ Ｐゴシック" pitchFamily="-84" charset="-128"/>
              </a:rPr>
              <a:t>:  </a:t>
            </a:r>
            <a:r>
              <a:rPr lang="en-US" altLang="en-US" sz="2700" i="1" dirty="0">
                <a:ea typeface="ＭＳ Ｐゴシック" pitchFamily="-84" charset="-128"/>
              </a:rPr>
              <a:t>Just like in strings</a:t>
            </a:r>
            <a:r>
              <a:rPr lang="en-US" altLang="en-US" sz="2700" dirty="0">
                <a:ea typeface="ＭＳ Ｐゴシック" pitchFamily="-84" charset="-128"/>
              </a:rPr>
              <a:t>, the second number is "</a:t>
            </a:r>
            <a:r>
              <a:rPr lang="en-US" altLang="en-US" sz="2700" dirty="0">
                <a:solidFill>
                  <a:srgbClr val="FF00FF"/>
                </a:solidFill>
                <a:ea typeface="ＭＳ Ｐゴシック" pitchFamily="-84" charset="-128"/>
              </a:rPr>
              <a:t>up to but not including</a:t>
            </a:r>
            <a:r>
              <a:rPr lang="en-US" altLang="en-US" sz="2700" dirty="0">
                <a:ea typeface="ＭＳ Ｐゴシック" pitchFamily="-84" charset="-128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24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10448925" cy="11620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FF00"/>
                </a:solidFill>
              </a:rPr>
              <a:t>Best Friends: Strings and Lists</a:t>
            </a:r>
          </a:p>
        </p:txBody>
      </p:sp>
      <p:sp>
        <p:nvSpPr>
          <p:cNvPr id="35843" name="Rectangle 2"/>
          <p:cNvSpPr>
            <a:spLocks/>
          </p:cNvSpPr>
          <p:nvPr/>
        </p:nvSpPr>
        <p:spPr bwMode="auto">
          <a:xfrm>
            <a:off x="1123950" y="1762245"/>
            <a:ext cx="439383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pitchFamily="-84" charset="-128"/>
              </a:rPr>
              <a:t>abc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=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'With three words’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stuff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=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pitchFamily="-84" charset="-128"/>
              </a:rPr>
              <a:t>abc</a:t>
            </a:r>
            <a:r>
              <a:rPr lang="en-US" altLang="en-US" sz="2700" dirty="0" err="1">
                <a:solidFill>
                  <a:srgbClr val="FF00FF"/>
                </a:solidFill>
                <a:ea typeface="ＭＳ Ｐゴシック" pitchFamily="-84" charset="-128"/>
              </a:rPr>
              <a:t>.split</a:t>
            </a:r>
            <a:r>
              <a:rPr lang="en-US" altLang="en-US" sz="2700" dirty="0">
                <a:ea typeface="ＭＳ Ｐゴシック" pitchFamily="-84" charset="-128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 smtClean="0">
                <a:solidFill>
                  <a:srgbClr val="FFFF00"/>
                </a:solidFill>
                <a:ea typeface="ＭＳ Ｐゴシック" pitchFamily="-84" charset="-128"/>
              </a:rPr>
              <a:t>print(</a:t>
            </a:r>
            <a:r>
              <a:rPr lang="en-US" altLang="en-US" sz="2700" dirty="0" smtClean="0">
                <a:ea typeface="ＭＳ Ｐゴシック" pitchFamily="-84" charset="-128"/>
              </a:rPr>
              <a:t> </a:t>
            </a:r>
            <a:r>
              <a:rPr lang="en-US" altLang="en-US" sz="2700" dirty="0" smtClean="0">
                <a:solidFill>
                  <a:srgbClr val="00FF00"/>
                </a:solidFill>
                <a:ea typeface="ＭＳ Ｐゴシック" pitchFamily="-84" charset="-128"/>
              </a:rPr>
              <a:t>stuff)</a:t>
            </a:r>
            <a:endParaRPr lang="en-US" altLang="en-US" sz="2700" dirty="0">
              <a:solidFill>
                <a:srgbClr val="00FF00"/>
              </a:solidFill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['With', 'three', 'words']</a:t>
            </a:r>
            <a:endParaRPr lang="en-US" altLang="en-US" sz="2700" dirty="0">
              <a:solidFill>
                <a:srgbClr val="00FF00"/>
              </a:solidFill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 smtClean="0">
                <a:solidFill>
                  <a:srgbClr val="FFFF00"/>
                </a:solidFill>
                <a:ea typeface="ＭＳ Ｐゴシック" pitchFamily="-84" charset="-128"/>
              </a:rPr>
              <a:t>print(</a:t>
            </a:r>
            <a:r>
              <a:rPr lang="en-US" altLang="en-US" sz="2700" dirty="0" smtClean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 err="1">
                <a:solidFill>
                  <a:srgbClr val="FF00FF"/>
                </a:solidFill>
                <a:ea typeface="ＭＳ Ｐゴシック" pitchFamily="-84" charset="-128"/>
              </a:rPr>
              <a:t>len</a:t>
            </a:r>
            <a:r>
              <a:rPr lang="en-US" altLang="en-US" sz="2700" dirty="0">
                <a:ea typeface="ＭＳ Ｐゴシック" pitchFamily="-84" charset="-128"/>
              </a:rPr>
              <a:t>(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stuff</a:t>
            </a:r>
            <a:r>
              <a:rPr lang="en-US" altLang="en-US" sz="2700" dirty="0" smtClean="0">
                <a:ea typeface="ＭＳ Ｐゴシック" pitchFamily="-84" charset="-128"/>
              </a:rPr>
              <a:t>))</a:t>
            </a:r>
            <a:endParaRPr lang="en-US" altLang="en-US" sz="2700" dirty="0"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stuff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[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0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]</a:t>
            </a:r>
            <a:endParaRPr lang="en-US" altLang="en-US" sz="2700" dirty="0"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With</a:t>
            </a:r>
          </a:p>
        </p:txBody>
      </p:sp>
      <p:sp>
        <p:nvSpPr>
          <p:cNvPr id="35844" name="Rectangle 3"/>
          <p:cNvSpPr>
            <a:spLocks/>
          </p:cNvSpPr>
          <p:nvPr/>
        </p:nvSpPr>
        <p:spPr bwMode="auto">
          <a:xfrm>
            <a:off x="7534275" y="1725946"/>
            <a:ext cx="3375924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 smtClean="0">
                <a:solidFill>
                  <a:srgbClr val="FF7F00"/>
                </a:solidFill>
                <a:ea typeface="ＭＳ Ｐゴシック" pitchFamily="-84" charset="-128"/>
              </a:rPr>
              <a:t>(</a:t>
            </a:r>
            <a:r>
              <a:rPr lang="en-US" altLang="en-US" sz="2700" dirty="0" smtClean="0">
                <a:solidFill>
                  <a:srgbClr val="00FF00"/>
                </a:solidFill>
                <a:ea typeface="ＭＳ Ｐゴシック" pitchFamily="-84" charset="-128"/>
              </a:rPr>
              <a:t>stuff)</a:t>
            </a:r>
            <a:endParaRPr lang="en-US" altLang="en-US" sz="2700" dirty="0">
              <a:solidFill>
                <a:srgbClr val="00FF00"/>
              </a:solidFill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['With', 'three', 'words']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for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w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in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stuff </a:t>
            </a:r>
            <a:r>
              <a:rPr lang="en-US" altLang="en-US" sz="2700" dirty="0">
                <a:ea typeface="ＭＳ Ｐゴシック" pitchFamily="-84" charset="-128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...        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w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 With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Three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Words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ea typeface="ＭＳ Ｐゴシック" pitchFamily="-84" charset="-128"/>
              </a:rPr>
              <a:t>&gt;&gt;&gt; </a:t>
            </a:r>
          </a:p>
        </p:txBody>
      </p:sp>
      <p:sp>
        <p:nvSpPr>
          <p:cNvPr id="35845" name="Rectangle 4"/>
          <p:cNvSpPr>
            <a:spLocks/>
          </p:cNvSpPr>
          <p:nvPr/>
        </p:nvSpPr>
        <p:spPr bwMode="auto">
          <a:xfrm>
            <a:off x="788194" y="5729288"/>
            <a:ext cx="10877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solidFill>
                  <a:srgbClr val="FF00FF"/>
                </a:solidFill>
                <a:ea typeface="ＭＳ Ｐゴシック" pitchFamily="-84" charset="-128"/>
              </a:rPr>
              <a:t>Split</a:t>
            </a:r>
            <a:r>
              <a:rPr lang="en-US" altLang="en-US" sz="2700">
                <a:ea typeface="ＭＳ Ｐゴシック" pitchFamily="-84" charset="-128"/>
              </a:rPr>
              <a:t> breaks a string into parts produces a list of strings.  We think of these as words.  We can 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access</a:t>
            </a:r>
            <a:r>
              <a:rPr lang="en-US" altLang="en-US" sz="2700">
                <a:ea typeface="ＭＳ Ｐゴシック" pitchFamily="-84" charset="-128"/>
              </a:rPr>
              <a:t> a particular word or </a:t>
            </a:r>
            <a:r>
              <a:rPr lang="en-US" altLang="en-US" sz="2700">
                <a:solidFill>
                  <a:srgbClr val="FFFF00"/>
                </a:solidFill>
                <a:ea typeface="ＭＳ Ｐゴシック" pitchFamily="-84" charset="-128"/>
              </a:rPr>
              <a:t>loop</a:t>
            </a:r>
            <a:r>
              <a:rPr lang="en-US" altLang="en-US" sz="2700">
                <a:ea typeface="ＭＳ Ｐゴシック" pitchFamily="-84" charset="-128"/>
              </a:rPr>
              <a:t> through all the words.</a:t>
            </a:r>
          </a:p>
        </p:txBody>
      </p:sp>
    </p:spTree>
    <p:extLst>
      <p:ext uri="{BB962C8B-B14F-4D97-AF65-F5344CB8AC3E}">
        <p14:creationId xmlns:p14="http://schemas.microsoft.com/office/powerpoint/2010/main" val="364876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/>
          </p:cNvSpPr>
          <p:nvPr/>
        </p:nvSpPr>
        <p:spPr bwMode="auto">
          <a:xfrm>
            <a:off x="152400" y="171450"/>
            <a:ext cx="106108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325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line</a:t>
            </a:r>
            <a:r>
              <a:rPr lang="en-US" altLang="en-US" sz="2325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=</a:t>
            </a:r>
            <a:r>
              <a:rPr lang="en-US" altLang="en-US" sz="2325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'A lot               of spaces’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325" dirty="0" err="1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etc</a:t>
            </a:r>
            <a:r>
              <a:rPr lang="en-US" altLang="en-US" sz="2325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=</a:t>
            </a:r>
            <a:r>
              <a:rPr lang="en-US" altLang="en-US" sz="2325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325" dirty="0" err="1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line.</a:t>
            </a:r>
            <a:r>
              <a:rPr lang="en-US" altLang="en-US" sz="2325" dirty="0" err="1">
                <a:solidFill>
                  <a:srgbClr val="FF00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split</a:t>
            </a: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325" dirty="0">
                <a:solidFill>
                  <a:srgbClr val="FF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print</a:t>
            </a:r>
            <a:r>
              <a:rPr lang="en-US" altLang="en-US" sz="2325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325" dirty="0" err="1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etc</a:t>
            </a: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['A', 'lot', 'of', 'spaces']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325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line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=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'</a:t>
            </a:r>
            <a:r>
              <a:rPr lang="en-US" altLang="en-US" sz="2250" dirty="0" err="1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first</a:t>
            </a:r>
            <a:r>
              <a:rPr lang="en-US" altLang="en-US" sz="2250" dirty="0" err="1">
                <a:solidFill>
                  <a:srgbClr val="00FF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;</a:t>
            </a:r>
            <a:r>
              <a:rPr lang="en-US" altLang="en-US" sz="2250" dirty="0" err="1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second</a:t>
            </a:r>
            <a:r>
              <a:rPr lang="en-US" altLang="en-US" sz="2250" dirty="0" err="1">
                <a:solidFill>
                  <a:srgbClr val="00FF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;</a:t>
            </a:r>
            <a:r>
              <a:rPr lang="en-US" altLang="en-US" sz="2250" dirty="0" err="1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third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’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=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 err="1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line</a:t>
            </a:r>
            <a:r>
              <a:rPr lang="en-US" altLang="en-US" sz="2250" dirty="0" err="1">
                <a:solidFill>
                  <a:srgbClr val="FF00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.split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FF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print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['</a:t>
            </a:r>
            <a:r>
              <a:rPr lang="en-US" altLang="en-US" sz="2250" dirty="0" err="1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first;second;third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']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FF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print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 err="1">
                <a:solidFill>
                  <a:srgbClr val="FF00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len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(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=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 err="1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line</a:t>
            </a:r>
            <a:r>
              <a:rPr lang="en-US" altLang="en-US" sz="2250" dirty="0" err="1">
                <a:solidFill>
                  <a:srgbClr val="FF00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.split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(</a:t>
            </a:r>
            <a:r>
              <a:rPr lang="en-US" altLang="en-US" sz="2250" dirty="0">
                <a:solidFill>
                  <a:srgbClr val="00FF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';'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FF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print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['first', 'second', 'third']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  <a:r>
              <a:rPr lang="en-US" altLang="en-US" sz="2250" dirty="0">
                <a:solidFill>
                  <a:srgbClr val="FF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print</a:t>
            </a:r>
            <a:r>
              <a:rPr lang="en-US" altLang="en-US" sz="2250" dirty="0">
                <a:solidFill>
                  <a:srgbClr val="FF7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 </a:t>
            </a:r>
            <a:r>
              <a:rPr lang="en-US" altLang="en-US" sz="2250" dirty="0" err="1">
                <a:solidFill>
                  <a:srgbClr val="FF00FF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len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(</a:t>
            </a:r>
            <a:r>
              <a:rPr lang="en-US" altLang="en-US" sz="2250" dirty="0">
                <a:solidFill>
                  <a:srgbClr val="00FF00"/>
                </a:solidFill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thing</a:t>
            </a: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250" dirty="0">
                <a:latin typeface="Courier New Bold" panose="02070609020205020404" pitchFamily="49" charset="0"/>
                <a:ea typeface="ＭＳ Ｐゴシック" pitchFamily="-84" charset="-128"/>
                <a:sym typeface="Courier New Bold" panose="02070609020205020404" pitchFamily="49" charset="0"/>
              </a:rPr>
              <a:t>&gt;&gt;&gt; </a:t>
            </a:r>
          </a:p>
        </p:txBody>
      </p:sp>
      <p:sp>
        <p:nvSpPr>
          <p:cNvPr id="36867" name="Rectangle 2"/>
          <p:cNvSpPr>
            <a:spLocks/>
          </p:cNvSpPr>
          <p:nvPr/>
        </p:nvSpPr>
        <p:spPr bwMode="auto">
          <a:xfrm>
            <a:off x="5581650" y="4438650"/>
            <a:ext cx="6496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When you do not specify a 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delimiter</a:t>
            </a:r>
            <a:r>
              <a:rPr lang="en-US" altLang="en-US" sz="2700">
                <a:ea typeface="ＭＳ Ｐゴシック" pitchFamily="-84" charset="-128"/>
              </a:rPr>
              <a:t>, multiple spaces are treated like </a:t>
            </a:r>
            <a:r>
              <a:rPr lang="ja-JP" altLang="en-US" sz="2700">
                <a:latin typeface="Arial" panose="020B0604020202020204" pitchFamily="34" charset="0"/>
                <a:ea typeface="ＭＳ Ｐゴシック" pitchFamily="-84" charset="-128"/>
              </a:rPr>
              <a:t>“</a:t>
            </a:r>
            <a:r>
              <a:rPr lang="en-US" altLang="ja-JP" sz="2700"/>
              <a:t>one</a:t>
            </a:r>
            <a:r>
              <a:rPr lang="ja-JP" altLang="en-US" sz="2700">
                <a:latin typeface="Arial" panose="020B0604020202020204" pitchFamily="34" charset="0"/>
                <a:ea typeface="ＭＳ Ｐゴシック" pitchFamily="-84" charset="-128"/>
              </a:rPr>
              <a:t>”</a:t>
            </a:r>
            <a:r>
              <a:rPr lang="en-US" altLang="ja-JP" sz="2700"/>
              <a:t> delimiter.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altLang="en-US" sz="2700"/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/>
              <a:t>You can specify what </a:t>
            </a:r>
            <a:r>
              <a:rPr lang="en-US" altLang="en-US" sz="2700">
                <a:solidFill>
                  <a:srgbClr val="00FFFF"/>
                </a:solidFill>
              </a:rPr>
              <a:t>delimiter</a:t>
            </a:r>
            <a:r>
              <a:rPr lang="en-US" altLang="en-US" sz="2700"/>
              <a:t> character to use in the </a:t>
            </a:r>
            <a:r>
              <a:rPr lang="en-US" altLang="en-US" sz="2700">
                <a:solidFill>
                  <a:srgbClr val="FF00FF"/>
                </a:solidFill>
              </a:rPr>
              <a:t>splitting</a:t>
            </a:r>
            <a:r>
              <a:rPr lang="en-US" altLang="en-US" sz="27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801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4" y="365125"/>
            <a:ext cx="5829238" cy="3079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14" y="3754706"/>
            <a:ext cx="5829238" cy="24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8191500" cy="1724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5550" dirty="0" smtClean="0">
                <a:solidFill>
                  <a:srgbClr val="00FF00"/>
                </a:solidFill>
                <a:sym typeface="Gill Sans" charset="0"/>
              </a:rPr>
              <a:t>                     </a:t>
            </a:r>
            <a:r>
              <a:rPr lang="en-US" sz="5550" b="1" u="sng" dirty="0" smtClean="0">
                <a:solidFill>
                  <a:srgbClr val="00FF00"/>
                </a:solidFill>
                <a:sym typeface="Gill Sans" charset="0"/>
              </a:rPr>
              <a:t>Lists:</a:t>
            </a:r>
            <a:r>
              <a:rPr lang="en-US" sz="5550" dirty="0" smtClean="0">
                <a:solidFill>
                  <a:srgbClr val="00FF00"/>
                </a:solidFill>
                <a:sym typeface="Gill Sans" charset="0"/>
              </a:rPr>
              <a:t/>
            </a:r>
            <a:br>
              <a:rPr lang="en-US" sz="5550" dirty="0" smtClean="0">
                <a:solidFill>
                  <a:srgbClr val="00FF00"/>
                </a:solidFill>
                <a:sym typeface="Gill Sans" charset="0"/>
              </a:rPr>
            </a:br>
            <a:r>
              <a:rPr lang="en-US" dirty="0" smtClean="0">
                <a:solidFill>
                  <a:srgbClr val="00FF00"/>
                </a:solidFill>
                <a:sym typeface="Gill Sans" charset="0"/>
              </a:rPr>
              <a:t>A </a:t>
            </a:r>
            <a:r>
              <a:rPr lang="en-US" dirty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 is a kind of </a:t>
            </a:r>
            <a:r>
              <a:rPr lang="en-US" dirty="0" smtClean="0">
                <a:solidFill>
                  <a:srgbClr val="FF00FF"/>
                </a:solidFill>
                <a:sym typeface="Gill Sans" charset="0"/>
              </a:rPr>
              <a:t>Collection of objects.</a:t>
            </a:r>
            <a:endParaRPr lang="en-US" dirty="0">
              <a:solidFill>
                <a:srgbClr val="FF00FF"/>
              </a:solidFill>
              <a:sym typeface="Gill Sans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866775" y="1952626"/>
            <a:ext cx="10448925" cy="1871230"/>
          </a:xfrm>
        </p:spPr>
        <p:txBody>
          <a:bodyPr/>
          <a:lstStyle/>
          <a:p>
            <a:pPr marL="561975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FF"/>
                </a:solidFill>
              </a:rPr>
              <a:t>collection</a:t>
            </a:r>
            <a:r>
              <a:rPr lang="en-US" altLang="en-US" dirty="0" smtClean="0"/>
              <a:t> allows us to put many values in a single </a:t>
            </a:r>
            <a:r>
              <a:rPr lang="ja-JP" altLang="en-US" dirty="0" smtClean="0">
                <a:latin typeface="Arial" panose="020B0604020202020204" pitchFamily="34" charset="0"/>
              </a:rPr>
              <a:t>“</a:t>
            </a:r>
            <a:r>
              <a:rPr lang="en-US" altLang="ja-JP" dirty="0" smtClean="0">
                <a:solidFill>
                  <a:srgbClr val="00FF00"/>
                </a:solidFill>
              </a:rPr>
              <a:t>variable</a:t>
            </a:r>
            <a:r>
              <a:rPr lang="ja-JP" altLang="en-US" dirty="0" smtClean="0">
                <a:latin typeface="Arial" panose="020B0604020202020204" pitchFamily="34" charset="0"/>
              </a:rPr>
              <a:t>”</a:t>
            </a:r>
            <a:endParaRPr lang="en-US" altLang="ja-JP" dirty="0" smtClean="0"/>
          </a:p>
          <a:p>
            <a:pPr marL="561975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FF"/>
                </a:solidFill>
              </a:rPr>
              <a:t>collection</a:t>
            </a:r>
            <a:r>
              <a:rPr lang="en-US" altLang="en-US" dirty="0" smtClean="0"/>
              <a:t> is nice because we can carry all </a:t>
            </a:r>
            <a:r>
              <a:rPr lang="en-US" altLang="en-US" dirty="0" smtClean="0">
                <a:solidFill>
                  <a:srgbClr val="FF7F00"/>
                </a:solidFill>
              </a:rPr>
              <a:t>many values</a:t>
            </a:r>
            <a:r>
              <a:rPr lang="en-US" altLang="en-US" dirty="0" smtClean="0"/>
              <a:t> around in one convenient package.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95263"/>
            <a:ext cx="2352675" cy="169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1751734" y="3966668"/>
            <a:ext cx="8454237" cy="19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125" dirty="0">
                <a:solidFill>
                  <a:srgbClr val="00FF00"/>
                </a:solidFill>
                <a:ea typeface="ＭＳ Ｐゴシック" pitchFamily="-84" charset="-128"/>
              </a:rPr>
              <a:t>friends</a:t>
            </a:r>
            <a:r>
              <a:rPr lang="en-US" altLang="en-US" sz="4125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4125" dirty="0">
                <a:solidFill>
                  <a:schemeClr val="tx1"/>
                </a:solidFill>
                <a:ea typeface="ＭＳ Ｐゴシック" pitchFamily="-84" charset="-128"/>
              </a:rPr>
              <a:t>=</a:t>
            </a:r>
            <a:r>
              <a:rPr lang="en-US" altLang="en-US" sz="4125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4125" dirty="0" smtClean="0">
                <a:solidFill>
                  <a:srgbClr val="FF7F00"/>
                </a:solidFill>
                <a:ea typeface="ＭＳ Ｐゴシック" pitchFamily="-84" charset="-128"/>
              </a:rPr>
              <a:t>[</a:t>
            </a:r>
            <a:r>
              <a:rPr lang="en-US" altLang="en-US" sz="4400" dirty="0">
                <a:solidFill>
                  <a:srgbClr val="FF7F00"/>
                </a:solidFill>
                <a:ea typeface="ＭＳ Ｐゴシック" pitchFamily="-84" charset="-128"/>
              </a:rPr>
              <a:t>'</a:t>
            </a:r>
            <a:r>
              <a:rPr lang="en-US" altLang="en-US" sz="4400" dirty="0" err="1">
                <a:solidFill>
                  <a:srgbClr val="FF7F00"/>
                </a:solidFill>
                <a:ea typeface="ＭＳ Ｐゴシック" pitchFamily="-84" charset="-128"/>
              </a:rPr>
              <a:t>Jusi</a:t>
            </a:r>
            <a:r>
              <a:rPr lang="en-US" altLang="en-US" sz="4400" dirty="0">
                <a:solidFill>
                  <a:srgbClr val="FF7F00"/>
                </a:solidFill>
                <a:ea typeface="ＭＳ Ｐゴシック" pitchFamily="-84" charset="-128"/>
              </a:rPr>
              <a:t>', </a:t>
            </a:r>
            <a:r>
              <a:rPr lang="en-US" altLang="en-US" sz="4400" dirty="0" smtClean="0">
                <a:solidFill>
                  <a:srgbClr val="FF7F00"/>
                </a:solidFill>
                <a:ea typeface="ＭＳ Ｐゴシック" pitchFamily="-84" charset="-128"/>
              </a:rPr>
              <a:t>‘</a:t>
            </a:r>
            <a:r>
              <a:rPr lang="en-US" altLang="en-US" sz="4400" dirty="0" err="1" smtClean="0">
                <a:solidFill>
                  <a:srgbClr val="FF7F00"/>
                </a:solidFill>
                <a:ea typeface="ＭＳ Ｐゴシック" pitchFamily="-84" charset="-128"/>
              </a:rPr>
              <a:t>Miraj</a:t>
            </a:r>
            <a:r>
              <a:rPr lang="en-US" altLang="en-US" sz="4400" dirty="0">
                <a:solidFill>
                  <a:srgbClr val="FF7F00"/>
                </a:solidFill>
                <a:ea typeface="ＭＳ Ｐゴシック" pitchFamily="-84" charset="-128"/>
              </a:rPr>
              <a:t>', </a:t>
            </a:r>
            <a:r>
              <a:rPr lang="en-US" altLang="en-US" sz="4400" dirty="0" smtClean="0">
                <a:solidFill>
                  <a:srgbClr val="FF7F00"/>
                </a:solidFill>
                <a:ea typeface="ＭＳ Ｐゴシック" pitchFamily="-84" charset="-128"/>
              </a:rPr>
              <a:t>‘Harun']</a:t>
            </a:r>
            <a:r>
              <a:rPr lang="en-US" altLang="en-US" sz="4125" dirty="0" smtClean="0">
                <a:solidFill>
                  <a:srgbClr val="FF7F00"/>
                </a:solidFill>
                <a:ea typeface="ＭＳ Ｐゴシック" pitchFamily="-84" charset="-128"/>
              </a:rPr>
              <a:t>]</a:t>
            </a:r>
            <a:endParaRPr lang="en-US" altLang="en-US" sz="4125" dirty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l" eaLnBrk="1" hangingPunct="1"/>
            <a:endParaRPr lang="en-US" altLang="en-US" sz="4125" dirty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l" eaLnBrk="1" hangingPunct="1"/>
            <a:r>
              <a:rPr lang="en-US" altLang="en-US" sz="4125" dirty="0">
                <a:solidFill>
                  <a:srgbClr val="00FF00"/>
                </a:solidFill>
                <a:ea typeface="ＭＳ Ｐゴシック" pitchFamily="-84" charset="-128"/>
              </a:rPr>
              <a:t>carryon</a:t>
            </a:r>
            <a:r>
              <a:rPr lang="en-US" altLang="en-US" sz="4125" dirty="0">
                <a:solidFill>
                  <a:srgbClr val="FF7F00"/>
                </a:solidFill>
                <a:ea typeface="ＭＳ Ｐゴシック" pitchFamily="-84" charset="-128"/>
              </a:rPr>
              <a:t> </a:t>
            </a:r>
            <a:r>
              <a:rPr lang="en-US" altLang="en-US" sz="4125" dirty="0">
                <a:solidFill>
                  <a:schemeClr val="tx1"/>
                </a:solidFill>
                <a:ea typeface="ＭＳ Ｐゴシック" pitchFamily="-84" charset="-128"/>
              </a:rPr>
              <a:t>=</a:t>
            </a:r>
            <a:r>
              <a:rPr lang="en-US" altLang="en-US" sz="4125" dirty="0">
                <a:solidFill>
                  <a:srgbClr val="FF7F00"/>
                </a:solidFill>
                <a:ea typeface="ＭＳ Ｐゴシック" pitchFamily="-84" charset="-128"/>
              </a:rPr>
              <a:t> [ 'socks', 'shirt', 'perfume' ]</a:t>
            </a:r>
          </a:p>
        </p:txBody>
      </p:sp>
    </p:spTree>
    <p:extLst>
      <p:ext uri="{BB962C8B-B14F-4D97-AF65-F5344CB8AC3E}">
        <p14:creationId xmlns:p14="http://schemas.microsoft.com/office/powerpoint/2010/main" val="28344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/>
          </p:cNvSpPr>
          <p:nvPr/>
        </p:nvSpPr>
        <p:spPr bwMode="auto">
          <a:xfrm>
            <a:off x="1593273" y="1159033"/>
            <a:ext cx="8229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just" eaLnBrk="1" hangingPunct="1"/>
            <a:endParaRPr lang="en-US" altLang="en-US" sz="3200" dirty="0" smtClean="0">
              <a:solidFill>
                <a:srgbClr val="00FF00"/>
              </a:solidFill>
              <a:ea typeface="ＭＳ Ｐゴシック" pitchFamily="-84" charset="-128"/>
            </a:endParaRPr>
          </a:p>
          <a:p>
            <a:pPr algn="just" eaLnBrk="1" hangingPunct="1"/>
            <a:endParaRPr lang="en-US" altLang="en-US" sz="3200" dirty="0">
              <a:solidFill>
                <a:srgbClr val="00FF00"/>
              </a:solidFill>
              <a:ea typeface="ＭＳ Ｐゴシック" pitchFamily="-84" charset="-128"/>
            </a:endParaRPr>
          </a:p>
          <a:p>
            <a:pPr algn="just" eaLnBrk="1" hangingPunct="1"/>
            <a:r>
              <a:rPr lang="en-US" altLang="en-US" sz="3200" dirty="0" smtClean="0">
                <a:solidFill>
                  <a:srgbClr val="00FF00"/>
                </a:solidFill>
                <a:ea typeface="ＭＳ Ｐゴシック" pitchFamily="-84" charset="-128"/>
              </a:rPr>
              <a:t>friends</a:t>
            </a:r>
            <a:r>
              <a:rPr lang="en-US" altLang="en-US" sz="3200" dirty="0" smtClean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= </a:t>
            </a:r>
            <a:r>
              <a:rPr lang="en-US" altLang="en-US" sz="3200" dirty="0">
                <a:solidFill>
                  <a:srgbClr val="FF7F00"/>
                </a:solidFill>
                <a:ea typeface="ＭＳ Ｐゴシック" pitchFamily="-84" charset="-128"/>
              </a:rPr>
              <a:t>[</a:t>
            </a:r>
            <a:r>
              <a:rPr lang="en-US" altLang="en-US" sz="3200" dirty="0" smtClean="0">
                <a:solidFill>
                  <a:srgbClr val="FF7F00"/>
                </a:solidFill>
                <a:ea typeface="ＭＳ Ｐゴシック" pitchFamily="-84" charset="-128"/>
              </a:rPr>
              <a:t>'</a:t>
            </a:r>
            <a:r>
              <a:rPr lang="en-US" altLang="en-US" sz="3200" dirty="0" err="1" smtClean="0">
                <a:solidFill>
                  <a:srgbClr val="FF7F00"/>
                </a:solidFill>
                <a:ea typeface="ＭＳ Ｐゴシック" pitchFamily="-84" charset="-128"/>
              </a:rPr>
              <a:t>Jusi</a:t>
            </a:r>
            <a:r>
              <a:rPr lang="en-US" altLang="en-US" sz="3200" dirty="0" smtClean="0">
                <a:solidFill>
                  <a:srgbClr val="FF7F00"/>
                </a:solidFill>
                <a:ea typeface="ＭＳ Ｐゴシック" pitchFamily="-84" charset="-128"/>
              </a:rPr>
              <a:t>', ‘</a:t>
            </a:r>
            <a:r>
              <a:rPr lang="en-US" altLang="en-US" sz="3200" dirty="0" err="1">
                <a:solidFill>
                  <a:srgbClr val="FF7F00"/>
                </a:solidFill>
                <a:ea typeface="ＭＳ Ｐゴシック" pitchFamily="-84" charset="-128"/>
              </a:rPr>
              <a:t>M</a:t>
            </a:r>
            <a:r>
              <a:rPr lang="en-US" altLang="en-US" sz="3200" dirty="0" err="1" smtClean="0">
                <a:solidFill>
                  <a:srgbClr val="FF7F00"/>
                </a:solidFill>
                <a:ea typeface="ＭＳ Ｐゴシック" pitchFamily="-84" charset="-128"/>
              </a:rPr>
              <a:t>iraj</a:t>
            </a:r>
            <a:r>
              <a:rPr lang="en-US" altLang="en-US" sz="3200" dirty="0" smtClean="0">
                <a:solidFill>
                  <a:srgbClr val="FF7F00"/>
                </a:solidFill>
                <a:ea typeface="ＭＳ Ｐゴシック" pitchFamily="-84" charset="-128"/>
              </a:rPr>
              <a:t>', ‘Harun']</a:t>
            </a:r>
            <a:endParaRPr lang="en-US" altLang="en-US" sz="3200" dirty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FFFF00"/>
                </a:solidFill>
                <a:ea typeface="ＭＳ Ｐゴシック" pitchFamily="-84" charset="-128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>
                <a:solidFill>
                  <a:srgbClr val="00FF00"/>
                </a:solidFill>
                <a:ea typeface="ＭＳ Ｐゴシック" pitchFamily="-84" charset="-128"/>
              </a:rPr>
              <a:t>friend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>
                <a:solidFill>
                  <a:srgbClr val="FFFF00"/>
                </a:solidFill>
                <a:ea typeface="ＭＳ Ｐゴシック" pitchFamily="-84" charset="-128"/>
              </a:rPr>
              <a:t>in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>
                <a:solidFill>
                  <a:srgbClr val="00FF00"/>
                </a:solidFill>
                <a:ea typeface="ＭＳ Ｐゴシック" pitchFamily="-84" charset="-128"/>
              </a:rPr>
              <a:t>friends 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:</a:t>
            </a:r>
          </a:p>
          <a:p>
            <a:pPr algn="just" eaLnBrk="1" hangingPunct="1"/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   </a:t>
            </a:r>
            <a:r>
              <a:rPr lang="en-US" altLang="en-US" sz="32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ＭＳ Ｐゴシック" pitchFamily="-84" charset="-128"/>
              </a:rPr>
              <a:t>(</a:t>
            </a:r>
            <a:r>
              <a:rPr lang="en-US" altLang="en-US" sz="3200" dirty="0" smtClean="0">
                <a:solidFill>
                  <a:srgbClr val="FF7F00"/>
                </a:solidFill>
                <a:ea typeface="ＭＳ Ｐゴシック" pitchFamily="-84" charset="-128"/>
              </a:rPr>
              <a:t>'Happy </a:t>
            </a:r>
            <a:r>
              <a:rPr lang="en-US" altLang="en-US" sz="3200" dirty="0">
                <a:solidFill>
                  <a:srgbClr val="FF7F00"/>
                </a:solidFill>
                <a:ea typeface="ＭＳ Ｐゴシック" pitchFamily="-84" charset="-128"/>
              </a:rPr>
              <a:t>New Year:'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,  </a:t>
            </a:r>
            <a:r>
              <a:rPr lang="en-US" altLang="en-US" sz="3200" dirty="0" smtClean="0">
                <a:solidFill>
                  <a:srgbClr val="00FF00"/>
                </a:solidFill>
                <a:ea typeface="ＭＳ Ｐゴシック" pitchFamily="-84" charset="-128"/>
              </a:rPr>
              <a:t>friend)</a:t>
            </a:r>
            <a:endParaRPr lang="en-US" altLang="en-US" sz="3200" dirty="0">
              <a:solidFill>
                <a:schemeClr val="tx1"/>
              </a:solidFill>
              <a:ea typeface="ＭＳ Ｐゴシック" pitchFamily="-84" charset="-128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32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ＭＳ Ｐゴシック" pitchFamily="-84" charset="-128"/>
              </a:rPr>
              <a:t>(</a:t>
            </a:r>
            <a:r>
              <a:rPr lang="en-US" altLang="en-US" sz="3200" dirty="0" smtClean="0">
                <a:solidFill>
                  <a:srgbClr val="FF7F00"/>
                </a:solidFill>
                <a:ea typeface="ＭＳ Ｐゴシック" pitchFamily="-84" charset="-128"/>
              </a:rPr>
              <a:t>'Done!‘)</a:t>
            </a: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l" eaLnBrk="1" hangingPunct="1"/>
            <a:endParaRPr lang="en-US" altLang="en-US" sz="2700" dirty="0" smtClean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ＭＳ Ｐゴシック" pitchFamily="-84" charset="-128"/>
            </a:endParaRP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1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			List</a:t>
            </a:r>
            <a:r>
              <a:rPr lang="en-US" dirty="0" smtClean="0">
                <a:solidFill>
                  <a:srgbClr val="00FF00"/>
                </a:solidFill>
                <a:sym typeface="Gill Sans" charset="0"/>
              </a:rPr>
              <a:t> Constants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866775" y="1952625"/>
            <a:ext cx="5438775" cy="3667125"/>
          </a:xfrm>
        </p:spPr>
        <p:txBody>
          <a:bodyPr/>
          <a:lstStyle/>
          <a:p>
            <a:pPr marL="561975">
              <a:buFont typeface="Gill Sans" charset="0"/>
              <a:buChar char="•"/>
              <a:defRPr/>
            </a:pP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dirty="0" smtClean="0">
                <a:sym typeface="Gill Sans" charset="0"/>
              </a:rPr>
              <a:t> constants are surrounded by square </a:t>
            </a:r>
            <a:r>
              <a:rPr lang="en-US" dirty="0" err="1" smtClean="0">
                <a:sym typeface="Gill Sans" charset="0"/>
              </a:rPr>
              <a:t>brakets</a:t>
            </a:r>
            <a:r>
              <a:rPr lang="en-US" dirty="0" smtClean="0">
                <a:sym typeface="Gill Sans" charset="0"/>
              </a:rPr>
              <a:t> and the elements in the list are separated by commas.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A </a:t>
            </a: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dirty="0" smtClean="0">
                <a:sym typeface="Gill Sans" charset="0"/>
              </a:rPr>
              <a:t> element can be any Python object - even </a:t>
            </a:r>
            <a:r>
              <a:rPr lang="en-US" dirty="0" smtClean="0">
                <a:solidFill>
                  <a:srgbClr val="00FFFF"/>
                </a:solidFill>
                <a:sym typeface="Gill Sans" charset="0"/>
              </a:rPr>
              <a:t>another list</a:t>
            </a:r>
            <a:endParaRPr lang="en-US" dirty="0" smtClean="0">
              <a:sym typeface="Gill Sans" charset="0"/>
            </a:endParaRPr>
          </a:p>
          <a:p>
            <a:pPr marL="561975">
              <a:buFont typeface="Gill Sans" charset="0"/>
              <a:buChar char="•"/>
              <a:defRPr/>
            </a:pPr>
            <a:r>
              <a:rPr lang="en-US" dirty="0" smtClean="0">
                <a:sym typeface="Gill Sans" charset="0"/>
              </a:rPr>
              <a:t>A </a:t>
            </a:r>
            <a:r>
              <a:rPr lang="en-US" dirty="0" smtClean="0">
                <a:solidFill>
                  <a:srgbClr val="FF7F00"/>
                </a:solidFill>
                <a:sym typeface="Gill Sans" charset="0"/>
              </a:rPr>
              <a:t>list</a:t>
            </a:r>
            <a:r>
              <a:rPr lang="en-US" dirty="0" smtClean="0">
                <a:sym typeface="Gill Sans" charset="0"/>
              </a:rPr>
              <a:t> can be empty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6511637" y="1952625"/>
            <a:ext cx="495969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(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[1, 24, 76])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[1, 24, 76]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(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['red', 'yellow', 'blue'])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['red', 'yellow', 'blue']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(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['red', 24, 98.6])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['red', 24, 98.599999999999994]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print(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[ 1, 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[5, 6]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, 7])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[1, [5, 6], 7]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print(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8699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267325" cy="17240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FF00"/>
                </a:solidFill>
                <a:sym typeface="Gill Sans" charset="0"/>
              </a:rPr>
              <a:t>Lists are Mutable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866775" y="1952625"/>
            <a:ext cx="4848225" cy="4276725"/>
          </a:xfrm>
        </p:spPr>
        <p:txBody>
          <a:bodyPr/>
          <a:lstStyle/>
          <a:p>
            <a:pPr marL="561975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Strings are "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immutable</a:t>
            </a:r>
            <a:r>
              <a:rPr lang="en-US" smtClean="0">
                <a:sym typeface="Gill Sans" charset="0"/>
              </a:rPr>
              <a:t>" - we </a:t>
            </a:r>
            <a:r>
              <a:rPr lang="en-US" i="1" smtClean="0">
                <a:sym typeface="Gill Sans" charset="0"/>
              </a:rPr>
              <a:t>cannot</a:t>
            </a:r>
            <a:r>
              <a:rPr lang="en-US" smtClean="0">
                <a:sym typeface="Gill Sans" charset="0"/>
              </a:rPr>
              <a:t> change the contents of a string - we must make a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new string</a:t>
            </a:r>
            <a:r>
              <a:rPr lang="en-US" smtClean="0">
                <a:sym typeface="Gill Sans" charset="0"/>
              </a:rPr>
              <a:t> to make any change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smtClean="0">
                <a:sym typeface="Gill Sans" charset="0"/>
              </a:rPr>
              <a:t>Lists are "</a:t>
            </a:r>
            <a:r>
              <a:rPr lang="en-US" smtClean="0">
                <a:solidFill>
                  <a:srgbClr val="00FF00"/>
                </a:solidFill>
                <a:sym typeface="Gill Sans" charset="0"/>
              </a:rPr>
              <a:t>mutable</a:t>
            </a:r>
            <a:r>
              <a:rPr lang="en-US" smtClean="0">
                <a:sym typeface="Gill Sans" charset="0"/>
              </a:rPr>
              <a:t>" - we </a:t>
            </a:r>
            <a:r>
              <a:rPr lang="en-US" i="1" smtClean="0">
                <a:sym typeface="Gill Sans" charset="0"/>
              </a:rPr>
              <a:t>can</a:t>
            </a:r>
            <a:r>
              <a:rPr lang="en-US" smtClean="0">
                <a:sym typeface="Gill Sans" charset="0"/>
              </a:rPr>
              <a:t> </a:t>
            </a:r>
            <a:r>
              <a:rPr lang="en-US" smtClean="0">
                <a:solidFill>
                  <a:srgbClr val="FF00FF"/>
                </a:solidFill>
                <a:sym typeface="Gill Sans" charset="0"/>
              </a:rPr>
              <a:t>change</a:t>
            </a:r>
            <a:r>
              <a:rPr lang="en-US" smtClean="0">
                <a:sym typeface="Gill Sans" charset="0"/>
              </a:rPr>
              <a:t> an element of a list using the </a:t>
            </a:r>
            <a:r>
              <a:rPr lang="en-US" smtClean="0">
                <a:solidFill>
                  <a:srgbClr val="00FFFF"/>
                </a:solidFill>
                <a:sym typeface="Gill Sans" charset="0"/>
              </a:rPr>
              <a:t>index</a:t>
            </a:r>
            <a:r>
              <a:rPr lang="en-US" smtClean="0">
                <a:sym typeface="Gill Sans" charset="0"/>
              </a:rPr>
              <a:t> operator</a:t>
            </a: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6381750" y="685800"/>
            <a:ext cx="51816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fruit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= 'Banana’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fruit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[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0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]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= 'b’</a:t>
            </a:r>
          </a:p>
          <a:p>
            <a:pPr algn="l" eaLnBrk="1" hangingPunct="1"/>
            <a:r>
              <a:rPr lang="en-US" altLang="en-US" sz="2700" dirty="0" err="1">
                <a:solidFill>
                  <a:srgbClr val="FF66FF"/>
                </a:solidFill>
                <a:ea typeface="ＭＳ Ｐゴシック" pitchFamily="-84" charset="-128"/>
              </a:rPr>
              <a:t>Traceback</a:t>
            </a:r>
            <a:r>
              <a:rPr lang="en-US" altLang="en-US" sz="2700" dirty="0">
                <a:solidFill>
                  <a:srgbClr val="FF66FF"/>
                </a:solidFill>
                <a:ea typeface="ＭＳ Ｐゴシック" pitchFamily="-84" charset="-128"/>
              </a:rPr>
              <a:t> </a:t>
            </a:r>
          </a:p>
          <a:p>
            <a:pPr algn="l" eaLnBrk="1" hangingPunct="1"/>
            <a:r>
              <a:rPr lang="en-US" altLang="en-US" sz="2700" dirty="0" err="1">
                <a:solidFill>
                  <a:srgbClr val="FF66FF"/>
                </a:solidFill>
                <a:ea typeface="ＭＳ Ｐゴシック" pitchFamily="-84" charset="-128"/>
              </a:rPr>
              <a:t>TypeError</a:t>
            </a:r>
            <a:r>
              <a:rPr lang="en-US" altLang="en-US" sz="2700" dirty="0">
                <a:solidFill>
                  <a:srgbClr val="FF66FF"/>
                </a:solidFill>
                <a:ea typeface="ＭＳ Ｐゴシック" pitchFamily="-84" charset="-128"/>
              </a:rPr>
              <a:t>: '</a:t>
            </a:r>
            <a:r>
              <a:rPr lang="en-US" altLang="en-US" sz="2700" dirty="0" err="1">
                <a:solidFill>
                  <a:srgbClr val="FF66FF"/>
                </a:solidFill>
                <a:ea typeface="ＭＳ Ｐゴシック" pitchFamily="-84" charset="-128"/>
              </a:rPr>
              <a:t>str</a:t>
            </a:r>
            <a:r>
              <a:rPr lang="en-US" altLang="en-US" sz="2700" dirty="0">
                <a:solidFill>
                  <a:srgbClr val="FF66FF"/>
                </a:solidFill>
                <a:ea typeface="ＭＳ Ｐゴシック" pitchFamily="-84" charset="-128"/>
              </a:rPr>
              <a:t>' object does not </a:t>
            </a:r>
          </a:p>
          <a:p>
            <a:pPr algn="l" eaLnBrk="1" hangingPunct="1"/>
            <a:r>
              <a:rPr lang="en-US" altLang="en-US" sz="2700" dirty="0">
                <a:solidFill>
                  <a:srgbClr val="FF66FF"/>
                </a:solidFill>
                <a:ea typeface="ＭＳ Ｐゴシック" pitchFamily="-84" charset="-128"/>
              </a:rPr>
              <a:t>support item assignment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x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pitchFamily="-84" charset="-128"/>
              </a:rPr>
              <a:t>fruit</a:t>
            </a:r>
            <a:r>
              <a:rPr lang="en-US" altLang="en-US" sz="2700" dirty="0" err="1">
                <a:solidFill>
                  <a:srgbClr val="FF00FF"/>
                </a:solidFill>
                <a:ea typeface="ＭＳ Ｐゴシック" pitchFamily="-84" charset="-128"/>
              </a:rPr>
              <a:t>.lower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()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x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banana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lotto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= </a:t>
            </a:r>
            <a:r>
              <a:rPr lang="en-US" altLang="en-US" sz="2700" dirty="0">
                <a:solidFill>
                  <a:srgbClr val="FF7F00"/>
                </a:solidFill>
                <a:ea typeface="ＭＳ Ｐゴシック" pitchFamily="-84" charset="-128"/>
              </a:rPr>
              <a:t>[2, 14, 26, 41, 63]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(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lotto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[2, 14, 26, 41, 63])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lotto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[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2</a:t>
            </a:r>
            <a:r>
              <a:rPr lang="en-US" altLang="en-US" sz="2700" dirty="0">
                <a:solidFill>
                  <a:srgbClr val="00FFFF"/>
                </a:solidFill>
                <a:ea typeface="ＭＳ Ｐゴシック" pitchFamily="-84" charset="-128"/>
              </a:rPr>
              <a:t>]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= 28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&gt;&gt;&gt; </a:t>
            </a:r>
            <a:r>
              <a:rPr lang="en-US" altLang="en-US" sz="2700" dirty="0">
                <a:solidFill>
                  <a:srgbClr val="FFFF00"/>
                </a:solidFill>
                <a:ea typeface="ＭＳ Ｐゴシック" pitchFamily="-84" charset="-128"/>
              </a:rPr>
              <a:t>print(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ＭＳ Ｐゴシック" pitchFamily="-84" charset="-128"/>
              </a:rPr>
              <a:t>lotto)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[2, 14, </a:t>
            </a:r>
            <a:r>
              <a:rPr lang="en-US" altLang="en-US" sz="2700" dirty="0">
                <a:solidFill>
                  <a:srgbClr val="FF00FF"/>
                </a:solidFill>
                <a:ea typeface="ＭＳ Ｐゴシック" pitchFamily="-84" charset="-128"/>
              </a:rPr>
              <a:t>28</a:t>
            </a:r>
            <a:r>
              <a:rPr lang="en-US" altLang="en-US" sz="2700" dirty="0">
                <a:solidFill>
                  <a:schemeClr val="tx1"/>
                </a:solidFill>
                <a:ea typeface="ＭＳ Ｐゴシック" pitchFamily="-84" charset="-128"/>
              </a:rPr>
              <a:t>, 41, 63]</a:t>
            </a:r>
          </a:p>
        </p:txBody>
      </p:sp>
    </p:spTree>
    <p:extLst>
      <p:ext uri="{BB962C8B-B14F-4D97-AF65-F5344CB8AC3E}">
        <p14:creationId xmlns:p14="http://schemas.microsoft.com/office/powerpoint/2010/main" val="35040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554182"/>
            <a:ext cx="6172200" cy="113650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FFFF"/>
                </a:solidFill>
              </a:rPr>
              <a:t>Concatenating</a:t>
            </a:r>
            <a:r>
              <a:rPr lang="en-US" altLang="en-US" dirty="0" smtClean="0"/>
              <a:t> lists using </a:t>
            </a:r>
            <a:r>
              <a:rPr lang="en-US" altLang="en-US" dirty="0" smtClean="0">
                <a:solidFill>
                  <a:srgbClr val="00FFFF"/>
                </a:solidFill>
              </a:rPr>
              <a:t>+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775" y="1952625"/>
            <a:ext cx="5534025" cy="4276725"/>
          </a:xfrm>
        </p:spPr>
        <p:txBody>
          <a:bodyPr/>
          <a:lstStyle/>
          <a:p>
            <a:pPr marL="561975"/>
            <a:r>
              <a:rPr lang="en-US" altLang="en-US" dirty="0" smtClean="0"/>
              <a:t>We can create a new list by adding two </a:t>
            </a:r>
            <a:r>
              <a:rPr lang="en-US" altLang="en-US" dirty="0" err="1" smtClean="0"/>
              <a:t>exsiting</a:t>
            </a:r>
            <a:r>
              <a:rPr lang="en-US" altLang="en-US" dirty="0" smtClean="0"/>
              <a:t> lists together</a:t>
            </a:r>
          </a:p>
        </p:txBody>
      </p:sp>
      <p:sp>
        <p:nvSpPr>
          <p:cNvPr id="27652" name="Rectangle 3"/>
          <p:cNvSpPr>
            <a:spLocks/>
          </p:cNvSpPr>
          <p:nvPr/>
        </p:nvSpPr>
        <p:spPr bwMode="auto">
          <a:xfrm>
            <a:off x="7705725" y="2636744"/>
            <a:ext cx="2442976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>
              <a:spcBef>
                <a:spcPts val="3500"/>
              </a:spcBef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a</a:t>
            </a:r>
            <a:r>
              <a:rPr lang="en-US" altLang="en-US" sz="2700">
                <a:ea typeface="ＭＳ Ｐゴシック" pitchFamily="-84" charset="-128"/>
              </a:rPr>
              <a:t> = [1, 2, 3]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 b</a:t>
            </a:r>
            <a:r>
              <a:rPr lang="en-US" altLang="en-US" sz="2700">
                <a:ea typeface="ＭＳ Ｐゴシック" pitchFamily="-84" charset="-128"/>
              </a:rPr>
              <a:t> = [4, 5, 6]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c</a:t>
            </a:r>
            <a:r>
              <a:rPr lang="en-US" altLang="en-US" sz="2700">
                <a:ea typeface="ＭＳ Ｐゴシック" pitchFamily="-84" charset="-128"/>
              </a:rPr>
              <a:t> =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a </a:t>
            </a:r>
            <a:r>
              <a:rPr lang="en-US" altLang="en-US" sz="2700">
                <a:solidFill>
                  <a:srgbClr val="00FFFF"/>
                </a:solidFill>
                <a:ea typeface="ＭＳ Ｐゴシック" pitchFamily="-84" charset="-128"/>
              </a:rPr>
              <a:t>+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 b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>
                <a:ea typeface="ＭＳ Ｐゴシック" pitchFamily="-8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c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[1, 2, 3, 4, 5, 6]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&gt;&gt;&gt; </a:t>
            </a:r>
            <a:r>
              <a:rPr lang="en-US" altLang="en-US" sz="2700">
                <a:solidFill>
                  <a:srgbClr val="FFFF00"/>
                </a:solidFill>
                <a:ea typeface="ＭＳ Ｐゴシック" pitchFamily="-84" charset="-128"/>
              </a:rPr>
              <a:t>print</a:t>
            </a:r>
            <a:r>
              <a:rPr lang="en-US" altLang="en-US" sz="2700">
                <a:ea typeface="ＭＳ Ｐゴシック" pitchFamily="-8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ＭＳ Ｐゴシック" pitchFamily="-84" charset="-128"/>
              </a:rPr>
              <a:t>a</a:t>
            </a:r>
            <a:endParaRPr lang="en-US" altLang="en-US" sz="2700">
              <a:ea typeface="ＭＳ Ｐゴシック" pitchFamily="-8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pitchFamily="-84" charset="-128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6521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 to Robots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69952"/>
          </a:xfrm>
        </p:spPr>
        <p:txBody>
          <a:bodyPr/>
          <a:lstStyle/>
          <a:p>
            <a:r>
              <a:rPr lang="en-US" altLang="en-US" dirty="0"/>
              <a:t>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However, if we assign one variable to another: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 this time the memory state picture is: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More importantly, changing </a:t>
            </a:r>
            <a:r>
              <a:rPr lang="en-US" altLang="en-US" i="1"/>
              <a:t>b </a:t>
            </a:r>
            <a:r>
              <a:rPr lang="en-US" altLang="en-US"/>
              <a:t>also changes </a:t>
            </a:r>
            <a:r>
              <a:rPr lang="en-US" altLang="en-US" i="1"/>
              <a:t>a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73679" y="2217739"/>
            <a:ext cx="192232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a = [1, 2, 3]</a:t>
            </a:r>
            <a:br>
              <a:rPr lang="en-US" altLang="en-US" sz="1400" b="1" dirty="0"/>
            </a:br>
            <a:r>
              <a:rPr lang="en-US" altLang="en-US" sz="1400" b="1" dirty="0"/>
              <a:t>b = a</a:t>
            </a:r>
            <a:br>
              <a:rPr lang="en-US" altLang="en-US" sz="1400" b="1" dirty="0"/>
            </a:b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dirty="0"/>
              <a:t>print id(a), id(b)</a:t>
            </a:r>
            <a:br>
              <a:rPr lang="en-US" altLang="en-US" sz="1400" b="1" dirty="0"/>
            </a:br>
            <a:r>
              <a:rPr lang="en-US" altLang="en-US" sz="1400" b="1" dirty="0"/>
              <a:t>135023431 135023431</a:t>
            </a:r>
            <a:r>
              <a:rPr lang="en-US" altLang="en-US" dirty="0"/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562600" y="3505201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4477237" y="3886993"/>
            <a:ext cx="2911475" cy="1465263"/>
            <a:chOff x="1430" y="2183"/>
            <a:chExt cx="1834" cy="923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496" y="2400"/>
              <a:ext cx="7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[1, 2, 3]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430" y="2183"/>
              <a:ext cx="19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  <a:br>
                <a:rPr lang="en-US" altLang="en-US"/>
              </a:br>
              <a:r>
                <a:rPr lang="en-US" altLang="en-US"/>
                <a:t/>
              </a:r>
              <a:br>
                <a:rPr lang="en-US" altLang="en-US"/>
              </a:br>
              <a:r>
                <a:rPr lang="en-US" altLang="en-US"/>
                <a:t/>
              </a:r>
              <a:br>
                <a:rPr lang="en-US" altLang="en-US"/>
              </a:br>
              <a:r>
                <a:rPr lang="en-US" altLang="en-US"/>
                <a:t/>
              </a:r>
              <a:br>
                <a:rPr lang="en-US" altLang="en-US"/>
              </a:br>
              <a:r>
                <a:rPr lang="en-US" altLang="en-US"/>
                <a:t>b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584" y="2304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1584" y="2592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153400" y="5617686"/>
            <a:ext cx="7489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/>
              <a:t>b[0] = 0</a:t>
            </a:r>
            <a:br>
              <a:rPr lang="en-US" altLang="en-US" sz="1400" b="1" dirty="0"/>
            </a:br>
            <a:r>
              <a:rPr lang="en-US" altLang="en-US" sz="1400" b="1" dirty="0"/>
              <a:t>print a</a:t>
            </a:r>
            <a:br>
              <a:rPr lang="en-US" altLang="en-US" sz="1400" b="1" dirty="0"/>
            </a:br>
            <a:r>
              <a:rPr lang="en-US" altLang="en-US" sz="1400" b="1" dirty="0"/>
              <a:t>[0, 2, 3]</a:t>
            </a:r>
          </a:p>
        </p:txBody>
      </p:sp>
    </p:spTree>
    <p:extLst>
      <p:ext uri="{BB962C8B-B14F-4D97-AF65-F5344CB8AC3E}">
        <p14:creationId xmlns:p14="http://schemas.microsoft.com/office/powerpoint/2010/main" val="413802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 to Robots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are like: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Money: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Or also Credit Cards: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486400" y="16002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[1, 2, 3]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86400" y="25146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[1, 2, 3]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971800" y="1687514"/>
            <a:ext cx="13378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my wallet</a:t>
            </a:r>
            <a:br>
              <a:rPr lang="en-US" altLang="en-US" sz="1400" b="1"/>
            </a:br>
            <a:r>
              <a:rPr lang="en-US" altLang="en-US" sz="1400" b="1"/>
              <a:t/>
            </a:r>
            <a:br>
              <a:rPr lang="en-US" altLang="en-US" sz="1400" b="1"/>
            </a:br>
            <a:r>
              <a:rPr lang="en-US" altLang="en-US" sz="1400" b="1"/>
              <a:t/>
            </a:r>
            <a:br>
              <a:rPr lang="en-US" altLang="en-US" sz="1400" b="1"/>
            </a:br>
            <a:r>
              <a:rPr lang="en-US" altLang="en-US" sz="1400" b="1"/>
              <a:t/>
            </a:r>
            <a:br>
              <a:rPr lang="en-US" altLang="en-US" sz="1400" b="1"/>
            </a:br>
            <a:endParaRPr lang="en-US" altLang="en-US" sz="1400" b="1"/>
          </a:p>
          <a:p>
            <a:r>
              <a:rPr lang="en-US" altLang="en-US" sz="1400" b="1"/>
              <a:t>my wife’s purse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038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4196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486400" y="4137025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[1, 2, 3]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581401" y="3843339"/>
            <a:ext cx="77296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me</a:t>
            </a:r>
            <a:br>
              <a:rPr lang="en-US" altLang="en-US" sz="1400" b="1"/>
            </a:br>
            <a:r>
              <a:rPr lang="en-US" altLang="en-US" sz="1400" b="1"/>
              <a:t/>
            </a:r>
            <a:br>
              <a:rPr lang="en-US" altLang="en-US" sz="1400" b="1"/>
            </a:br>
            <a:endParaRPr lang="en-US" altLang="en-US" sz="1400" b="1"/>
          </a:p>
          <a:p>
            <a:r>
              <a:rPr lang="en-US" altLang="en-US" sz="1400" b="1"/>
              <a:t/>
            </a:r>
            <a:br>
              <a:rPr lang="en-US" altLang="en-US" sz="1400" b="1"/>
            </a:br>
            <a:r>
              <a:rPr lang="en-US" altLang="en-US" sz="1400" b="1"/>
              <a:t/>
            </a:r>
            <a:br>
              <a:rPr lang="en-US" altLang="en-US" sz="1400" b="1"/>
            </a:br>
            <a:r>
              <a:rPr lang="en-US" altLang="en-US" sz="1400" b="1"/>
              <a:t>my wife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038600" y="3984625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4495800" y="4441826"/>
            <a:ext cx="990600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1134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ＭＳ Ｐゴシック</vt:lpstr>
      <vt:lpstr>Yu Gothic</vt:lpstr>
      <vt:lpstr>ヒラギノ角ゴ ProN W3</vt:lpstr>
      <vt:lpstr>Agency FB</vt:lpstr>
      <vt:lpstr>Arial</vt:lpstr>
      <vt:lpstr>Berlin Sans FB Demi</vt:lpstr>
      <vt:lpstr>Calibri</vt:lpstr>
      <vt:lpstr>Calibri Light</vt:lpstr>
      <vt:lpstr>Cooper Black</vt:lpstr>
      <vt:lpstr>Courier New</vt:lpstr>
      <vt:lpstr>Courier New Bold</vt:lpstr>
      <vt:lpstr>Curlz MT</vt:lpstr>
      <vt:lpstr>Gill Sans</vt:lpstr>
      <vt:lpstr>Tahoma</vt:lpstr>
      <vt:lpstr>Wingdings</vt:lpstr>
      <vt:lpstr>Office Theme</vt:lpstr>
      <vt:lpstr>PowerPoint Presentation</vt:lpstr>
      <vt:lpstr>PowerPoint Presentation</vt:lpstr>
      <vt:lpstr>                     Lists: A List is a kind of Collection of objects.</vt:lpstr>
      <vt:lpstr>PowerPoint Presentation</vt:lpstr>
      <vt:lpstr>   List Constants</vt:lpstr>
      <vt:lpstr>Lists are Mutable</vt:lpstr>
      <vt:lpstr>Concatenating lists using +</vt:lpstr>
      <vt:lpstr>Aliasing</vt:lpstr>
      <vt:lpstr>Lists are like:</vt:lpstr>
      <vt:lpstr>List Operations:</vt:lpstr>
      <vt:lpstr>  List Operations</vt:lpstr>
      <vt:lpstr>List Operations</vt:lpstr>
      <vt:lpstr>PowerPoint Presentation</vt:lpstr>
      <vt:lpstr>9.4 Slicing</vt:lpstr>
      <vt:lpstr>Lists can be sliced using :</vt:lpstr>
      <vt:lpstr>Best Friends: Strings and 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23</cp:revision>
  <dcterms:created xsi:type="dcterms:W3CDTF">2018-03-29T10:21:06Z</dcterms:created>
  <dcterms:modified xsi:type="dcterms:W3CDTF">2018-03-31T06:46:05Z</dcterms:modified>
</cp:coreProperties>
</file>