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2" r:id="rId1"/>
  </p:sldMasterIdLst>
  <p:notesMasterIdLst>
    <p:notesMasterId r:id="rId14"/>
  </p:notesMasterIdLst>
  <p:handoutMasterIdLst>
    <p:handoutMasterId r:id="rId15"/>
  </p:handoutMasterIdLst>
  <p:sldIdLst>
    <p:sldId id="316" r:id="rId2"/>
    <p:sldId id="358" r:id="rId3"/>
    <p:sldId id="359" r:id="rId4"/>
    <p:sldId id="360" r:id="rId5"/>
    <p:sldId id="361" r:id="rId6"/>
    <p:sldId id="362" r:id="rId7"/>
    <p:sldId id="363" r:id="rId8"/>
    <p:sldId id="365" r:id="rId9"/>
    <p:sldId id="367" r:id="rId10"/>
    <p:sldId id="368" r:id="rId11"/>
    <p:sldId id="369" r:id="rId12"/>
    <p:sldId id="3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7" autoAdjust="0"/>
    <p:restoredTop sz="78686" autoAdjust="0"/>
  </p:normalViewPr>
  <p:slideViewPr>
    <p:cSldViewPr snapToGrid="0" snapToObjects="1">
      <p:cViewPr>
        <p:scale>
          <a:sx n="75" d="100"/>
          <a:sy n="75" d="100"/>
        </p:scale>
        <p:origin x="-112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275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80D6C-ECDE-BA4B-9760-58B613E56094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CC9D9-F30F-494F-B88A-3FDCB5F4A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54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0EC4-AA22-DD4C-90BA-D2E1E4F0CB54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0F1F2-D96A-6042-ABFC-E2BDE1E5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27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en.wikipedia.org/wiki/Cytologica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en.wikipedia.org/wiki/Korbinian_Brodman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0F1F2-D96A-6042-ABFC-E2BDE1E52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A520FC-666C-7D45-B2F3-5138B8AC44FF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F57A81-21A7-9249-97D0-709723CC86D0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F57A81-21A7-9249-97D0-709723CC86D0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F86EAA-9437-2E4A-9A2F-D4183930C07D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hlinkClick r:id="rId3" tooltip="Korbinian Brodmann"/>
              </a:rPr>
              <a:t>Brodmann</a:t>
            </a:r>
            <a:r>
              <a:rPr lang="en-US"/>
              <a:t>'s </a:t>
            </a:r>
            <a:r>
              <a:rPr lang="en-US">
                <a:hlinkClick r:id="rId4" tooltip="Cytological"/>
              </a:rPr>
              <a:t>cytologically</a:t>
            </a:r>
            <a:r>
              <a:rPr lang="en-US"/>
              <a:t> defined regions of the brain. 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4BC73-A0A7-824F-BB7A-08008338FE43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F86EAA-9437-2E4A-9A2F-D4183930C07D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The results showed that the resting-state brain network was modularly configured and optimally organized into five modules: somatosensory/motor and auditory, vision, attention, default-mode, and limbic/paralimbic and sub-cortical systems 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B11507-EC51-4B42-820A-91ED13C2B66B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9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2C66-53B4-D646-8F23-7046280D7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CME Kobe 4 July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0E3C-770A-1E4B-A921-455B75F4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362"/>
          </a:xfrm>
        </p:spPr>
        <p:txBody>
          <a:bodyPr>
            <a:normAutofit/>
          </a:bodyPr>
          <a:lstStyle/>
          <a:p>
            <a:pPr marL="609600" indent="-609600"/>
            <a:r>
              <a:rPr lang="en-US" sz="4000" b="1" dirty="0" smtClean="0"/>
              <a:t>OKACOGNET</a:t>
            </a:r>
            <a:r>
              <a:rPr lang="en-US" sz="4000" dirty="0" smtClean="0"/>
              <a:t>: </a:t>
            </a:r>
            <a:r>
              <a:rPr lang="en-US" sz="4000" dirty="0">
                <a:solidFill>
                  <a:srgbClr val="000000"/>
                </a:solidFill>
                <a:latin typeface="Cambria" charset="0"/>
                <a:ea typeface="ＭＳ Ｐゴシック" charset="0"/>
                <a:cs typeface="Cambria" charset="0"/>
              </a:rPr>
              <a:t>Understanding functional connectivity in resting state: a network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Jaime </a:t>
            </a:r>
            <a:r>
              <a:rPr lang="en-US" dirty="0"/>
              <a:t>Gomez-Ramirez </a:t>
            </a: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Biomedical </a:t>
            </a:r>
            <a:r>
              <a:rPr lang="en-US" sz="1200" dirty="0"/>
              <a:t>Engineering Laboratory,</a:t>
            </a:r>
          </a:p>
          <a:p>
            <a:pPr marL="0" indent="0">
              <a:buNone/>
            </a:pPr>
            <a:r>
              <a:rPr lang="en-US" sz="1200" dirty="0"/>
              <a:t>Okayama University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okadai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5089096"/>
            <a:ext cx="1481667" cy="1538654"/>
          </a:xfrm>
          <a:prstGeom prst="rect">
            <a:avLst/>
          </a:prstGeom>
        </p:spPr>
      </p:pic>
      <p:pic>
        <p:nvPicPr>
          <p:cNvPr id="7" name="Picture 6" descr="Picture 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24575"/>
            <a:ext cx="6688667" cy="1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6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600" dirty="0"/>
              <a:t>Whole brain </a:t>
            </a:r>
            <a:r>
              <a:rPr lang="en-US" sz="2600" dirty="0" err="1"/>
              <a:t>parcelated</a:t>
            </a:r>
            <a:r>
              <a:rPr lang="en-US" sz="2600" dirty="0"/>
              <a:t> in 90 areas using AAL (prior anatomical atlas)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eriod"/>
              <a:defRPr/>
            </a:pPr>
            <a:r>
              <a:rPr lang="en-US" sz="2200" dirty="0"/>
              <a:t>Calculate mean time series of each region </a:t>
            </a:r>
            <a:r>
              <a:rPr lang="en-US" sz="2200" dirty="0" smtClean="0"/>
              <a:t>using Pearson correlation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143250" lvl="8" indent="0">
              <a:buNone/>
            </a:pPr>
            <a:r>
              <a:rPr lang="en-US" sz="1400" dirty="0" smtClean="0"/>
              <a:t>					X(t) t=1:172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Picture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3915833"/>
            <a:ext cx="3657143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7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lphaLcPeriod" startAt="2"/>
            </a:pPr>
            <a:r>
              <a:rPr lang="en-US" sz="2200" dirty="0"/>
              <a:t>Calculate mean time series of each region using Pearson correlation</a:t>
            </a:r>
          </a:p>
          <a:p>
            <a:pPr lvl="1"/>
            <a:r>
              <a:rPr lang="en-US" dirty="0" smtClean="0"/>
              <a:t>We obtain </a:t>
            </a:r>
            <a:r>
              <a:rPr lang="en-US" smtClean="0"/>
              <a:t>correlation matrix M(90,90)</a:t>
            </a:r>
          </a:p>
          <a:p>
            <a:pPr marL="57150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FOSBE 2012 Tsuruoka 22/10/2012            Gomez-Ramirez&amp;Wu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3" descr="Picture 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3751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827088" y="908050"/>
            <a:ext cx="80660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r-HR"/>
              <a:t>We have related these Broadmann obtained in R-fMRI data (right) areas with Brain ATLAS AAL (left)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OKACOGNET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 smtClean="0"/>
              <a:t>Future 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OKACOGNET11/26/2012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0E3C-770A-1E4B-A921-455B75F4AF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6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Objective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Graph Analysis to study fMRI resting-state functional connectivity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Approach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Use network theory (graph) to study global connectivity in the human brain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Benefit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Understand functional significance of resting-state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Quantitative study of human brain global connectivity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Potential application to network </a:t>
            </a:r>
            <a:r>
              <a:rPr lang="en-US" sz="2400" dirty="0" err="1" smtClean="0"/>
              <a:t>characterisaton</a:t>
            </a:r>
            <a:r>
              <a:rPr lang="en-US" sz="2400" dirty="0" smtClean="0"/>
              <a:t> of AD,MCI etc. in early detection and prognosis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Challenges: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 different approach to the Stimulus-Task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No goal oriented or external stimulus, but study brain dynamics in resting state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Quantify </a:t>
            </a:r>
            <a:r>
              <a:rPr lang="en-US" sz="2400" smtClean="0"/>
              <a:t>Endogeous</a:t>
            </a:r>
            <a:r>
              <a:rPr lang="en-US" sz="2400" dirty="0" smtClean="0"/>
              <a:t> brain activity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OKACOGNEW follows 2 Approaches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Independent Component Analysis </a:t>
            </a:r>
            <a:r>
              <a:rPr lang="en-US" sz="2400" dirty="0" smtClean="0"/>
              <a:t>ICA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/>
              <a:t>Graph-based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Approach 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3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18450" cy="5530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24 healthy subjects in resting state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smtClean="0"/>
              <a:t>Independent Component Analysis ICA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600" dirty="0" smtClean="0"/>
              <a:t>Use GIFT (</a:t>
            </a:r>
            <a:r>
              <a:rPr lang="en-US" sz="2600" dirty="0" err="1" smtClean="0"/>
              <a:t>Matlab</a:t>
            </a:r>
            <a:r>
              <a:rPr lang="en-US" sz="2600" dirty="0" smtClean="0"/>
              <a:t> toolbox that implements multiple algorithms for ICA)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600" dirty="0" smtClean="0"/>
              <a:t>ICA is model-free in contrast with GLM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600" dirty="0" smtClean="0"/>
              <a:t>ICA-based studies allow to simultaneously decompose into several maps, providing a set of components in which resting state networks can be studied.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600" dirty="0"/>
              <a:t>ICA doesn’t require predefined ROI or the identification of seed voxel location.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sz="26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Approach 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図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171450"/>
            <a:ext cx="8748713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9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hr-HR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hr-HR" smtClean="0">
                <a:latin typeface="Arial" charset="0"/>
                <a:ea typeface="ＭＳ Ｐゴシック" charset="0"/>
                <a:cs typeface="ＭＳ Ｐゴシック" charset="0"/>
              </a:rPr>
              <a:t>We </a:t>
            </a:r>
            <a:r>
              <a:rPr lang="hr-HR" dirty="0">
                <a:latin typeface="Arial" charset="0"/>
                <a:ea typeface="ＭＳ Ｐゴシック" charset="0"/>
                <a:cs typeface="ＭＳ Ｐゴシック" charset="0"/>
              </a:rPr>
              <a:t>have found a network of 20 nodes related to DMN:</a:t>
            </a:r>
          </a:p>
          <a:p>
            <a:pPr lvl="1"/>
            <a:r>
              <a:rPr lang="hr-HR" dirty="0">
                <a:latin typeface="Arial" charset="0"/>
                <a:ea typeface="ＭＳ Ｐゴシック" charset="0"/>
              </a:rPr>
              <a:t>LCaS(30) LFG(37) RFG(37) LIPL(40) RSupraMarginal(40) RMTG(37) LSupraMarginal(22) RPCC(23) RIPL(40) LPCU(7) RPCU(23) LPCC(23) RMFG(9) RSFG(8) LSTG(48) LMFG(9) RACC(32) RTP(38) L(para)Hipp(20) RMPFG(10) LMPFG(10)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Approach 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5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18450" cy="5530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600" dirty="0" smtClean="0"/>
              <a:t>DATA: </a:t>
            </a:r>
            <a:r>
              <a:rPr lang="en-US" sz="2600" dirty="0" smtClean="0"/>
              <a:t>23 </a:t>
            </a:r>
            <a:r>
              <a:rPr lang="en-US" sz="2600" dirty="0" smtClean="0"/>
              <a:t>healthy subjects in resting </a:t>
            </a:r>
            <a:r>
              <a:rPr lang="en-US" sz="2600" dirty="0" smtClean="0"/>
              <a:t>state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600" dirty="0" smtClean="0"/>
              <a:t>OBJECTIVE Functional brain networks at temporal scale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600" dirty="0" smtClean="0"/>
              <a:t>STEPS: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600" dirty="0" smtClean="0"/>
              <a:t>Preprocessing: (no smooth)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600" dirty="0" smtClean="0"/>
          </a:p>
          <a:p>
            <a:pPr lvl="1" algn="just" eaLnBrk="1" hangingPunct="1">
              <a:lnSpc>
                <a:spcPct val="90000"/>
              </a:lnSpc>
              <a:defRPr/>
            </a:pPr>
            <a:endParaRPr lang="en-US" sz="26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Approach </a:t>
            </a:r>
            <a:r>
              <a:rPr lang="en-US" dirty="0" smtClean="0"/>
              <a:t>graph-based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3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6263</TotalTime>
  <Words>490</Words>
  <Application>Microsoft Macintosh PowerPoint</Application>
  <PresentationFormat>On-screen Show (4:3)</PresentationFormat>
  <Paragraphs>133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OKACOGNET: Understanding functional connectivity in resting state: a network based approach</vt:lpstr>
      <vt:lpstr>OKACOGNET</vt:lpstr>
      <vt:lpstr>Context</vt:lpstr>
      <vt:lpstr>Context</vt:lpstr>
      <vt:lpstr>Approach ICA</vt:lpstr>
      <vt:lpstr>Approach ICA</vt:lpstr>
      <vt:lpstr>PowerPoint Presentation</vt:lpstr>
      <vt:lpstr>PowerPoint Presentation</vt:lpstr>
      <vt:lpstr>Approach graph-based</vt:lpstr>
      <vt:lpstr>PowerPoint Presentation</vt:lpstr>
      <vt:lpstr>PowerPoint Presentation</vt:lpstr>
      <vt:lpstr>PowerPoint Presentation</vt:lpstr>
    </vt:vector>
  </TitlesOfParts>
  <Company>ASLAB 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vision for BioMedicine: a Systems Approach</dc:title>
  <dc:creator>Jaime Gomez</dc:creator>
  <cp:lastModifiedBy>Jaime Gomez</cp:lastModifiedBy>
  <cp:revision>863</cp:revision>
  <dcterms:created xsi:type="dcterms:W3CDTF">2012-06-29T02:46:09Z</dcterms:created>
  <dcterms:modified xsi:type="dcterms:W3CDTF">2012-11-26T08:07:05Z</dcterms:modified>
</cp:coreProperties>
</file>