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gif" ContentType="image/gif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1" r:id="rId4"/>
    <p:sldId id="262" r:id="rId5"/>
    <p:sldId id="266" r:id="rId6"/>
    <p:sldId id="270" r:id="rId7"/>
    <p:sldId id="258" r:id="rId8"/>
    <p:sldId id="260" r:id="rId9"/>
    <p:sldId id="263" r:id="rId10"/>
    <p:sldId id="269" r:id="rId11"/>
    <p:sldId id="267" r:id="rId12"/>
    <p:sldId id="268" r:id="rId13"/>
    <p:sldId id="256" r:id="rId14"/>
    <p:sldId id="264" r:id="rId15"/>
    <p:sldId id="265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77" r:id="rId24"/>
    <p:sldId id="281" r:id="rId25"/>
    <p:sldId id="280" r:id="rId26"/>
  </p:sldIdLst>
  <p:sldSz cx="9144000" cy="6858000" type="screen4x3"/>
  <p:notesSz cx="6858000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5ED5-60C3-4DBC-9E85-C8EC973B182D}" type="datetimeFigureOut">
              <a:rPr lang="en-US" smtClean="0"/>
              <a:pPr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0EFB-D7A1-40E6-80C7-0615E1618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5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9" Type="http://schemas.openxmlformats.org/officeDocument/2006/relationships/image" Target="../media/image51.png"/><Relationship Id="rId3" Type="http://schemas.openxmlformats.org/officeDocument/2006/relationships/image" Target="../media/image45.png"/><Relationship Id="rId6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5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5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9" Type="http://schemas.openxmlformats.org/officeDocument/2006/relationships/image" Target="../media/image70.png"/><Relationship Id="rId3" Type="http://schemas.openxmlformats.org/officeDocument/2006/relationships/image" Target="../media/image64.png"/><Relationship Id="rId6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14" Type="http://schemas.openxmlformats.org/officeDocument/2006/relationships/image" Target="../media/image82.png"/><Relationship Id="rId4" Type="http://schemas.openxmlformats.org/officeDocument/2006/relationships/image" Target="../media/image72.png"/><Relationship Id="rId7" Type="http://schemas.openxmlformats.org/officeDocument/2006/relationships/image" Target="../media/image75.png"/><Relationship Id="rId11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6" Type="http://schemas.openxmlformats.org/officeDocument/2006/relationships/image" Target="../media/image84.png"/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0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19" Type="http://schemas.openxmlformats.org/officeDocument/2006/relationships/image" Target="../media/image87.png"/><Relationship Id="rId2" Type="http://schemas.openxmlformats.org/officeDocument/2006/relationships/image" Target="../media/image59.png"/><Relationship Id="rId9" Type="http://schemas.openxmlformats.org/officeDocument/2006/relationships/image" Target="../media/image77.png"/><Relationship Id="rId3" Type="http://schemas.openxmlformats.org/officeDocument/2006/relationships/image" Target="../media/image71.png"/><Relationship Id="rId18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6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5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5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png"/><Relationship Id="rId4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5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5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3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7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6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4" Type="http://schemas.openxmlformats.org/officeDocument/2006/relationships/image" Target="../media/image23.png"/><Relationship Id="rId10" Type="http://schemas.openxmlformats.org/officeDocument/2006/relationships/image" Target="../media/image29.png"/><Relationship Id="rId5" Type="http://schemas.openxmlformats.org/officeDocument/2006/relationships/image" Target="../media/image24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9" Type="http://schemas.openxmlformats.org/officeDocument/2006/relationships/image" Target="../media/image28.png"/><Relationship Id="rId3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609600"/>
            <a:ext cx="59340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3108960"/>
          <a:ext cx="6096000" cy="64008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76250"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/>
                      </a:r>
                      <a:br>
                        <a:rPr lang="en-US"/>
                      </a:b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http://www.math.tamu.edu/~cara/nsf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791200"/>
            <a:ext cx="771525" cy="733425"/>
          </a:xfrm>
          <a:prstGeom prst="rect">
            <a:avLst/>
          </a:prstGeom>
          <a:noFill/>
        </p:spPr>
      </p:pic>
      <p:pic>
        <p:nvPicPr>
          <p:cNvPr id="2052" name="Picture 4" descr="http://www.math.tamu.edu/~cara/iop2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715000"/>
            <a:ext cx="1876425" cy="838200"/>
          </a:xfrm>
          <a:prstGeom prst="rect">
            <a:avLst/>
          </a:prstGeom>
          <a:noFill/>
        </p:spPr>
      </p:pic>
      <p:pic>
        <p:nvPicPr>
          <p:cNvPr id="2053" name="Picture 5" descr="http://www.math.tamu.edu/~cara/kaust2logo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5486400"/>
            <a:ext cx="1714500" cy="1200150"/>
          </a:xfrm>
          <a:prstGeom prst="rect">
            <a:avLst/>
          </a:prstGeom>
          <a:noFill/>
        </p:spPr>
      </p:pic>
      <p:pic>
        <p:nvPicPr>
          <p:cNvPr id="2054" name="Picture 6" descr="http://www.math.tamu.edu/~cara/coslogo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5867400"/>
            <a:ext cx="1238250" cy="6286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2819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INVERSE PROBLEMS and REGULARIZATION THEORY – Part I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5052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AIP 2011</a:t>
            </a:r>
          </a:p>
          <a:p>
            <a:pPr algn="ctr"/>
            <a:r>
              <a:rPr lang="en-US" dirty="0" smtClean="0"/>
              <a:t>Texas A&amp;M University</a:t>
            </a:r>
          </a:p>
          <a:p>
            <a:pPr algn="ctr"/>
            <a:r>
              <a:rPr lang="en-US" dirty="0" smtClean="0"/>
              <a:t>MAY 21, 2011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20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CHUCK GROETSCH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clipartpal.com/_thumbs/Telescope_tn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19200"/>
            <a:ext cx="2533650" cy="33337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486400"/>
            <a:ext cx="3562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228600"/>
            <a:ext cx="36576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DEBLURRING AS AN I.P.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143000"/>
            <a:ext cx="533400" cy="81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600200"/>
            <a:ext cx="609600" cy="84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Perfect Imager: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648200"/>
            <a:ext cx="3562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914400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810000"/>
            <a:ext cx="4552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5791200"/>
            <a:ext cx="3581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648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609600"/>
            <a:ext cx="495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057400"/>
            <a:ext cx="3238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209800"/>
            <a:ext cx="1838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895600"/>
            <a:ext cx="6515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3810000"/>
            <a:ext cx="82486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5715000"/>
            <a:ext cx="7143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8400" y="76200"/>
            <a:ext cx="3962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Imaging as Reverse Diffusion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33400"/>
            <a:ext cx="5457825" cy="36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962400"/>
            <a:ext cx="398767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791200"/>
            <a:ext cx="3978568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676400"/>
            <a:ext cx="611554" cy="40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2590800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2209800"/>
            <a:ext cx="187219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2819400"/>
            <a:ext cx="609600" cy="53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0800" y="2743200"/>
            <a:ext cx="29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124200" y="152400"/>
            <a:ext cx="22098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Axial Attraction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nas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685800"/>
            <a:ext cx="3845667" cy="3301235"/>
          </a:xfrm>
          <a:prstGeom prst="rect">
            <a:avLst/>
          </a:prstGeom>
        </p:spPr>
      </p:pic>
      <p:pic>
        <p:nvPicPr>
          <p:cNvPr id="3" name="Picture 2" descr="ciliaphoto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90600"/>
            <a:ext cx="2157207" cy="2756432"/>
          </a:xfrm>
          <a:prstGeom prst="rect">
            <a:avLst/>
          </a:prstGeom>
        </p:spPr>
      </p:pic>
      <p:pic>
        <p:nvPicPr>
          <p:cNvPr id="4" name="Picture 4" descr="PipetteAc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419600"/>
            <a:ext cx="3581399" cy="1761309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429000" cy="177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228600"/>
            <a:ext cx="5562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Ion Channel Distribution in Olfactory Cilia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153025" cy="122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10" y="2971800"/>
            <a:ext cx="6943687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572000"/>
            <a:ext cx="57716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76200"/>
            <a:ext cx="4800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Framework for Inverse Problems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5000" y="190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/>
          <p:cNvSpPr/>
          <p:nvPr/>
        </p:nvSpPr>
        <p:spPr>
          <a:xfrm>
            <a:off x="2895600" y="1371600"/>
            <a:ext cx="1143000" cy="1143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600200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905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60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91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CAUSE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EFFECT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743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PHENOMENON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30773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0"/>
            <a:ext cx="3500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038600"/>
            <a:ext cx="1460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5105400"/>
            <a:ext cx="4343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04800"/>
            <a:ext cx="5943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WELL-POSEDNESS: Jacques </a:t>
            </a:r>
            <a:r>
              <a:rPr lang="en-US" sz="2400" b="1" dirty="0" err="1" smtClean="0"/>
              <a:t>Hadamard</a:t>
            </a:r>
            <a:r>
              <a:rPr lang="en-US" sz="2400" b="1" dirty="0" smtClean="0"/>
              <a:t>  1902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62413" cy="33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5257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57400"/>
            <a:ext cx="913638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3733800"/>
            <a:ext cx="394312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572000"/>
            <a:ext cx="6080991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2667000"/>
            <a:ext cx="418574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5181600"/>
            <a:ext cx="32146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76400" y="5943600"/>
            <a:ext cx="5002149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"/>
            <a:ext cx="2895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Moore-Penrose Inverse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876300" y="15621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1752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1447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334000" y="1752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57800" y="17526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1219200"/>
            <a:ext cx="1143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276600" y="2057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0200" y="1371600"/>
            <a:ext cx="1371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9546" y="1219200"/>
            <a:ext cx="24618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Arrow Connector 21"/>
          <p:cNvCxnSpPr/>
          <p:nvPr/>
        </p:nvCxnSpPr>
        <p:spPr>
          <a:xfrm rot="5400000">
            <a:off x="62865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914400"/>
            <a:ext cx="2286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790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Connector 25"/>
          <p:cNvCxnSpPr/>
          <p:nvPr/>
        </p:nvCxnSpPr>
        <p:spPr>
          <a:xfrm rot="16200000" flipH="1">
            <a:off x="1143000" y="1371600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62000" y="838200"/>
            <a:ext cx="1219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133600"/>
            <a:ext cx="63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600200"/>
            <a:ext cx="57943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2286000"/>
            <a:ext cx="333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0" y="2590800"/>
            <a:ext cx="619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Elbow Connector 35"/>
          <p:cNvCxnSpPr/>
          <p:nvPr/>
        </p:nvCxnSpPr>
        <p:spPr>
          <a:xfrm rot="5400000" flipH="1" flipV="1">
            <a:off x="6134100" y="2247900"/>
            <a:ext cx="2286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533400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Elbow Connector 42"/>
          <p:cNvCxnSpPr/>
          <p:nvPr/>
        </p:nvCxnSpPr>
        <p:spPr>
          <a:xfrm rot="16200000" flipH="1">
            <a:off x="952500" y="876300"/>
            <a:ext cx="381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00200" y="3200400"/>
            <a:ext cx="1247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124200" y="3200400"/>
            <a:ext cx="457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0" y="3124200"/>
            <a:ext cx="3890963" cy="35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14600" y="3733800"/>
            <a:ext cx="2724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33600" y="4343400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09600" y="4343400"/>
            <a:ext cx="1078914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362200" y="5029200"/>
            <a:ext cx="29146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819400" y="5562600"/>
            <a:ext cx="1524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66800" y="6096000"/>
            <a:ext cx="6305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838200"/>
            <a:ext cx="9096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8600"/>
            <a:ext cx="364953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90800" y="1828800"/>
            <a:ext cx="2819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Compact Operators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9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Measurement Theory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200400"/>
            <a:ext cx="342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438400" y="3429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3124200"/>
            <a:ext cx="770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3048000"/>
            <a:ext cx="1638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4478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3962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06670" y="4648200"/>
            <a:ext cx="40264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5638800"/>
            <a:ext cx="4302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04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668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are I.P.s?     -  Some History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Model I.P.s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Framework for I.P.s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Moore-Penrose Inverse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0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Compact Operators and the SVD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505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Issue: Well-</a:t>
            </a:r>
            <a:r>
              <a:rPr lang="en-US" b="1" dirty="0" err="1" smtClean="0"/>
              <a:t>posedness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‘Regularization’?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Weak Convergence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659536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34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Finite Rank Operator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81200"/>
            <a:ext cx="22754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7954" y="2743200"/>
            <a:ext cx="2406021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3810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F.R. Operators honor weak convergence:</a:t>
            </a:r>
            <a:endParaRPr 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4267200"/>
            <a:ext cx="430146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9600" y="518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Compact Operators: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5791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(Uniform) Limits of F.R. Operators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341842" cy="75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600200" y="1600200"/>
            <a:ext cx="5562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SVD:  SINGULAR VALUE DECOMPOSITION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362200"/>
            <a:ext cx="4365522" cy="55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715000"/>
            <a:ext cx="424195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0"/>
            <a:ext cx="835326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561" y="4343400"/>
            <a:ext cx="84759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04800"/>
            <a:ext cx="1981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SVD &amp; M-P Inverse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057400"/>
            <a:ext cx="3225594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690302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971800"/>
            <a:ext cx="5278707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810000"/>
            <a:ext cx="801492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5105400"/>
            <a:ext cx="3791586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74" y="914400"/>
            <a:ext cx="70166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082" y="2963863"/>
            <a:ext cx="7469969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68002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3436" y="5562600"/>
            <a:ext cx="434340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24200" y="152400"/>
            <a:ext cx="25908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SIMPLE EXAMPLE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33400"/>
            <a:ext cx="12954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Instability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214249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76600"/>
            <a:ext cx="3791586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181600"/>
            <a:ext cx="432294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28600"/>
            <a:ext cx="20574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REGULARIZATION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88846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664705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955" y="3048000"/>
            <a:ext cx="72284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114800"/>
            <a:ext cx="2503488" cy="64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953000"/>
            <a:ext cx="341554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09800" y="5791200"/>
            <a:ext cx="280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3.bp.blogspot.com/_X-b0dn6xdmo/THvSuPhJHZI/AAAAAAAAaNs/PlPxcdemOg0/s1600/PlatoCave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447800" y="2286000"/>
            <a:ext cx="6099792" cy="3476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62200" y="533400"/>
            <a:ext cx="4419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ARE INVERSE PROBLEMS?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295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PLATO’S CAVE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usc.edu/schools/annenberg/asc/projects/comm544/library/images/626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914400" y="1567966"/>
            <a:ext cx="7435850" cy="529003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52600" y="1524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Dürer</a:t>
            </a:r>
            <a:r>
              <a:rPr lang="en-US" sz="3200" b="1" dirty="0" smtClean="0"/>
              <a:t>:  </a:t>
            </a:r>
            <a:r>
              <a:rPr lang="en-US" sz="3200" b="1" i="1" dirty="0" smtClean="0"/>
              <a:t>Man drawing a lute</a:t>
            </a:r>
          </a:p>
          <a:p>
            <a:r>
              <a:rPr lang="en-US" sz="3200" b="1" dirty="0" smtClean="0"/>
              <a:t> A Renaissance Inverse Problem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4314824" cy="342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8006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 knew that a cannon could strike in the same place with two different elevations or </a:t>
            </a:r>
            <a:r>
              <a:rPr lang="en-US" sz="2000" b="1" dirty="0" err="1" smtClean="0"/>
              <a:t>aimings</a:t>
            </a:r>
            <a:r>
              <a:rPr lang="en-US" sz="2000" b="1" dirty="0" smtClean="0"/>
              <a:t>, I found a way of bringing this about, a thing not heard of and not thought by any other, ancient or modern.</a:t>
            </a:r>
          </a:p>
          <a:p>
            <a:r>
              <a:rPr lang="en-US" sz="2000" b="1" dirty="0" smtClean="0"/>
              <a:t>				</a:t>
            </a:r>
            <a:r>
              <a:rPr lang="en-US" sz="2000" b="1" dirty="0" err="1" smtClean="0"/>
              <a:t>Nicolò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Tartaglia</a:t>
            </a:r>
            <a:r>
              <a:rPr lang="en-US" sz="2000" b="1" dirty="0" smtClean="0"/>
              <a:t>, 1537</a:t>
            </a:r>
          </a:p>
          <a:p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381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Renaissance Ballistics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067425" cy="444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sp>
        <p:nvSpPr>
          <p:cNvPr id="3" name="TextBox 2"/>
          <p:cNvSpPr txBox="1"/>
          <p:nvPr/>
        </p:nvSpPr>
        <p:spPr>
          <a:xfrm>
            <a:off x="1447800" y="5715000"/>
            <a:ext cx="5943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“He had been Eight Years upon a Project for extracting Sun-Beams out of Cucumbers …”</a:t>
            </a:r>
          </a:p>
          <a:p>
            <a:r>
              <a:rPr lang="en-US" dirty="0" smtClean="0"/>
              <a:t>					J. Swift 1726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Grand Academy of </a:t>
            </a:r>
            <a:r>
              <a:rPr lang="en-US" sz="2400" b="1" dirty="0" err="1" smtClean="0"/>
              <a:t>Lagado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04800"/>
            <a:ext cx="4524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338263"/>
            <a:ext cx="4800600" cy="4181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971800"/>
            <a:ext cx="2447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91175" y="3733800"/>
            <a:ext cx="3552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943600"/>
            <a:ext cx="8401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81000"/>
            <a:ext cx="3295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600200"/>
            <a:ext cx="20383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438400"/>
            <a:ext cx="2333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3276600"/>
            <a:ext cx="4010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143000"/>
            <a:ext cx="3276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some low amplitude noise 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191000"/>
            <a:ext cx="2667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Another way to look at </a:t>
            </a:r>
            <a:r>
              <a:rPr lang="en-US" dirty="0" smtClean="0">
                <a:solidFill>
                  <a:srgbClr val="7030A0"/>
                </a:solidFill>
              </a:rPr>
              <a:t>it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4800600"/>
            <a:ext cx="3486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00200" y="5867400"/>
            <a:ext cx="566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"/>
            <a:ext cx="4772025" cy="504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2686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524000"/>
            <a:ext cx="461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286000"/>
            <a:ext cx="1638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124200"/>
            <a:ext cx="3038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3048000"/>
            <a:ext cx="2819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4267200"/>
            <a:ext cx="2905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43400" y="4191000"/>
            <a:ext cx="3657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Callout 10"/>
          <p:cNvSpPr/>
          <p:nvPr/>
        </p:nvSpPr>
        <p:spPr>
          <a:xfrm>
            <a:off x="7543800" y="2743200"/>
            <a:ext cx="1524000" cy="12222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48600" y="2895600"/>
            <a:ext cx="914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Direct:</a:t>
            </a:r>
          </a:p>
          <a:p>
            <a:r>
              <a:rPr lang="en-US" dirty="0" smtClean="0"/>
              <a:t>Super Smooth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072119" y="3367281"/>
            <a:ext cx="480746" cy="106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47800" y="5334000"/>
            <a:ext cx="52858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272</Words>
  <Application>Microsoft Macintosh PowerPoint</Application>
  <PresentationFormat>On-screen Show (4:3)</PresentationFormat>
  <Paragraphs>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Groetsch</dc:creator>
  <cp:lastModifiedBy>Jaime Gomez</cp:lastModifiedBy>
  <cp:revision>165</cp:revision>
  <dcterms:created xsi:type="dcterms:W3CDTF">2011-02-09T18:20:12Z</dcterms:created>
  <dcterms:modified xsi:type="dcterms:W3CDTF">2012-05-29T01:52:20Z</dcterms:modified>
</cp:coreProperties>
</file>