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3" r:id="rId2"/>
  </p:sldIdLst>
  <p:sldSz cx="30784800" cy="43815000"/>
  <p:notesSz cx="6669088" cy="9926638"/>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5280">
          <p15:clr>
            <a:srgbClr val="A4A3A4"/>
          </p15:clr>
        </p15:guide>
        <p15:guide id="2" orient="horz" pos="26832">
          <p15:clr>
            <a:srgbClr val="A4A3A4"/>
          </p15:clr>
        </p15:guide>
        <p15:guide id="3" orient="horz" pos="3120">
          <p15:clr>
            <a:srgbClr val="A4A3A4"/>
          </p15:clr>
        </p15:guide>
        <p15:guide id="4" orient="horz" pos="720">
          <p15:clr>
            <a:srgbClr val="A4A3A4"/>
          </p15:clr>
        </p15:guide>
        <p15:guide id="5" orient="horz" pos="6096">
          <p15:clr>
            <a:srgbClr val="A4A3A4"/>
          </p15:clr>
        </p15:guide>
        <p15:guide id="6" orient="horz" pos="5568">
          <p15:clr>
            <a:srgbClr val="A4A3A4"/>
          </p15:clr>
        </p15:guide>
        <p15:guide id="7" pos="720">
          <p15:clr>
            <a:srgbClr val="A4A3A4"/>
          </p15:clr>
        </p15:guide>
        <p15:guide id="8" pos="6384">
          <p15:clr>
            <a:srgbClr val="A4A3A4"/>
          </p15:clr>
        </p15:guide>
        <p15:guide id="9" pos="6864">
          <p15:clr>
            <a:srgbClr val="A4A3A4"/>
          </p15:clr>
        </p15:guide>
        <p15:guide id="10" pos="12528">
          <p15:clr>
            <a:srgbClr val="A4A3A4"/>
          </p15:clr>
        </p15:guide>
        <p15:guide id="11" pos="13008">
          <p15:clr>
            <a:srgbClr val="A4A3A4"/>
          </p15:clr>
        </p15:guide>
        <p15:guide id="12" pos="18672">
          <p15:clr>
            <a:srgbClr val="A4A3A4"/>
          </p15:clr>
        </p15:guide>
        <p15:guide id="13" pos="18432">
          <p15:clr>
            <a:srgbClr val="A4A3A4"/>
          </p15:clr>
        </p15:guide>
        <p15:guide id="14" pos="71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50021"/>
    <a:srgbClr val="003366"/>
    <a:srgbClr val="FF9900"/>
    <a:srgbClr val="CC6600"/>
    <a:srgbClr val="99FF99"/>
    <a:srgbClr val="CCECFF"/>
    <a:srgbClr val="CCFF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75"/>
    <p:restoredTop sz="86602" autoAdjust="0"/>
  </p:normalViewPr>
  <p:slideViewPr>
    <p:cSldViewPr>
      <p:cViewPr>
        <p:scale>
          <a:sx n="41" d="100"/>
          <a:sy n="41" d="100"/>
        </p:scale>
        <p:origin x="3416" y="-376"/>
      </p:cViewPr>
      <p:guideLst>
        <p:guide orient="horz" pos="5280"/>
        <p:guide orient="horz" pos="26832"/>
        <p:guide orient="horz" pos="3120"/>
        <p:guide orient="horz" pos="720"/>
        <p:guide orient="horz" pos="6096"/>
        <p:guide orient="horz" pos="5568"/>
        <p:guide pos="720"/>
        <p:guide pos="6384"/>
        <p:guide pos="6864"/>
        <p:guide pos="12528"/>
        <p:guide pos="13008"/>
        <p:guide pos="18672"/>
        <p:guide pos="18432"/>
        <p:guide pos="71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jaime/github/papers/talks/barcod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Filtration PCC-dMPC</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0539878687413"/>
          <c:y val="0.319771207844302"/>
          <c:w val="0.889460154241645"/>
          <c:h val="0.576612536596898"/>
        </c:manualLayout>
      </c:layout>
      <c:lineChart>
        <c:grouping val="standard"/>
        <c:varyColors val="0"/>
        <c:ser>
          <c:idx val="0"/>
          <c:order val="0"/>
          <c:tx>
            <c:strRef>
              <c:f>Sheet1!$B$3</c:f>
              <c:strCache>
                <c:ptCount val="1"/>
                <c:pt idx="0">
                  <c:v>Control</c:v>
                </c:pt>
              </c:strCache>
            </c:strRef>
          </c:tx>
          <c:spPr>
            <a:ln w="28575" cap="rnd">
              <a:solidFill>
                <a:schemeClr val="accent1"/>
              </a:solidFill>
              <a:round/>
            </a:ln>
            <a:effectLst/>
          </c:spPr>
          <c:marker>
            <c:symbol val="none"/>
          </c:marker>
          <c:cat>
            <c:numRef>
              <c:f>Sheet1!$A$4:$A$18</c:f>
              <c:numCache>
                <c:formatCode>General</c:formatCode>
                <c:ptCount val="15"/>
                <c:pt idx="0">
                  <c:v>0.0</c:v>
                </c:pt>
                <c:pt idx="1">
                  <c:v>1.0</c:v>
                </c:pt>
                <c:pt idx="2">
                  <c:v>1.0</c:v>
                </c:pt>
                <c:pt idx="3">
                  <c:v>2.0</c:v>
                </c:pt>
                <c:pt idx="4">
                  <c:v>2.0</c:v>
                </c:pt>
                <c:pt idx="5">
                  <c:v>3.0</c:v>
                </c:pt>
                <c:pt idx="6">
                  <c:v>3.0</c:v>
                </c:pt>
                <c:pt idx="7">
                  <c:v>4.0</c:v>
                </c:pt>
                <c:pt idx="8">
                  <c:v>4.0</c:v>
                </c:pt>
                <c:pt idx="9">
                  <c:v>5.0</c:v>
                </c:pt>
                <c:pt idx="10">
                  <c:v>5.0</c:v>
                </c:pt>
                <c:pt idx="11">
                  <c:v>6.0</c:v>
                </c:pt>
                <c:pt idx="12">
                  <c:v>6.0</c:v>
                </c:pt>
                <c:pt idx="13">
                  <c:v>7.0</c:v>
                </c:pt>
                <c:pt idx="14">
                  <c:v>7.0</c:v>
                </c:pt>
              </c:numCache>
            </c:numRef>
          </c:cat>
          <c:val>
            <c:numRef>
              <c:f>Sheet1!$B$4:$B$18</c:f>
              <c:numCache>
                <c:formatCode>General</c:formatCode>
                <c:ptCount val="15"/>
                <c:pt idx="0">
                  <c:v>0.0</c:v>
                </c:pt>
                <c:pt idx="1">
                  <c:v>0.0</c:v>
                </c:pt>
                <c:pt idx="2">
                  <c:v>1.0</c:v>
                </c:pt>
                <c:pt idx="3">
                  <c:v>1.0</c:v>
                </c:pt>
                <c:pt idx="4">
                  <c:v>1.0</c:v>
                </c:pt>
                <c:pt idx="5">
                  <c:v>1.0</c:v>
                </c:pt>
                <c:pt idx="6">
                  <c:v>1.0</c:v>
                </c:pt>
                <c:pt idx="7">
                  <c:v>1.0</c:v>
                </c:pt>
                <c:pt idx="8">
                  <c:v>1.0</c:v>
                </c:pt>
                <c:pt idx="9">
                  <c:v>1.0</c:v>
                </c:pt>
                <c:pt idx="10">
                  <c:v>1.0</c:v>
                </c:pt>
                <c:pt idx="11">
                  <c:v>1.0</c:v>
                </c:pt>
                <c:pt idx="12">
                  <c:v>1.0</c:v>
                </c:pt>
                <c:pt idx="13">
                  <c:v>1.0</c:v>
                </c:pt>
                <c:pt idx="14">
                  <c:v>1.0</c:v>
                </c:pt>
              </c:numCache>
            </c:numRef>
          </c:val>
          <c:smooth val="0"/>
        </c:ser>
        <c:ser>
          <c:idx val="1"/>
          <c:order val="1"/>
          <c:tx>
            <c:strRef>
              <c:f>Sheet1!$C$3</c:f>
              <c:strCache>
                <c:ptCount val="1"/>
                <c:pt idx="0">
                  <c:v>Converter</c:v>
                </c:pt>
              </c:strCache>
            </c:strRef>
          </c:tx>
          <c:spPr>
            <a:ln w="28575" cap="rnd">
              <a:solidFill>
                <a:schemeClr val="accent2"/>
              </a:solidFill>
              <a:round/>
            </a:ln>
            <a:effectLst/>
          </c:spPr>
          <c:marker>
            <c:symbol val="none"/>
          </c:marker>
          <c:cat>
            <c:numRef>
              <c:f>Sheet1!$A$4:$A$18</c:f>
              <c:numCache>
                <c:formatCode>General</c:formatCode>
                <c:ptCount val="15"/>
                <c:pt idx="0">
                  <c:v>0.0</c:v>
                </c:pt>
                <c:pt idx="1">
                  <c:v>1.0</c:v>
                </c:pt>
                <c:pt idx="2">
                  <c:v>1.0</c:v>
                </c:pt>
                <c:pt idx="3">
                  <c:v>2.0</c:v>
                </c:pt>
                <c:pt idx="4">
                  <c:v>2.0</c:v>
                </c:pt>
                <c:pt idx="5">
                  <c:v>3.0</c:v>
                </c:pt>
                <c:pt idx="6">
                  <c:v>3.0</c:v>
                </c:pt>
                <c:pt idx="7">
                  <c:v>4.0</c:v>
                </c:pt>
                <c:pt idx="8">
                  <c:v>4.0</c:v>
                </c:pt>
                <c:pt idx="9">
                  <c:v>5.0</c:v>
                </c:pt>
                <c:pt idx="10">
                  <c:v>5.0</c:v>
                </c:pt>
                <c:pt idx="11">
                  <c:v>6.0</c:v>
                </c:pt>
                <c:pt idx="12">
                  <c:v>6.0</c:v>
                </c:pt>
                <c:pt idx="13">
                  <c:v>7.0</c:v>
                </c:pt>
                <c:pt idx="14">
                  <c:v>7.0</c:v>
                </c:pt>
              </c:numCache>
            </c:numRef>
          </c:cat>
          <c:val>
            <c:numRef>
              <c:f>Sheet1!$C$4:$C$18</c:f>
              <c:numCache>
                <c:formatCode>General</c:formatCode>
                <c:ptCount val="15"/>
                <c:pt idx="0">
                  <c:v>0.0</c:v>
                </c:pt>
                <c:pt idx="1">
                  <c:v>0.0</c:v>
                </c:pt>
                <c:pt idx="2">
                  <c:v>0.0</c:v>
                </c:pt>
                <c:pt idx="3">
                  <c:v>0.0</c:v>
                </c:pt>
                <c:pt idx="4">
                  <c:v>0.0</c:v>
                </c:pt>
                <c:pt idx="5">
                  <c:v>0.0</c:v>
                </c:pt>
                <c:pt idx="6">
                  <c:v>0.0</c:v>
                </c:pt>
                <c:pt idx="7">
                  <c:v>0.0</c:v>
                </c:pt>
                <c:pt idx="8">
                  <c:v>1.0</c:v>
                </c:pt>
                <c:pt idx="9">
                  <c:v>1.0</c:v>
                </c:pt>
                <c:pt idx="10">
                  <c:v>1.0</c:v>
                </c:pt>
                <c:pt idx="11">
                  <c:v>1.0</c:v>
                </c:pt>
                <c:pt idx="12">
                  <c:v>1.0</c:v>
                </c:pt>
                <c:pt idx="13">
                  <c:v>1.0</c:v>
                </c:pt>
                <c:pt idx="14">
                  <c:v>1.0</c:v>
                </c:pt>
              </c:numCache>
            </c:numRef>
          </c:val>
          <c:smooth val="0"/>
        </c:ser>
        <c:dLbls>
          <c:showLegendKey val="0"/>
          <c:showVal val="0"/>
          <c:showCatName val="0"/>
          <c:showSerName val="0"/>
          <c:showPercent val="0"/>
          <c:showBubbleSize val="0"/>
        </c:dLbls>
        <c:smooth val="0"/>
        <c:axId val="-2071066592"/>
        <c:axId val="-2071106576"/>
      </c:lineChart>
      <c:dateAx>
        <c:axId val="-2071066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106576"/>
        <c:crosses val="autoZero"/>
        <c:auto val="0"/>
        <c:lblOffset val="100"/>
        <c:baseTimeUnit val="days"/>
      </c:dateAx>
      <c:valAx>
        <c:axId val="-2071106576"/>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1066592"/>
        <c:crosses val="autoZero"/>
        <c:crossBetween val="between"/>
        <c:majorUnit val="1.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1" Type="http://schemas.openxmlformats.org/officeDocument/2006/relationships/image" Target="../media/image1.emf"/><Relationship Id="rId2"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79725" cy="520700"/>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lvl1pPr defTabSz="881063">
              <a:defRPr sz="1200" smtClean="0">
                <a:latin typeface="Times New Roman" pitchFamily="-110" charset="0"/>
                <a:ea typeface="ＭＳ Ｐゴシック" pitchFamily="-110" charset="-128"/>
              </a:defRPr>
            </a:lvl1pPr>
          </a:lstStyle>
          <a:p>
            <a:pPr>
              <a:defRPr/>
            </a:pPr>
            <a:endParaRPr lang="en-AU"/>
          </a:p>
        </p:txBody>
      </p:sp>
      <p:sp>
        <p:nvSpPr>
          <p:cNvPr id="4099" name="Rectangle 3"/>
          <p:cNvSpPr>
            <a:spLocks noGrp="1" noChangeArrowheads="1"/>
          </p:cNvSpPr>
          <p:nvPr>
            <p:ph type="dt" sz="quarter" idx="1"/>
          </p:nvPr>
        </p:nvSpPr>
        <p:spPr bwMode="auto">
          <a:xfrm>
            <a:off x="3744913" y="0"/>
            <a:ext cx="2949575" cy="520700"/>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lvl1pPr algn="r" defTabSz="881063">
              <a:defRPr sz="1200" smtClean="0">
                <a:latin typeface="Times New Roman" pitchFamily="-110" charset="0"/>
                <a:ea typeface="ＭＳ Ｐゴシック" pitchFamily="-110" charset="-128"/>
              </a:defRPr>
            </a:lvl1pPr>
          </a:lstStyle>
          <a:p>
            <a:pPr>
              <a:defRPr/>
            </a:pPr>
            <a:endParaRPr lang="en-AU"/>
          </a:p>
        </p:txBody>
      </p:sp>
      <p:sp>
        <p:nvSpPr>
          <p:cNvPr id="4100" name="Rectangle 4"/>
          <p:cNvSpPr>
            <a:spLocks noGrp="1" noChangeArrowheads="1"/>
          </p:cNvSpPr>
          <p:nvPr>
            <p:ph type="ftr" sz="quarter" idx="2"/>
          </p:nvPr>
        </p:nvSpPr>
        <p:spPr bwMode="auto">
          <a:xfrm>
            <a:off x="0" y="9431338"/>
            <a:ext cx="2879725" cy="519112"/>
          </a:xfrm>
          <a:prstGeom prst="rect">
            <a:avLst/>
          </a:prstGeom>
          <a:noFill/>
          <a:ln w="9525">
            <a:noFill/>
            <a:miter lim="800000"/>
            <a:headEnd/>
            <a:tailEnd/>
          </a:ln>
          <a:effectLst/>
        </p:spPr>
        <p:txBody>
          <a:bodyPr vert="horz" wrap="square" lIns="87896" tIns="43948" rIns="87896" bIns="43948" numCol="1" anchor="b" anchorCtr="0" compatLnSpc="1">
            <a:prstTxWarp prst="textNoShape">
              <a:avLst/>
            </a:prstTxWarp>
          </a:bodyPr>
          <a:lstStyle>
            <a:lvl1pPr defTabSz="881063">
              <a:defRPr sz="1200" smtClean="0">
                <a:latin typeface="Times New Roman" pitchFamily="-110" charset="0"/>
                <a:ea typeface="ＭＳ Ｐゴシック" pitchFamily="-110" charset="-128"/>
              </a:defRPr>
            </a:lvl1pPr>
          </a:lstStyle>
          <a:p>
            <a:pPr>
              <a:defRPr/>
            </a:pPr>
            <a:endParaRPr lang="en-AU"/>
          </a:p>
        </p:txBody>
      </p:sp>
      <p:sp>
        <p:nvSpPr>
          <p:cNvPr id="4101" name="Rectangle 5"/>
          <p:cNvSpPr>
            <a:spLocks noGrp="1" noChangeArrowheads="1"/>
          </p:cNvSpPr>
          <p:nvPr>
            <p:ph type="sldNum" sz="quarter" idx="3"/>
          </p:nvPr>
        </p:nvSpPr>
        <p:spPr bwMode="auto">
          <a:xfrm>
            <a:off x="3744913" y="9431338"/>
            <a:ext cx="2949575" cy="519112"/>
          </a:xfrm>
          <a:prstGeom prst="rect">
            <a:avLst/>
          </a:prstGeom>
          <a:noFill/>
          <a:ln w="9525">
            <a:noFill/>
            <a:miter lim="800000"/>
            <a:headEnd/>
            <a:tailEnd/>
          </a:ln>
          <a:effectLst/>
        </p:spPr>
        <p:txBody>
          <a:bodyPr vert="horz" wrap="square" lIns="87896" tIns="43948" rIns="87896" bIns="43948" numCol="1" anchor="b" anchorCtr="0" compatLnSpc="1">
            <a:prstTxWarp prst="textNoShape">
              <a:avLst/>
            </a:prstTxWarp>
          </a:bodyPr>
          <a:lstStyle>
            <a:lvl1pPr algn="r" defTabSz="881063">
              <a:defRPr sz="1200"/>
            </a:lvl1pPr>
          </a:lstStyle>
          <a:p>
            <a:fld id="{2A604AFF-A9C0-8248-A29E-2A7687129071}" type="slidenum">
              <a:rPr lang="en-AU" altLang="en-US"/>
              <a:pPr/>
              <a:t>‹#›</a:t>
            </a:fld>
            <a:endParaRPr lang="en-AU" altLang="en-US"/>
          </a:p>
        </p:txBody>
      </p:sp>
    </p:spTree>
    <p:extLst>
      <p:ext uri="{BB962C8B-B14F-4D97-AF65-F5344CB8AC3E}">
        <p14:creationId xmlns:p14="http://schemas.microsoft.com/office/powerpoint/2010/main" val="375281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79725" cy="520700"/>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lvl1pPr defTabSz="881063">
              <a:defRPr sz="1200" smtClean="0">
                <a:latin typeface="Times New Roman" pitchFamily="-110" charset="0"/>
                <a:ea typeface="ＭＳ Ｐゴシック" pitchFamily="-110" charset="-128"/>
              </a:defRPr>
            </a:lvl1pPr>
          </a:lstStyle>
          <a:p>
            <a:pPr>
              <a:defRPr/>
            </a:pPr>
            <a:endParaRPr lang="en-AU"/>
          </a:p>
        </p:txBody>
      </p:sp>
      <p:sp>
        <p:nvSpPr>
          <p:cNvPr id="3075" name="Rectangle 3"/>
          <p:cNvSpPr>
            <a:spLocks noGrp="1" noChangeArrowheads="1"/>
          </p:cNvSpPr>
          <p:nvPr>
            <p:ph type="dt" idx="1"/>
          </p:nvPr>
        </p:nvSpPr>
        <p:spPr bwMode="auto">
          <a:xfrm>
            <a:off x="3744913" y="0"/>
            <a:ext cx="2949575" cy="520700"/>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lvl1pPr algn="r" defTabSz="881063">
              <a:defRPr sz="1200" smtClean="0">
                <a:latin typeface="Times New Roman" pitchFamily="-110" charset="0"/>
                <a:ea typeface="ＭＳ Ｐゴシック" pitchFamily="-110" charset="-128"/>
              </a:defRPr>
            </a:lvl1pPr>
          </a:lstStyle>
          <a:p>
            <a:pPr>
              <a:defRPr/>
            </a:pPr>
            <a:endParaRPr lang="en-AU"/>
          </a:p>
        </p:txBody>
      </p:sp>
      <p:sp>
        <p:nvSpPr>
          <p:cNvPr id="3076" name="Rectangle 4"/>
          <p:cNvSpPr>
            <a:spLocks noGrp="1" noRot="1" noChangeAspect="1" noChangeArrowheads="1" noTextEdit="1"/>
          </p:cNvSpPr>
          <p:nvPr>
            <p:ph type="sldImg" idx="2"/>
          </p:nvPr>
        </p:nvSpPr>
        <p:spPr bwMode="auto">
          <a:xfrm>
            <a:off x="2009775" y="742950"/>
            <a:ext cx="2608263" cy="3713163"/>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863600" y="4752975"/>
            <a:ext cx="4895850" cy="4454525"/>
          </a:xfrm>
          <a:prstGeom prst="rect">
            <a:avLst/>
          </a:prstGeom>
          <a:noFill/>
          <a:ln w="9525">
            <a:noFill/>
            <a:miter lim="800000"/>
            <a:headEnd/>
            <a:tailEnd/>
          </a:ln>
          <a:effectLst/>
        </p:spPr>
        <p:txBody>
          <a:bodyPr vert="horz" wrap="square" lIns="87896" tIns="43948" rIns="87896" bIns="43948"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31338"/>
            <a:ext cx="2879725" cy="519112"/>
          </a:xfrm>
          <a:prstGeom prst="rect">
            <a:avLst/>
          </a:prstGeom>
          <a:noFill/>
          <a:ln w="9525">
            <a:noFill/>
            <a:miter lim="800000"/>
            <a:headEnd/>
            <a:tailEnd/>
          </a:ln>
          <a:effectLst/>
        </p:spPr>
        <p:txBody>
          <a:bodyPr vert="horz" wrap="square" lIns="87896" tIns="43948" rIns="87896" bIns="43948" numCol="1" anchor="b" anchorCtr="0" compatLnSpc="1">
            <a:prstTxWarp prst="textNoShape">
              <a:avLst/>
            </a:prstTxWarp>
          </a:bodyPr>
          <a:lstStyle>
            <a:lvl1pPr defTabSz="881063">
              <a:defRPr sz="1200" smtClean="0">
                <a:latin typeface="Times New Roman" pitchFamily="-110" charset="0"/>
                <a:ea typeface="ＭＳ Ｐゴシック" pitchFamily="-110" charset="-128"/>
              </a:defRPr>
            </a:lvl1pPr>
          </a:lstStyle>
          <a:p>
            <a:pPr>
              <a:defRPr/>
            </a:pPr>
            <a:endParaRPr lang="en-AU"/>
          </a:p>
        </p:txBody>
      </p:sp>
      <p:sp>
        <p:nvSpPr>
          <p:cNvPr id="3079" name="Rectangle 7"/>
          <p:cNvSpPr>
            <a:spLocks noGrp="1" noChangeArrowheads="1"/>
          </p:cNvSpPr>
          <p:nvPr>
            <p:ph type="sldNum" sz="quarter" idx="5"/>
          </p:nvPr>
        </p:nvSpPr>
        <p:spPr bwMode="auto">
          <a:xfrm>
            <a:off x="3744913" y="9431338"/>
            <a:ext cx="2949575" cy="519112"/>
          </a:xfrm>
          <a:prstGeom prst="rect">
            <a:avLst/>
          </a:prstGeom>
          <a:noFill/>
          <a:ln w="9525">
            <a:noFill/>
            <a:miter lim="800000"/>
            <a:headEnd/>
            <a:tailEnd/>
          </a:ln>
          <a:effectLst/>
        </p:spPr>
        <p:txBody>
          <a:bodyPr vert="horz" wrap="square" lIns="87896" tIns="43948" rIns="87896" bIns="43948" numCol="1" anchor="b" anchorCtr="0" compatLnSpc="1">
            <a:prstTxWarp prst="textNoShape">
              <a:avLst/>
            </a:prstTxWarp>
          </a:bodyPr>
          <a:lstStyle>
            <a:lvl1pPr algn="r" defTabSz="881063">
              <a:defRPr sz="1200"/>
            </a:lvl1pPr>
          </a:lstStyle>
          <a:p>
            <a:fld id="{FC515809-96AB-5343-99C8-31B1A4E4D67D}" type="slidenum">
              <a:rPr lang="en-AU" altLang="en-US"/>
              <a:pPr/>
              <a:t>‹#›</a:t>
            </a:fld>
            <a:endParaRPr lang="en-AU" altLang="en-US"/>
          </a:p>
        </p:txBody>
      </p:sp>
    </p:spTree>
    <p:extLst>
      <p:ext uri="{BB962C8B-B14F-4D97-AF65-F5344CB8AC3E}">
        <p14:creationId xmlns:p14="http://schemas.microsoft.com/office/powerpoint/2010/main" val="4711220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81063">
              <a:defRPr sz="2400">
                <a:solidFill>
                  <a:schemeClr val="tx1"/>
                </a:solidFill>
                <a:latin typeface="Times New Roman" charset="0"/>
                <a:ea typeface="ＭＳ Ｐゴシック" charset="-128"/>
              </a:defRPr>
            </a:lvl1pPr>
            <a:lvl2pPr marL="742950" indent="-285750" defTabSz="881063">
              <a:defRPr sz="2400">
                <a:solidFill>
                  <a:schemeClr val="tx1"/>
                </a:solidFill>
                <a:latin typeface="Times New Roman" charset="0"/>
                <a:ea typeface="ＭＳ Ｐゴシック" charset="-128"/>
              </a:defRPr>
            </a:lvl2pPr>
            <a:lvl3pPr marL="1143000" indent="-228600" defTabSz="881063">
              <a:defRPr sz="2400">
                <a:solidFill>
                  <a:schemeClr val="tx1"/>
                </a:solidFill>
                <a:latin typeface="Times New Roman" charset="0"/>
                <a:ea typeface="ＭＳ Ｐゴシック" charset="-128"/>
              </a:defRPr>
            </a:lvl3pPr>
            <a:lvl4pPr marL="1600200" indent="-228600" defTabSz="881063">
              <a:defRPr sz="2400">
                <a:solidFill>
                  <a:schemeClr val="tx1"/>
                </a:solidFill>
                <a:latin typeface="Times New Roman" charset="0"/>
                <a:ea typeface="ＭＳ Ｐゴシック" charset="-128"/>
              </a:defRPr>
            </a:lvl4pPr>
            <a:lvl5pPr marL="2057400" indent="-228600" defTabSz="881063">
              <a:defRPr sz="2400">
                <a:solidFill>
                  <a:schemeClr val="tx1"/>
                </a:solidFill>
                <a:latin typeface="Times New Roman" charset="0"/>
                <a:ea typeface="ＭＳ Ｐゴシック" charset="-128"/>
              </a:defRPr>
            </a:lvl5pPr>
            <a:lvl6pPr marL="2514600" indent="-228600" defTabSz="88106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88106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88106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881063" eaLnBrk="0" fontAlgn="base" hangingPunct="0">
              <a:spcBef>
                <a:spcPct val="0"/>
              </a:spcBef>
              <a:spcAft>
                <a:spcPct val="0"/>
              </a:spcAft>
              <a:defRPr sz="2400">
                <a:solidFill>
                  <a:schemeClr val="tx1"/>
                </a:solidFill>
                <a:latin typeface="Times New Roman" charset="0"/>
                <a:ea typeface="ＭＳ Ｐゴシック" charset="-128"/>
              </a:defRPr>
            </a:lvl9pPr>
          </a:lstStyle>
          <a:p>
            <a:fld id="{D7178963-5EBB-E645-9E88-A250D69B769A}" type="slidenum">
              <a:rPr lang="en-AU" altLang="en-US" sz="1200"/>
              <a:pPr/>
              <a:t>1</a:t>
            </a:fld>
            <a:endParaRPr lang="en-AU"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sz="1200" dirty="0" smtClean="0">
                <a:latin typeface="Arial" charset="0"/>
              </a:rPr>
              <a:t>Conclusions: The goal is not to obtain an all-encompassing theory (or</a:t>
            </a:r>
          </a:p>
          <a:p>
            <a:r>
              <a:rPr lang="en-US" altLang="en-US" sz="1200" dirty="0" smtClean="0">
                <a:latin typeface="Arial" charset="0"/>
              </a:rPr>
              <a:t> at least not at first!)</a:t>
            </a:r>
          </a:p>
          <a:p>
            <a:endParaRPr lang="en-US" altLang="en-US" sz="1200" dirty="0" smtClean="0">
              <a:latin typeface="Arial" charset="0"/>
            </a:endParaRPr>
          </a:p>
          <a:p>
            <a:r>
              <a:rPr lang="en-US" altLang="en-US" sz="1200" dirty="0" smtClean="0">
                <a:latin typeface="Arial" charset="0"/>
              </a:rPr>
              <a:t>Complex systems needs of multiple views. We need to</a:t>
            </a:r>
          </a:p>
          <a:p>
            <a:r>
              <a:rPr lang="en-US" altLang="en-US" sz="1200" dirty="0" smtClean="0">
                <a:latin typeface="Arial" charset="0"/>
              </a:rPr>
              <a:t> enrich the theoretical context in neuroscience</a:t>
            </a:r>
          </a:p>
          <a:p>
            <a:endParaRPr lang="en-US" altLang="en-US" sz="1200" dirty="0" smtClean="0">
              <a:latin typeface="Arial" charset="0"/>
            </a:endParaRPr>
          </a:p>
          <a:p>
            <a:r>
              <a:rPr lang="en-US" altLang="en-US" sz="1200" b="1" dirty="0" smtClean="0">
                <a:latin typeface="Arial" charset="0"/>
              </a:rPr>
              <a:t>Creative act: </a:t>
            </a:r>
            <a:r>
              <a:rPr lang="en-US" altLang="en-US" sz="1200" dirty="0" smtClean="0">
                <a:latin typeface="Arial" charset="0"/>
              </a:rPr>
              <a:t>not just to apply existing theories but the</a:t>
            </a:r>
          </a:p>
          <a:p>
            <a:r>
              <a:rPr lang="en-US" altLang="en-US" sz="1200" dirty="0" smtClean="0">
                <a:latin typeface="Arial" charset="0"/>
              </a:rPr>
              <a:t> ability to create new theories that structurally  match</a:t>
            </a:r>
          </a:p>
          <a:p>
            <a:r>
              <a:rPr lang="en-US" altLang="en-US" sz="1200" dirty="0" smtClean="0">
                <a:latin typeface="Arial" charset="0"/>
              </a:rPr>
              <a:t> (category theory, group theory)</a:t>
            </a:r>
          </a:p>
          <a:p>
            <a:endParaRPr lang="en-US" altLang="en-US" sz="1200" dirty="0" smtClean="0">
              <a:latin typeface="Arial" charset="0"/>
            </a:endParaRPr>
          </a:p>
          <a:p>
            <a:r>
              <a:rPr lang="en-US" altLang="en-US" sz="1200" dirty="0" smtClean="0">
                <a:latin typeface="Arial" charset="0"/>
              </a:rPr>
              <a:t>To equate theoretical neuroscience with computations is</a:t>
            </a:r>
          </a:p>
          <a:p>
            <a:r>
              <a:rPr lang="en-US" altLang="en-US" sz="1200" dirty="0" smtClean="0">
                <a:latin typeface="Arial" charset="0"/>
              </a:rPr>
              <a:t> due to the wrong assumption that the principles are</a:t>
            </a:r>
          </a:p>
          <a:p>
            <a:r>
              <a:rPr lang="en-US" altLang="en-US" sz="1200" dirty="0" smtClean="0">
                <a:latin typeface="Arial" charset="0"/>
              </a:rPr>
              <a:t> already known.</a:t>
            </a:r>
          </a:p>
          <a:p>
            <a:r>
              <a:rPr lang="en-US" altLang="en-US" sz="1200" dirty="0" smtClean="0">
                <a:latin typeface="Arial" charset="0"/>
              </a:rPr>
              <a:t>The main task in to discover those fundamental principles</a:t>
            </a:r>
          </a:p>
          <a:p>
            <a:r>
              <a:rPr lang="en-US" altLang="en-US" sz="1200" dirty="0" smtClean="0">
                <a:latin typeface="Arial" charset="0"/>
              </a:rPr>
              <a:t> or laws (habits)</a:t>
            </a:r>
          </a:p>
          <a:p>
            <a:endParaRPr lang="en-US" altLang="en-US" sz="1200" dirty="0" smtClean="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smtClean="0">
              <a:latin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dirty="0" err="1" smtClean="0">
                <a:latin typeface="Arial" charset="0"/>
              </a:rPr>
              <a:t>sklearn.covariance</a:t>
            </a:r>
            <a:r>
              <a:rPr lang="en-US" altLang="en-US" sz="1200" dirty="0" smtClean="0">
                <a:latin typeface="Arial" charset="0"/>
              </a:rPr>
              <a:t> package does the estimation of a population’s covariance matrix. empirical covariance: </a:t>
            </a:r>
          </a:p>
          <a:p>
            <a:r>
              <a:rPr lang="en-US" altLang="en-US" sz="1200" dirty="0" smtClean="0">
                <a:latin typeface="Arial" charset="0"/>
              </a:rPr>
              <a:t>References</a:t>
            </a:r>
          </a:p>
          <a:p>
            <a:r>
              <a:rPr lang="en-US" sz="1200" dirty="0" smtClean="0"/>
              <a:t>[1] M. Abeles. </a:t>
            </a:r>
            <a:r>
              <a:rPr lang="en-US" sz="1200" dirty="0" err="1" smtClean="0"/>
              <a:t>Corticonics</a:t>
            </a:r>
            <a:r>
              <a:rPr lang="en-US" sz="1200" dirty="0" smtClean="0"/>
              <a:t>: Neural Circuits of the Cerebral Cortex. Cambridge University Press, 1991. </a:t>
            </a:r>
          </a:p>
          <a:p>
            <a:r>
              <a:rPr lang="en-US" sz="1200" dirty="0" smtClean="0"/>
              <a:t>[2] K. </a:t>
            </a:r>
            <a:r>
              <a:rPr lang="en-US" sz="1200" dirty="0" err="1" smtClean="0"/>
              <a:t>Friston</a:t>
            </a:r>
            <a:r>
              <a:rPr lang="en-US" sz="1200" dirty="0" smtClean="0"/>
              <a:t>. The free-energy principle: a unified brain theory? Nature Reviews Neuroscience, 11(2):127138, 2010. </a:t>
            </a:r>
          </a:p>
          <a:p>
            <a:r>
              <a:rPr lang="en-US" sz="1200" dirty="0" smtClean="0"/>
              <a:t>[3] C. </a:t>
            </a:r>
            <a:r>
              <a:rPr lang="en-US" sz="1200" dirty="0" err="1" smtClean="0"/>
              <a:t>Giusti</a:t>
            </a:r>
            <a:r>
              <a:rPr lang="en-US" sz="1200" dirty="0" smtClean="0"/>
              <a:t>, R. </a:t>
            </a:r>
            <a:r>
              <a:rPr lang="en-US" sz="1200" dirty="0" err="1" smtClean="0"/>
              <a:t>Ghrist</a:t>
            </a:r>
            <a:r>
              <a:rPr lang="en-US" sz="1200" dirty="0" smtClean="0"/>
              <a:t>, and D. S. Bassett. Two’s company, three (or more) is a simplex: Algebraic-topological tools for understanding higher-order </a:t>
            </a:r>
            <a:r>
              <a:rPr lang="en-US" sz="1200" dirty="0" err="1" smtClean="0"/>
              <a:t>struc</a:t>
            </a:r>
            <a:r>
              <a:rPr lang="en-US" sz="1200" dirty="0" smtClean="0"/>
              <a:t>- </a:t>
            </a:r>
            <a:r>
              <a:rPr lang="en-US" sz="1200" dirty="0" err="1" smtClean="0"/>
              <a:t>ture</a:t>
            </a:r>
            <a:r>
              <a:rPr lang="en-US" sz="1200" dirty="0" smtClean="0"/>
              <a:t> in neural data. </a:t>
            </a:r>
            <a:r>
              <a:rPr lang="en-US" sz="1200" dirty="0" err="1" smtClean="0"/>
              <a:t>arXiv</a:t>
            </a:r>
            <a:r>
              <a:rPr lang="en-US" sz="1200" dirty="0" smtClean="0"/>
              <a:t> preprint arXiv:1601.01704, 2016. </a:t>
            </a:r>
          </a:p>
          <a:p>
            <a:r>
              <a:rPr lang="en-US" sz="1200" dirty="0" smtClean="0"/>
              <a:t>[4] R. </a:t>
            </a:r>
            <a:r>
              <a:rPr lang="en-US" sz="1200" dirty="0" err="1" smtClean="0"/>
              <a:t>Llinás</a:t>
            </a:r>
            <a:r>
              <a:rPr lang="en-US" sz="1200" dirty="0" smtClean="0"/>
              <a:t> and U. </a:t>
            </a:r>
            <a:r>
              <a:rPr lang="en-US" sz="1200" dirty="0" err="1" smtClean="0"/>
              <a:t>Ribary</a:t>
            </a:r>
            <a:r>
              <a:rPr lang="en-US" sz="1200" dirty="0" smtClean="0"/>
              <a:t>. Coherent 40- </a:t>
            </a:r>
            <a:r>
              <a:rPr lang="en-US" sz="1200" dirty="0" err="1" smtClean="0"/>
              <a:t>hz</a:t>
            </a:r>
            <a:r>
              <a:rPr lang="en-US" sz="1200" dirty="0" smtClean="0"/>
              <a:t> oscillation characterizes dream state in humans. </a:t>
            </a:r>
            <a:r>
              <a:rPr lang="en-US" sz="1200" dirty="0" err="1" smtClean="0"/>
              <a:t>Proc</a:t>
            </a:r>
            <a:r>
              <a:rPr lang="en-US" sz="1200" dirty="0" smtClean="0"/>
              <a:t> </a:t>
            </a:r>
            <a:r>
              <a:rPr lang="en-US" sz="1200" dirty="0" err="1" smtClean="0"/>
              <a:t>Natl</a:t>
            </a:r>
            <a:r>
              <a:rPr lang="en-US" sz="1200" dirty="0" smtClean="0"/>
              <a:t> </a:t>
            </a:r>
            <a:r>
              <a:rPr lang="en-US" sz="1200" dirty="0" err="1" smtClean="0"/>
              <a:t>Acad</a:t>
            </a:r>
            <a:r>
              <a:rPr lang="en-US" sz="1200" dirty="0" smtClean="0"/>
              <a:t> </a:t>
            </a:r>
            <a:r>
              <a:rPr lang="en-US" sz="1200" dirty="0" err="1" smtClean="0"/>
              <a:t>Sci</a:t>
            </a:r>
            <a:r>
              <a:rPr lang="en-US" sz="1200" dirty="0" smtClean="0"/>
              <a:t> U S A., 90(5):20782081, 1993. </a:t>
            </a:r>
          </a:p>
          <a:p>
            <a:r>
              <a:rPr lang="en-US" sz="1200" dirty="0" smtClean="0"/>
              <a:t>[5] W. Marshall, J. Gomez-Ramirez, and G. </a:t>
            </a:r>
            <a:r>
              <a:rPr lang="en-US" sz="1200" dirty="0" err="1" smtClean="0"/>
              <a:t>Tononi</a:t>
            </a:r>
            <a:r>
              <a:rPr lang="en-US" sz="1200" dirty="0" smtClean="0"/>
              <a:t>. Integrated information and state differentiation. Frontiers in </a:t>
            </a:r>
            <a:r>
              <a:rPr lang="en-US" sz="1200" dirty="0" err="1" smtClean="0"/>
              <a:t>Psy</a:t>
            </a:r>
            <a:r>
              <a:rPr lang="en-US" sz="1200" dirty="0" smtClean="0"/>
              <a:t>- </a:t>
            </a:r>
            <a:r>
              <a:rPr lang="en-US" sz="1200" dirty="0" err="1" smtClean="0"/>
              <a:t>chology</a:t>
            </a:r>
            <a:r>
              <a:rPr lang="en-US" sz="1200" dirty="0" smtClean="0"/>
              <a:t>, 7, 2016. </a:t>
            </a:r>
          </a:p>
          <a:p>
            <a:r>
              <a:rPr lang="en-US" sz="1200" dirty="0" smtClean="0"/>
              <a:t>[6] C. Von Der </a:t>
            </a:r>
            <a:r>
              <a:rPr lang="en-US" sz="1200" dirty="0" err="1" smtClean="0"/>
              <a:t>Malsburg</a:t>
            </a:r>
            <a:r>
              <a:rPr lang="en-US" sz="1200" dirty="0" smtClean="0"/>
              <a:t>. The correlation theory of brain function. In Models of neural networks, pages 95119. Springer, 1994. </a:t>
            </a:r>
          </a:p>
          <a:p>
            <a:endParaRPr lang="en-US" altLang="en-US" sz="1200" dirty="0" smtClean="0">
              <a:latin typeface="Calibri" charset="0"/>
            </a:endParaRPr>
          </a:p>
          <a:p>
            <a:endParaRPr lang="en-GB" altLang="en-US" dirty="0" smtClean="0">
              <a:latin typeface="Times New Roman" charset="0"/>
              <a:ea typeface="ＭＳ Ｐゴシック" charset="-128"/>
            </a:endParaRPr>
          </a:p>
          <a:p>
            <a:endParaRPr lang="en-GB" altLang="en-US" dirty="0" smtClean="0">
              <a:latin typeface="Times New Roman" charset="0"/>
              <a:ea typeface="ＭＳ Ｐゴシック" charset="-128"/>
            </a:endParaRPr>
          </a:p>
          <a:p>
            <a:r>
              <a:rPr lang="en-GB" altLang="en-US" dirty="0" smtClean="0">
                <a:latin typeface="Times New Roman" charset="0"/>
                <a:ea typeface="ＭＳ Ｐゴシック" charset="-128"/>
              </a:rPr>
              <a:t>There is no privileged scale of causality in biology. Causality is nowhere more elusive than in neuroscience. This is because the brain does it all, self organized criticality, low dimensional chaos, predictive coding etc.</a:t>
            </a:r>
          </a:p>
          <a:p>
            <a:r>
              <a:rPr lang="en-GB" altLang="en-US" dirty="0" smtClean="0">
                <a:latin typeface="Times New Roman" charset="0"/>
                <a:ea typeface="ＭＳ Ｐゴシック" charset="-128"/>
              </a:rPr>
              <a:t>A causal model is a symbolic system that encodes the invariance, what remains </a:t>
            </a:r>
            <a:r>
              <a:rPr lang="en-GB" altLang="en-US" dirty="0" err="1" smtClean="0">
                <a:latin typeface="Times New Roman" charset="0"/>
                <a:ea typeface="ＭＳ Ｐゴシック" charset="-128"/>
              </a:rPr>
              <a:t>constant.Conditioning</a:t>
            </a:r>
            <a:r>
              <a:rPr lang="en-GB" altLang="en-US" dirty="0" smtClean="0">
                <a:latin typeface="Times New Roman" charset="0"/>
                <a:ea typeface="ＭＳ Ｐゴシック" charset="-128"/>
              </a:rPr>
              <a:t> probabilities do not work for intervention</a:t>
            </a:r>
          </a:p>
          <a:p>
            <a:r>
              <a:rPr lang="en-GB" altLang="en-US" dirty="0" smtClean="0">
                <a:latin typeface="Times New Roman" charset="0"/>
                <a:ea typeface="ＭＳ Ｐゴシック" charset="-128"/>
              </a:rPr>
              <a:t>One trended time series regressed against another will often reveal a strong, but spurious, relationship. Put another way, we’ve introduced a mutual dependency. By introducing a trend, we’ve made X correlated with Y but this is because they have a common cause Z (trend).</a:t>
            </a:r>
          </a:p>
          <a:p>
            <a:r>
              <a:rPr lang="en-GB" altLang="en-US" dirty="0" smtClean="0">
                <a:latin typeface="Times New Roman" charset="0"/>
                <a:ea typeface="ＭＳ Ｐゴシック" charset="-128"/>
              </a:rPr>
              <a:t>correlation is not causation and there is not correlation without causation: If A </a:t>
            </a:r>
            <a:r>
              <a:rPr lang="en-GB" altLang="en-US" dirty="0" err="1" smtClean="0">
                <a:latin typeface="Times New Roman" charset="0"/>
                <a:ea typeface="ＭＳ Ｐゴシック" charset="-128"/>
              </a:rPr>
              <a:t>corr</a:t>
            </a:r>
            <a:r>
              <a:rPr lang="en-GB" altLang="en-US" dirty="0" smtClean="0">
                <a:latin typeface="Times New Roman" charset="0"/>
                <a:ea typeface="ＭＳ Ｐゴシック" charset="-128"/>
              </a:rPr>
              <a:t> B and neither A causes B or B causes </a:t>
            </a:r>
            <a:r>
              <a:rPr lang="en-GB" altLang="en-US" dirty="0" err="1" smtClean="0">
                <a:latin typeface="Times New Roman" charset="0"/>
                <a:ea typeface="ＭＳ Ｐゴシック" charset="-128"/>
              </a:rPr>
              <a:t>Athen</a:t>
            </a:r>
            <a:r>
              <a:rPr lang="en-GB" altLang="en-US" dirty="0" smtClean="0">
                <a:latin typeface="Times New Roman" charset="0"/>
                <a:ea typeface="ＭＳ Ｐゴシック" charset="-128"/>
              </a:rPr>
              <a:t> there must be some common cause of the two, somewhere upstream there is a common cause. We need to control for common causes if you trying to estimate causal effects because when there is a common cause between two </a:t>
            </a:r>
            <a:r>
              <a:rPr lang="en-GB" altLang="en-US" dirty="0" err="1" smtClean="0">
                <a:latin typeface="Times New Roman" charset="0"/>
                <a:ea typeface="ＭＳ Ｐゴシック" charset="-128"/>
              </a:rPr>
              <a:t>variables,then</a:t>
            </a:r>
            <a:r>
              <a:rPr lang="en-GB" altLang="en-US" dirty="0" smtClean="0">
                <a:latin typeface="Times New Roman" charset="0"/>
                <a:ea typeface="ＭＳ Ｐゴシック" charset="-128"/>
              </a:rPr>
              <a:t> they will be correlated.</a:t>
            </a:r>
          </a:p>
          <a:p>
            <a:r>
              <a:rPr lang="en-US" altLang="en-US" sz="1200" dirty="0" smtClean="0">
                <a:latin typeface="Arial" charset="0"/>
              </a:rPr>
              <a:t>Functional connectivity is at its root a covariance selection problem</a:t>
            </a:r>
            <a:endParaRPr lang="en-GB" altLang="en-US" sz="1200" dirty="0" smtClean="0">
              <a:latin typeface="Arial" charset="0"/>
            </a:endParaRPr>
          </a:p>
          <a:p>
            <a:r>
              <a:rPr lang="en-GB" altLang="en-US" sz="1200" dirty="0" smtClean="0">
                <a:latin typeface="Arial" charset="0"/>
                <a:ea typeface="ＭＳ Ｐゴシック" charset="-128"/>
              </a:rPr>
              <a:t>Count number</a:t>
            </a:r>
            <a:r>
              <a:rPr lang="en-GB" altLang="en-US" sz="1200" baseline="0" dirty="0" smtClean="0">
                <a:latin typeface="Arial" charset="0"/>
                <a:ea typeface="ＭＳ Ｐゴシック" charset="-128"/>
              </a:rPr>
              <a:t> of </a:t>
            </a:r>
            <a:r>
              <a:rPr lang="en-GB" altLang="en-US" sz="1200" baseline="0" dirty="0" err="1" smtClean="0">
                <a:latin typeface="Arial" charset="0"/>
                <a:ea typeface="ＭＳ Ｐゴシック" charset="-128"/>
              </a:rPr>
              <a:t>simplices</a:t>
            </a:r>
            <a:r>
              <a:rPr lang="en-GB" altLang="en-US" sz="1200" baseline="0" dirty="0" smtClean="0">
                <a:latin typeface="Arial" charset="0"/>
                <a:ea typeface="ＭＳ Ｐゴシック" charset="-128"/>
              </a:rPr>
              <a:t>:</a:t>
            </a:r>
          </a:p>
          <a:p>
            <a:r>
              <a:rPr lang="en-GB" altLang="en-US" sz="1200" baseline="0" dirty="0" err="1" smtClean="0">
                <a:latin typeface="Arial" charset="0"/>
                <a:ea typeface="ＭＳ Ｐゴシック" charset="-128"/>
              </a:rPr>
              <a:t>Prec</a:t>
            </a:r>
            <a:endParaRPr lang="en-GB" altLang="en-US" sz="1200" baseline="0" dirty="0" smtClean="0">
              <a:latin typeface="Arial" charset="0"/>
              <a:ea typeface="ＭＳ Ｐゴシック" charset="-128"/>
            </a:endParaRPr>
          </a:p>
          <a:p>
            <a:r>
              <a:rPr lang="en-GB" altLang="en-US" sz="1200" baseline="0" dirty="0" smtClean="0">
                <a:latin typeface="Arial" charset="0"/>
                <a:ea typeface="ＭＳ Ｐゴシック" charset="-128"/>
              </a:rPr>
              <a:t>1 simplex: Control 22-22</a:t>
            </a:r>
          </a:p>
          <a:p>
            <a:r>
              <a:rPr lang="en-GB" altLang="en-US" sz="1200" baseline="0" dirty="0" smtClean="0">
                <a:latin typeface="Arial" charset="0"/>
                <a:ea typeface="ＭＳ Ｐゴシック" charset="-128"/>
              </a:rPr>
              <a:t>2 simplex: 5-5</a:t>
            </a:r>
          </a:p>
          <a:p>
            <a:r>
              <a:rPr lang="en-GB" altLang="en-US" sz="1200" baseline="0" dirty="0" smtClean="0">
                <a:latin typeface="Arial" charset="0"/>
                <a:ea typeface="ＭＳ Ｐゴシック" charset="-128"/>
              </a:rPr>
              <a:t>3-simplex 0-0</a:t>
            </a:r>
          </a:p>
          <a:p>
            <a:r>
              <a:rPr lang="en-GB" altLang="en-US" sz="1200" baseline="0" dirty="0" err="1" smtClean="0">
                <a:latin typeface="Arial" charset="0"/>
                <a:ea typeface="ＭＳ Ｐゴシック" charset="-128"/>
              </a:rPr>
              <a:t>Cov</a:t>
            </a:r>
            <a:endParaRPr lang="en-GB" altLang="en-US" sz="1200" baseline="0" dirty="0" smtClean="0">
              <a:latin typeface="Arial" charset="0"/>
              <a:ea typeface="ＭＳ Ｐゴシック" charset="-128"/>
            </a:endParaRPr>
          </a:p>
          <a:p>
            <a:r>
              <a:rPr lang="en-GB" altLang="en-US" sz="1200" baseline="0" dirty="0" smtClean="0">
                <a:latin typeface="Arial" charset="0"/>
                <a:ea typeface="ＭＳ Ｐゴシック" charset="-128"/>
              </a:rPr>
              <a:t>1-simplex: 22-22</a:t>
            </a:r>
          </a:p>
          <a:p>
            <a:r>
              <a:rPr lang="en-GB" altLang="en-US" sz="1200" baseline="0" dirty="0" smtClean="0">
                <a:latin typeface="Arial" charset="0"/>
                <a:ea typeface="ＭＳ Ｐゴシック" charset="-128"/>
              </a:rPr>
              <a:t>2-simplex: 5-6</a:t>
            </a:r>
          </a:p>
          <a:p>
            <a:endParaRPr lang="en-GB" altLang="en-US" sz="1200" baseline="0" dirty="0" smtClean="0">
              <a:latin typeface="Arial" charset="0"/>
              <a:ea typeface="ＭＳ Ｐゴシック" charset="-128"/>
            </a:endParaRPr>
          </a:p>
          <a:p>
            <a:r>
              <a:rPr lang="en-GB" altLang="en-US" sz="1200" baseline="0" dirty="0" err="1" smtClean="0">
                <a:latin typeface="Arial" charset="0"/>
                <a:ea typeface="ＭＳ Ｐゴシック" charset="-128"/>
              </a:rPr>
              <a:t>Prec</a:t>
            </a:r>
            <a:endParaRPr lang="en-GB" altLang="en-US" sz="1200" baseline="0" dirty="0" smtClean="0">
              <a:latin typeface="Arial" charset="0"/>
              <a:ea typeface="ＭＳ Ｐゴシック" charset="-128"/>
            </a:endParaRPr>
          </a:p>
          <a:p>
            <a:r>
              <a:rPr lang="en-GB" altLang="en-US" sz="1200" baseline="0" dirty="0" smtClean="0">
                <a:latin typeface="Arial" charset="0"/>
                <a:ea typeface="ＭＳ Ｐゴシック" charset="-128"/>
              </a:rPr>
              <a:t>How many 2 </a:t>
            </a:r>
            <a:r>
              <a:rPr lang="en-GB" altLang="en-US" sz="1200" baseline="0" dirty="0" err="1" smtClean="0">
                <a:latin typeface="Arial" charset="0"/>
                <a:ea typeface="ＭＳ Ｐゴシック" charset="-128"/>
              </a:rPr>
              <a:t>simplices</a:t>
            </a:r>
            <a:r>
              <a:rPr lang="en-GB" altLang="en-US" sz="1200" baseline="0" dirty="0" smtClean="0">
                <a:latin typeface="Arial" charset="0"/>
                <a:ea typeface="ＭＳ Ｐゴシック" charset="-128"/>
              </a:rPr>
              <a:t> the PCC belongs to</a:t>
            </a:r>
          </a:p>
          <a:p>
            <a:r>
              <a:rPr lang="en-GB" altLang="en-US" sz="1200" baseline="0" dirty="0" smtClean="0">
                <a:latin typeface="Arial" charset="0"/>
                <a:ea typeface="ＭＳ Ｐゴシック" charset="-128"/>
              </a:rPr>
              <a:t>5-5</a:t>
            </a:r>
          </a:p>
          <a:p>
            <a:r>
              <a:rPr lang="en-GB" altLang="en-US" sz="1200" baseline="0" dirty="0" smtClean="0">
                <a:latin typeface="Arial" charset="0"/>
                <a:ea typeface="ＭＳ Ｐゴシック" charset="-128"/>
              </a:rPr>
              <a:t>The MPFC</a:t>
            </a:r>
          </a:p>
          <a:p>
            <a:r>
              <a:rPr lang="en-GB" altLang="en-US" sz="1200" baseline="0" dirty="0" smtClean="0">
                <a:latin typeface="Arial" charset="0"/>
                <a:ea typeface="ＭＳ Ｐゴシック" charset="-128"/>
              </a:rPr>
              <a:t>2-2</a:t>
            </a:r>
          </a:p>
          <a:p>
            <a:r>
              <a:rPr lang="en-GB" altLang="en-US" sz="1200" baseline="0" dirty="0" smtClean="0">
                <a:latin typeface="Arial" charset="0"/>
                <a:ea typeface="ＭＳ Ｐゴシック" charset="-128"/>
              </a:rPr>
              <a:t>1-simplex 9-6</a:t>
            </a:r>
          </a:p>
          <a:p>
            <a:r>
              <a:rPr lang="en-GB" altLang="en-US" sz="1200" baseline="0" dirty="0" err="1" smtClean="0">
                <a:latin typeface="Arial" charset="0"/>
                <a:ea typeface="ＭＳ Ｐゴシック" charset="-128"/>
              </a:rPr>
              <a:t>Cov</a:t>
            </a:r>
            <a:endParaRPr lang="en-GB" altLang="en-US" sz="1200" baseline="0" dirty="0" smtClean="0">
              <a:latin typeface="Arial" charset="0"/>
              <a:ea typeface="ＭＳ Ｐゴシック" charset="-128"/>
            </a:endParaRPr>
          </a:p>
          <a:p>
            <a:r>
              <a:rPr lang="en-GB" altLang="en-US" sz="1200" baseline="0" dirty="0" smtClean="0">
                <a:latin typeface="Arial" charset="0"/>
                <a:ea typeface="ＭＳ Ｐゴシック" charset="-128"/>
              </a:rPr>
              <a:t>PCC 2s 5-6</a:t>
            </a:r>
          </a:p>
          <a:p>
            <a:r>
              <a:rPr lang="en-GB" altLang="en-US" sz="1200" baseline="0" dirty="0" smtClean="0">
                <a:latin typeface="Arial" charset="0"/>
                <a:ea typeface="ＭＳ Ｐゴシック" charset="-128"/>
              </a:rPr>
              <a:t>1s 16-14</a:t>
            </a:r>
          </a:p>
          <a:p>
            <a:r>
              <a:rPr lang="en-GB" altLang="en-US" sz="1200" baseline="0" dirty="0" smtClean="0">
                <a:latin typeface="Arial" charset="0"/>
                <a:ea typeface="ＭＳ Ｐゴシック" charset="-128"/>
              </a:rPr>
              <a:t>MPFC 2simplex: 2-2</a:t>
            </a:r>
          </a:p>
          <a:p>
            <a:r>
              <a:rPr lang="en-GB" altLang="en-US" sz="1200" baseline="0" dirty="0" smtClean="0">
                <a:latin typeface="Arial" charset="0"/>
                <a:ea typeface="ＭＳ Ｐゴシック" charset="-128"/>
              </a:rPr>
              <a:t>1-simplex 8-5</a:t>
            </a:r>
          </a:p>
          <a:p>
            <a:endParaRPr lang="en-GB" altLang="en-US" sz="1200" baseline="0" dirty="0" smtClean="0">
              <a:latin typeface="Arial" charset="0"/>
              <a:ea typeface="ＭＳ Ｐゴシック" charset="-128"/>
            </a:endParaRPr>
          </a:p>
          <a:p>
            <a:endParaRPr lang="en-GB" altLang="en-US" sz="1200" baseline="0" dirty="0" smtClean="0">
              <a:latin typeface="Arial" charset="0"/>
              <a:ea typeface="ＭＳ Ｐゴシック" charset="-128"/>
            </a:endParaRPr>
          </a:p>
          <a:p>
            <a:endParaRPr lang="en-GB" altLang="en-US" dirty="0">
              <a:latin typeface="Times New Roman" charset="0"/>
              <a:ea typeface="ＭＳ Ｐゴシック" charset="-128"/>
            </a:endParaRPr>
          </a:p>
        </p:txBody>
      </p:sp>
    </p:spTree>
    <p:extLst>
      <p:ext uri="{BB962C8B-B14F-4D97-AF65-F5344CB8AC3E}">
        <p14:creationId xmlns:p14="http://schemas.microsoft.com/office/powerpoint/2010/main" val="190396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308225" y="13611225"/>
            <a:ext cx="26168350" cy="9391650"/>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4618038" y="24828500"/>
            <a:ext cx="21548725" cy="111966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58A69C35-F9E2-0F49-BA2F-0284B5AD3B5A}" type="slidenum">
              <a:rPr lang="en-US" altLang="en-US"/>
              <a:pPr/>
              <a:t>‹#›</a:t>
            </a:fld>
            <a:endParaRPr lang="en-US" altLang="en-US"/>
          </a:p>
        </p:txBody>
      </p:sp>
    </p:spTree>
    <p:extLst>
      <p:ext uri="{BB962C8B-B14F-4D97-AF65-F5344CB8AC3E}">
        <p14:creationId xmlns:p14="http://schemas.microsoft.com/office/powerpoint/2010/main" val="24562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76961E1F-02B8-5249-AA7B-62794CF261C2}" type="slidenum">
              <a:rPr lang="en-US" altLang="en-US"/>
              <a:pPr/>
              <a:t>‹#›</a:t>
            </a:fld>
            <a:endParaRPr lang="en-US" altLang="en-US"/>
          </a:p>
        </p:txBody>
      </p:sp>
    </p:spTree>
    <p:extLst>
      <p:ext uri="{BB962C8B-B14F-4D97-AF65-F5344CB8AC3E}">
        <p14:creationId xmlns:p14="http://schemas.microsoft.com/office/powerpoint/2010/main" val="17229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1934488" y="3895725"/>
            <a:ext cx="6542087" cy="3505041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2308225" y="3895725"/>
            <a:ext cx="19473863" cy="3505041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C0D4950E-F986-3541-8450-21AA8C306A26}" type="slidenum">
              <a:rPr lang="en-US" altLang="en-US"/>
              <a:pPr/>
              <a:t>‹#›</a:t>
            </a:fld>
            <a:endParaRPr lang="en-US" altLang="en-US"/>
          </a:p>
        </p:txBody>
      </p:sp>
    </p:spTree>
    <p:extLst>
      <p:ext uri="{BB962C8B-B14F-4D97-AF65-F5344CB8AC3E}">
        <p14:creationId xmlns:p14="http://schemas.microsoft.com/office/powerpoint/2010/main" val="97298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8A4D5F3B-BDA8-4142-A272-252B517C4780}" type="slidenum">
              <a:rPr lang="en-US" altLang="en-US"/>
              <a:pPr/>
              <a:t>‹#›</a:t>
            </a:fld>
            <a:endParaRPr lang="en-US" altLang="en-US"/>
          </a:p>
        </p:txBody>
      </p:sp>
    </p:spTree>
    <p:extLst>
      <p:ext uri="{BB962C8B-B14F-4D97-AF65-F5344CB8AC3E}">
        <p14:creationId xmlns:p14="http://schemas.microsoft.com/office/powerpoint/2010/main" val="79315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432050" y="28155900"/>
            <a:ext cx="26166763" cy="8701088"/>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2432050" y="18570575"/>
            <a:ext cx="26166763" cy="95853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1661EA10-8C75-274A-8560-9B5A9ABFA934}" type="slidenum">
              <a:rPr lang="en-US" altLang="en-US"/>
              <a:pPr/>
              <a:t>‹#›</a:t>
            </a:fld>
            <a:endParaRPr lang="en-US" altLang="en-US"/>
          </a:p>
        </p:txBody>
      </p:sp>
    </p:spTree>
    <p:extLst>
      <p:ext uri="{BB962C8B-B14F-4D97-AF65-F5344CB8AC3E}">
        <p14:creationId xmlns:p14="http://schemas.microsoft.com/office/powerpoint/2010/main" val="105147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2308225" y="12657138"/>
            <a:ext cx="13007975" cy="2628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15468600" y="12657138"/>
            <a:ext cx="13007975" cy="2628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9F1D504C-21BE-A046-8301-1E2EAFFE4E06}" type="slidenum">
              <a:rPr lang="en-US" altLang="en-US"/>
              <a:pPr/>
              <a:t>‹#›</a:t>
            </a:fld>
            <a:endParaRPr lang="en-US" altLang="en-US"/>
          </a:p>
        </p:txBody>
      </p:sp>
    </p:spTree>
    <p:extLst>
      <p:ext uri="{BB962C8B-B14F-4D97-AF65-F5344CB8AC3E}">
        <p14:creationId xmlns:p14="http://schemas.microsoft.com/office/powerpoint/2010/main" val="47068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539875" y="1754188"/>
            <a:ext cx="27705050" cy="73025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539875" y="9807575"/>
            <a:ext cx="13601700" cy="4087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539875" y="13895388"/>
            <a:ext cx="13601700" cy="252444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15638463" y="9807575"/>
            <a:ext cx="13606462" cy="40878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5638463" y="13895388"/>
            <a:ext cx="13606462" cy="252444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fld id="{537F5D0A-05C6-5640-BE31-38F04B0B5DA1}" type="slidenum">
              <a:rPr lang="en-US" altLang="en-US"/>
              <a:pPr/>
              <a:t>‹#›</a:t>
            </a:fld>
            <a:endParaRPr lang="en-US" altLang="en-US"/>
          </a:p>
        </p:txBody>
      </p:sp>
    </p:spTree>
    <p:extLst>
      <p:ext uri="{BB962C8B-B14F-4D97-AF65-F5344CB8AC3E}">
        <p14:creationId xmlns:p14="http://schemas.microsoft.com/office/powerpoint/2010/main" val="166277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fld id="{A7B349C4-1E88-1E40-BD88-507E390FCE30}" type="slidenum">
              <a:rPr lang="en-US" altLang="en-US"/>
              <a:pPr/>
              <a:t>‹#›</a:t>
            </a:fld>
            <a:endParaRPr lang="en-US" altLang="en-US"/>
          </a:p>
        </p:txBody>
      </p:sp>
    </p:spTree>
    <p:extLst>
      <p:ext uri="{BB962C8B-B14F-4D97-AF65-F5344CB8AC3E}">
        <p14:creationId xmlns:p14="http://schemas.microsoft.com/office/powerpoint/2010/main" val="106980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fld id="{43A1ADB3-042E-D54A-9596-75E2A7A4B497}" type="slidenum">
              <a:rPr lang="en-US" altLang="en-US"/>
              <a:pPr/>
              <a:t>‹#›</a:t>
            </a:fld>
            <a:endParaRPr lang="en-US" altLang="en-US"/>
          </a:p>
        </p:txBody>
      </p:sp>
    </p:spTree>
    <p:extLst>
      <p:ext uri="{BB962C8B-B14F-4D97-AF65-F5344CB8AC3E}">
        <p14:creationId xmlns:p14="http://schemas.microsoft.com/office/powerpoint/2010/main" val="14369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539875" y="1744663"/>
            <a:ext cx="10126663" cy="7424737"/>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12036425" y="1744663"/>
            <a:ext cx="17208500" cy="37395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1539875" y="9169400"/>
            <a:ext cx="10126663" cy="29970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1462DD6E-89DD-374E-9341-AF387A76FBF6}" type="slidenum">
              <a:rPr lang="en-US" altLang="en-US"/>
              <a:pPr/>
              <a:t>‹#›</a:t>
            </a:fld>
            <a:endParaRPr lang="en-US" altLang="en-US"/>
          </a:p>
        </p:txBody>
      </p:sp>
    </p:spTree>
    <p:extLst>
      <p:ext uri="{BB962C8B-B14F-4D97-AF65-F5344CB8AC3E}">
        <p14:creationId xmlns:p14="http://schemas.microsoft.com/office/powerpoint/2010/main" val="83928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34088" y="30670500"/>
            <a:ext cx="18470562" cy="362108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6034088" y="3914775"/>
            <a:ext cx="18470562" cy="2628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6034088" y="34291588"/>
            <a:ext cx="18470562" cy="51419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D169AF0F-3E0C-2248-A79A-9DA4F1D5975C}" type="slidenum">
              <a:rPr lang="en-US" altLang="en-US"/>
              <a:pPr/>
              <a:t>‹#›</a:t>
            </a:fld>
            <a:endParaRPr lang="en-US" altLang="en-US"/>
          </a:p>
        </p:txBody>
      </p:sp>
    </p:spTree>
    <p:extLst>
      <p:ext uri="{BB962C8B-B14F-4D97-AF65-F5344CB8AC3E}">
        <p14:creationId xmlns:p14="http://schemas.microsoft.com/office/powerpoint/2010/main" val="11127867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08225" y="3895725"/>
            <a:ext cx="26168350" cy="73025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25818" tIns="212909" rIns="425818" bIns="21290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308225" y="12657138"/>
            <a:ext cx="26168350" cy="2628900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25818" tIns="212909" rIns="425818" bIns="21290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308225" y="39919275"/>
            <a:ext cx="6413500" cy="2922588"/>
          </a:xfrm>
          <a:prstGeom prst="rect">
            <a:avLst/>
          </a:prstGeom>
          <a:noFill/>
          <a:ln w="9525">
            <a:noFill/>
            <a:miter lim="800000"/>
            <a:headEnd/>
            <a:tailEnd/>
          </a:ln>
          <a:effectLst/>
        </p:spPr>
        <p:txBody>
          <a:bodyPr vert="horz" wrap="square" lIns="425818" tIns="212909" rIns="425818" bIns="212909" numCol="1" anchor="t" anchorCtr="0" compatLnSpc="1">
            <a:prstTxWarp prst="textNoShape">
              <a:avLst/>
            </a:prstTxWarp>
          </a:bodyPr>
          <a:lstStyle>
            <a:lvl1pPr>
              <a:defRPr sz="6500" smtClean="0">
                <a:latin typeface="Times New Roman" pitchFamily="-110" charset="0"/>
                <a:ea typeface="ＭＳ Ｐゴシック" pitchFamily="-110" charset="-128"/>
              </a:defRPr>
            </a:lvl1pPr>
          </a:lstStyle>
          <a:p>
            <a:pPr>
              <a:defRPr/>
            </a:pPr>
            <a:endParaRPr lang="es-ES"/>
          </a:p>
        </p:txBody>
      </p:sp>
      <p:sp>
        <p:nvSpPr>
          <p:cNvPr id="1029" name="Rectangle 5"/>
          <p:cNvSpPr>
            <a:spLocks noGrp="1" noChangeArrowheads="1"/>
          </p:cNvSpPr>
          <p:nvPr>
            <p:ph type="ftr" sz="quarter" idx="3"/>
          </p:nvPr>
        </p:nvSpPr>
        <p:spPr bwMode="auto">
          <a:xfrm>
            <a:off x="10518775" y="39919275"/>
            <a:ext cx="9747250" cy="2922588"/>
          </a:xfrm>
          <a:prstGeom prst="rect">
            <a:avLst/>
          </a:prstGeom>
          <a:noFill/>
          <a:ln w="9525">
            <a:noFill/>
            <a:miter lim="800000"/>
            <a:headEnd/>
            <a:tailEnd/>
          </a:ln>
          <a:effectLst/>
        </p:spPr>
        <p:txBody>
          <a:bodyPr vert="horz" wrap="square" lIns="425818" tIns="212909" rIns="425818" bIns="212909" numCol="1" anchor="t" anchorCtr="0" compatLnSpc="1">
            <a:prstTxWarp prst="textNoShape">
              <a:avLst/>
            </a:prstTxWarp>
          </a:bodyPr>
          <a:lstStyle>
            <a:lvl1pPr algn="ctr">
              <a:defRPr sz="6500" smtClean="0">
                <a:latin typeface="Times New Roman" pitchFamily="-110" charset="0"/>
                <a:ea typeface="ＭＳ Ｐゴシック" pitchFamily="-110" charset="-128"/>
              </a:defRPr>
            </a:lvl1pPr>
          </a:lstStyle>
          <a:p>
            <a:pPr>
              <a:defRPr/>
            </a:pPr>
            <a:endParaRPr lang="es-ES"/>
          </a:p>
        </p:txBody>
      </p:sp>
      <p:sp>
        <p:nvSpPr>
          <p:cNvPr id="1030" name="Rectangle 6"/>
          <p:cNvSpPr>
            <a:spLocks noGrp="1" noChangeArrowheads="1"/>
          </p:cNvSpPr>
          <p:nvPr>
            <p:ph type="sldNum" sz="quarter" idx="4"/>
          </p:nvPr>
        </p:nvSpPr>
        <p:spPr bwMode="auto">
          <a:xfrm>
            <a:off x="22063075" y="39919275"/>
            <a:ext cx="6413500" cy="2922588"/>
          </a:xfrm>
          <a:prstGeom prst="rect">
            <a:avLst/>
          </a:prstGeom>
          <a:noFill/>
          <a:ln w="9525">
            <a:noFill/>
            <a:miter lim="800000"/>
            <a:headEnd/>
            <a:tailEnd/>
          </a:ln>
          <a:effectLst/>
        </p:spPr>
        <p:txBody>
          <a:bodyPr vert="horz" wrap="square" lIns="425818" tIns="212909" rIns="425818" bIns="212909" numCol="1" anchor="t" anchorCtr="0" compatLnSpc="1">
            <a:prstTxWarp prst="textNoShape">
              <a:avLst/>
            </a:prstTxWarp>
          </a:bodyPr>
          <a:lstStyle>
            <a:lvl1pPr algn="r">
              <a:defRPr sz="6500"/>
            </a:lvl1pPr>
          </a:lstStyle>
          <a:p>
            <a:fld id="{5B24E0D7-6DE2-6A49-AD08-99098B74CFDE}" type="slidenum">
              <a:rPr lang="en-US" altLang="en-US"/>
              <a:pPr/>
              <a:t>‹#›</a:t>
            </a:fld>
            <a:endParaRPr lang="en-US" altLang="en-US"/>
          </a:p>
        </p:txBody>
      </p:sp>
      <p:sp>
        <p:nvSpPr>
          <p:cNvPr id="1031" name="Rectangle 7"/>
          <p:cNvSpPr>
            <a:spLocks noChangeArrowheads="1"/>
          </p:cNvSpPr>
          <p:nvPr/>
        </p:nvSpPr>
        <p:spPr bwMode="auto">
          <a:xfrm>
            <a:off x="1143000" y="8382000"/>
            <a:ext cx="8991600" cy="34213800"/>
          </a:xfrm>
          <a:prstGeom prst="rect">
            <a:avLst/>
          </a:prstGeom>
          <a:solidFill>
            <a:schemeClr val="bg1"/>
          </a:solidFill>
          <a:ln w="9525">
            <a:noFill/>
            <a:miter lim="800000"/>
            <a:headEnd/>
            <a:tailEnd/>
          </a:ln>
          <a:effectLst/>
        </p:spPr>
        <p:txBody>
          <a:bodyPr wrap="none" anchor="ctr"/>
          <a:lstStyle/>
          <a:p>
            <a:pPr>
              <a:defRPr/>
            </a:pPr>
            <a:endParaRPr lang="es-ES">
              <a:latin typeface="Times New Roman" pitchFamily="-110" charset="0"/>
              <a:ea typeface="ＭＳ Ｐゴシック" pitchFamily="-110" charset="-128"/>
            </a:endParaRPr>
          </a:p>
        </p:txBody>
      </p:sp>
      <p:sp>
        <p:nvSpPr>
          <p:cNvPr id="1032" name="Rectangle 8"/>
          <p:cNvSpPr>
            <a:spLocks noChangeArrowheads="1"/>
          </p:cNvSpPr>
          <p:nvPr/>
        </p:nvSpPr>
        <p:spPr bwMode="auto">
          <a:xfrm>
            <a:off x="10896600" y="8382000"/>
            <a:ext cx="8991600" cy="34213800"/>
          </a:xfrm>
          <a:prstGeom prst="rect">
            <a:avLst/>
          </a:prstGeom>
          <a:solidFill>
            <a:schemeClr val="bg1"/>
          </a:solidFill>
          <a:ln w="9525">
            <a:noFill/>
            <a:miter lim="800000"/>
            <a:headEnd/>
            <a:tailEnd/>
          </a:ln>
          <a:effectLst/>
        </p:spPr>
        <p:txBody>
          <a:bodyPr wrap="none" anchor="ctr"/>
          <a:lstStyle/>
          <a:p>
            <a:pPr>
              <a:defRPr/>
            </a:pPr>
            <a:endParaRPr lang="es-ES">
              <a:latin typeface="Times New Roman" pitchFamily="-110" charset="0"/>
              <a:ea typeface="ＭＳ Ｐゴシック" pitchFamily="-110" charset="-128"/>
            </a:endParaRPr>
          </a:p>
        </p:txBody>
      </p:sp>
      <p:sp>
        <p:nvSpPr>
          <p:cNvPr id="1033" name="Rectangle 9"/>
          <p:cNvSpPr>
            <a:spLocks noChangeArrowheads="1"/>
          </p:cNvSpPr>
          <p:nvPr/>
        </p:nvSpPr>
        <p:spPr bwMode="auto">
          <a:xfrm>
            <a:off x="20650200" y="8382000"/>
            <a:ext cx="8991600" cy="34213800"/>
          </a:xfrm>
          <a:prstGeom prst="rect">
            <a:avLst/>
          </a:prstGeom>
          <a:solidFill>
            <a:schemeClr val="bg1"/>
          </a:solidFill>
          <a:ln w="9525">
            <a:noFill/>
            <a:miter lim="800000"/>
            <a:headEnd/>
            <a:tailEnd/>
          </a:ln>
          <a:effectLst/>
        </p:spPr>
        <p:txBody>
          <a:bodyPr wrap="none" anchor="ctr"/>
          <a:lstStyle/>
          <a:p>
            <a:pPr>
              <a:defRPr/>
            </a:pPr>
            <a:endParaRPr lang="es-ES">
              <a:latin typeface="Times New Roman" pitchFamily="-110" charset="0"/>
              <a:ea typeface="ＭＳ Ｐゴシック" pitchFamily="-110"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57675" rtl="0" eaLnBrk="0" fontAlgn="base" hangingPunct="0">
        <a:spcBef>
          <a:spcPct val="0"/>
        </a:spcBef>
        <a:spcAft>
          <a:spcPct val="0"/>
        </a:spcAft>
        <a:defRPr sz="20500">
          <a:solidFill>
            <a:schemeClr val="tx2"/>
          </a:solidFill>
          <a:latin typeface="+mj-lt"/>
          <a:ea typeface="ＭＳ Ｐゴシック" pitchFamily="-110" charset="-128"/>
          <a:cs typeface="+mj-cs"/>
        </a:defRPr>
      </a:lvl1pPr>
      <a:lvl2pPr algn="ctr" defTabSz="4257675" rtl="0" eaLnBrk="0" fontAlgn="base" hangingPunct="0">
        <a:spcBef>
          <a:spcPct val="0"/>
        </a:spcBef>
        <a:spcAft>
          <a:spcPct val="0"/>
        </a:spcAft>
        <a:defRPr sz="20500">
          <a:solidFill>
            <a:schemeClr val="tx2"/>
          </a:solidFill>
          <a:latin typeface="Arial" pitchFamily="34" charset="0"/>
          <a:ea typeface="ＭＳ Ｐゴシック" pitchFamily="-110" charset="-128"/>
        </a:defRPr>
      </a:lvl2pPr>
      <a:lvl3pPr algn="ctr" defTabSz="4257675" rtl="0" eaLnBrk="0" fontAlgn="base" hangingPunct="0">
        <a:spcBef>
          <a:spcPct val="0"/>
        </a:spcBef>
        <a:spcAft>
          <a:spcPct val="0"/>
        </a:spcAft>
        <a:defRPr sz="20500">
          <a:solidFill>
            <a:schemeClr val="tx2"/>
          </a:solidFill>
          <a:latin typeface="Arial" pitchFamily="34" charset="0"/>
          <a:ea typeface="ＭＳ Ｐゴシック" pitchFamily="-110" charset="-128"/>
        </a:defRPr>
      </a:lvl3pPr>
      <a:lvl4pPr algn="ctr" defTabSz="4257675" rtl="0" eaLnBrk="0" fontAlgn="base" hangingPunct="0">
        <a:spcBef>
          <a:spcPct val="0"/>
        </a:spcBef>
        <a:spcAft>
          <a:spcPct val="0"/>
        </a:spcAft>
        <a:defRPr sz="20500">
          <a:solidFill>
            <a:schemeClr val="tx2"/>
          </a:solidFill>
          <a:latin typeface="Arial" pitchFamily="34" charset="0"/>
          <a:ea typeface="ＭＳ Ｐゴシック" pitchFamily="-110" charset="-128"/>
        </a:defRPr>
      </a:lvl4pPr>
      <a:lvl5pPr algn="ctr" defTabSz="4257675" rtl="0" eaLnBrk="0" fontAlgn="base" hangingPunct="0">
        <a:spcBef>
          <a:spcPct val="0"/>
        </a:spcBef>
        <a:spcAft>
          <a:spcPct val="0"/>
        </a:spcAft>
        <a:defRPr sz="20500">
          <a:solidFill>
            <a:schemeClr val="tx2"/>
          </a:solidFill>
          <a:latin typeface="Arial" pitchFamily="34" charset="0"/>
          <a:ea typeface="ＭＳ Ｐゴシック" pitchFamily="-110" charset="-128"/>
        </a:defRPr>
      </a:lvl5pPr>
      <a:lvl6pPr marL="457200" algn="ctr" defTabSz="4257675" rtl="0" eaLnBrk="0" fontAlgn="base" hangingPunct="0">
        <a:spcBef>
          <a:spcPct val="0"/>
        </a:spcBef>
        <a:spcAft>
          <a:spcPct val="0"/>
        </a:spcAft>
        <a:defRPr sz="20500">
          <a:solidFill>
            <a:schemeClr val="tx2"/>
          </a:solidFill>
          <a:latin typeface="Arial" pitchFamily="34" charset="0"/>
        </a:defRPr>
      </a:lvl6pPr>
      <a:lvl7pPr marL="914400" algn="ctr" defTabSz="4257675" rtl="0" eaLnBrk="0" fontAlgn="base" hangingPunct="0">
        <a:spcBef>
          <a:spcPct val="0"/>
        </a:spcBef>
        <a:spcAft>
          <a:spcPct val="0"/>
        </a:spcAft>
        <a:defRPr sz="20500">
          <a:solidFill>
            <a:schemeClr val="tx2"/>
          </a:solidFill>
          <a:latin typeface="Arial" pitchFamily="34" charset="0"/>
        </a:defRPr>
      </a:lvl7pPr>
      <a:lvl8pPr marL="1371600" algn="ctr" defTabSz="4257675" rtl="0" eaLnBrk="0" fontAlgn="base" hangingPunct="0">
        <a:spcBef>
          <a:spcPct val="0"/>
        </a:spcBef>
        <a:spcAft>
          <a:spcPct val="0"/>
        </a:spcAft>
        <a:defRPr sz="20500">
          <a:solidFill>
            <a:schemeClr val="tx2"/>
          </a:solidFill>
          <a:latin typeface="Arial" pitchFamily="34" charset="0"/>
        </a:defRPr>
      </a:lvl8pPr>
      <a:lvl9pPr marL="1828800" algn="ctr" defTabSz="4257675" rtl="0" eaLnBrk="0" fontAlgn="base" hangingPunct="0">
        <a:spcBef>
          <a:spcPct val="0"/>
        </a:spcBef>
        <a:spcAft>
          <a:spcPct val="0"/>
        </a:spcAft>
        <a:defRPr sz="20500">
          <a:solidFill>
            <a:schemeClr val="tx2"/>
          </a:solidFill>
          <a:latin typeface="Arial" pitchFamily="34" charset="0"/>
        </a:defRPr>
      </a:lvl9pPr>
    </p:titleStyle>
    <p:bodyStyle>
      <a:lvl1pPr marL="1597025" indent="-1597025" algn="l" defTabSz="4257675" rtl="0" eaLnBrk="0" fontAlgn="base" hangingPunct="0">
        <a:spcBef>
          <a:spcPct val="20000"/>
        </a:spcBef>
        <a:spcAft>
          <a:spcPct val="0"/>
        </a:spcAft>
        <a:buChar char="•"/>
        <a:defRPr sz="14900">
          <a:solidFill>
            <a:schemeClr val="tx1"/>
          </a:solidFill>
          <a:latin typeface="+mn-lt"/>
          <a:ea typeface="ＭＳ Ｐゴシック" pitchFamily="-110" charset="-128"/>
          <a:cs typeface="+mn-cs"/>
        </a:defRPr>
      </a:lvl1pPr>
      <a:lvl2pPr marL="3459163" indent="-1330325" algn="l" defTabSz="4257675" rtl="0" eaLnBrk="0" fontAlgn="base" hangingPunct="0">
        <a:spcBef>
          <a:spcPct val="20000"/>
        </a:spcBef>
        <a:spcAft>
          <a:spcPct val="0"/>
        </a:spcAft>
        <a:buChar char="–"/>
        <a:defRPr sz="13100">
          <a:solidFill>
            <a:schemeClr val="tx1"/>
          </a:solidFill>
          <a:latin typeface="+mn-lt"/>
          <a:ea typeface="ＭＳ Ｐゴシック" pitchFamily="-110" charset="-128"/>
        </a:defRPr>
      </a:lvl2pPr>
      <a:lvl3pPr marL="5322888" indent="-1065213" algn="l" defTabSz="4257675" rtl="0" eaLnBrk="0" fontAlgn="base" hangingPunct="0">
        <a:spcBef>
          <a:spcPct val="20000"/>
        </a:spcBef>
        <a:spcAft>
          <a:spcPct val="0"/>
        </a:spcAft>
        <a:buChar char="•"/>
        <a:defRPr sz="11200">
          <a:solidFill>
            <a:schemeClr val="tx1"/>
          </a:solidFill>
          <a:latin typeface="+mn-lt"/>
          <a:ea typeface="ＭＳ Ｐゴシック" pitchFamily="-110" charset="-128"/>
        </a:defRPr>
      </a:lvl3pPr>
      <a:lvl4pPr marL="7451725" indent="-1063625" algn="l" defTabSz="4257675" rtl="0" eaLnBrk="0" fontAlgn="base" hangingPunct="0">
        <a:spcBef>
          <a:spcPct val="20000"/>
        </a:spcBef>
        <a:spcAft>
          <a:spcPct val="0"/>
        </a:spcAft>
        <a:buChar char="–"/>
        <a:defRPr sz="9300">
          <a:solidFill>
            <a:schemeClr val="tx1"/>
          </a:solidFill>
          <a:latin typeface="+mn-lt"/>
          <a:ea typeface="ＭＳ Ｐゴシック" pitchFamily="-110" charset="-128"/>
        </a:defRPr>
      </a:lvl4pPr>
      <a:lvl5pPr marL="9580563" indent="-1063625" algn="l" defTabSz="4257675" rtl="0" eaLnBrk="0" fontAlgn="base" hangingPunct="0">
        <a:spcBef>
          <a:spcPct val="20000"/>
        </a:spcBef>
        <a:spcAft>
          <a:spcPct val="0"/>
        </a:spcAft>
        <a:buChar char="»"/>
        <a:defRPr sz="9300">
          <a:solidFill>
            <a:schemeClr val="tx1"/>
          </a:solidFill>
          <a:latin typeface="+mn-lt"/>
          <a:ea typeface="ＭＳ Ｐゴシック" pitchFamily="-110" charset="-128"/>
        </a:defRPr>
      </a:lvl5pPr>
      <a:lvl6pPr marL="10037763" indent="-1063625" algn="l" defTabSz="4257675" rtl="0" eaLnBrk="0" fontAlgn="base" hangingPunct="0">
        <a:spcBef>
          <a:spcPct val="20000"/>
        </a:spcBef>
        <a:spcAft>
          <a:spcPct val="0"/>
        </a:spcAft>
        <a:buChar char="»"/>
        <a:defRPr sz="9300">
          <a:solidFill>
            <a:schemeClr val="tx1"/>
          </a:solidFill>
          <a:latin typeface="+mn-lt"/>
        </a:defRPr>
      </a:lvl6pPr>
      <a:lvl7pPr marL="10494963" indent="-1063625" algn="l" defTabSz="4257675" rtl="0" eaLnBrk="0" fontAlgn="base" hangingPunct="0">
        <a:spcBef>
          <a:spcPct val="20000"/>
        </a:spcBef>
        <a:spcAft>
          <a:spcPct val="0"/>
        </a:spcAft>
        <a:buChar char="»"/>
        <a:defRPr sz="9300">
          <a:solidFill>
            <a:schemeClr val="tx1"/>
          </a:solidFill>
          <a:latin typeface="+mn-lt"/>
        </a:defRPr>
      </a:lvl7pPr>
      <a:lvl8pPr marL="10952163" indent="-1063625" algn="l" defTabSz="4257675" rtl="0" eaLnBrk="0" fontAlgn="base" hangingPunct="0">
        <a:spcBef>
          <a:spcPct val="20000"/>
        </a:spcBef>
        <a:spcAft>
          <a:spcPct val="0"/>
        </a:spcAft>
        <a:buChar char="»"/>
        <a:defRPr sz="9300">
          <a:solidFill>
            <a:schemeClr val="tx1"/>
          </a:solidFill>
          <a:latin typeface="+mn-lt"/>
        </a:defRPr>
      </a:lvl8pPr>
      <a:lvl9pPr marL="11409363" indent="-1063625" algn="l" defTabSz="4257675" rtl="0" eaLnBrk="0" fontAlgn="base" hangingPunct="0">
        <a:spcBef>
          <a:spcPct val="20000"/>
        </a:spcBef>
        <a:spcAft>
          <a:spcPct val="0"/>
        </a:spcAft>
        <a:buChar char="»"/>
        <a:defRPr sz="93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5.emf"/><Relationship Id="rId21" Type="http://schemas.openxmlformats.org/officeDocument/2006/relationships/image" Target="../media/image14.png"/><Relationship Id="rId22" Type="http://schemas.openxmlformats.org/officeDocument/2006/relationships/image" Target="../media/image15.png"/><Relationship Id="rId23" Type="http://schemas.openxmlformats.org/officeDocument/2006/relationships/oleObject" Target="../embeddings/oleObject6.bin"/><Relationship Id="rId24" Type="http://schemas.openxmlformats.org/officeDocument/2006/relationships/image" Target="../media/image6.emf"/><Relationship Id="rId25" Type="http://schemas.openxmlformats.org/officeDocument/2006/relationships/image" Target="../media/image16.png"/><Relationship Id="rId26" Type="http://schemas.openxmlformats.org/officeDocument/2006/relationships/image" Target="../media/image17.png"/><Relationship Id="rId27" Type="http://schemas.openxmlformats.org/officeDocument/2006/relationships/chart" Target="../charts/chart1.xml"/><Relationship Id="rId10" Type="http://schemas.openxmlformats.org/officeDocument/2006/relationships/oleObject" Target="../embeddings/oleObject1.bin"/><Relationship Id="rId11" Type="http://schemas.openxmlformats.org/officeDocument/2006/relationships/image" Target="../media/image1.emf"/><Relationship Id="rId12" Type="http://schemas.openxmlformats.org/officeDocument/2006/relationships/oleObject" Target="../embeddings/oleObject2.bin"/><Relationship Id="rId13" Type="http://schemas.openxmlformats.org/officeDocument/2006/relationships/image" Target="../media/image2.emf"/><Relationship Id="rId14" Type="http://schemas.openxmlformats.org/officeDocument/2006/relationships/oleObject" Target="../embeddings/oleObject3.bin"/><Relationship Id="rId15" Type="http://schemas.openxmlformats.org/officeDocument/2006/relationships/image" Target="../media/image3.emf"/><Relationship Id="rId16" Type="http://schemas.openxmlformats.org/officeDocument/2006/relationships/oleObject" Target="../embeddings/oleObject4.bin"/><Relationship Id="rId17" Type="http://schemas.openxmlformats.org/officeDocument/2006/relationships/image" Target="../media/image4.emf"/><Relationship Id="rId18" Type="http://schemas.openxmlformats.org/officeDocument/2006/relationships/image" Target="../media/image13.png"/><Relationship Id="rId19" Type="http://schemas.openxmlformats.org/officeDocument/2006/relationships/oleObject" Target="../embeddings/oleObject5.bin"/><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7.jpeg"/><Relationship Id="rId5" Type="http://schemas.openxmlformats.org/officeDocument/2006/relationships/image" Target="../media/image8.jp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4" name="41 Grupo"/>
          <p:cNvGrpSpPr>
            <a:grpSpLocks/>
          </p:cNvGrpSpPr>
          <p:nvPr/>
        </p:nvGrpSpPr>
        <p:grpSpPr bwMode="auto">
          <a:xfrm>
            <a:off x="923032" y="13173751"/>
            <a:ext cx="9151726" cy="15756161"/>
            <a:chOff x="918992" y="14034371"/>
            <a:chExt cx="8211383" cy="11827523"/>
          </a:xfrm>
        </p:grpSpPr>
        <p:sp>
          <p:nvSpPr>
            <p:cNvPr id="2088" name="Text Box 5"/>
            <p:cNvSpPr txBox="1">
              <a:spLocks noChangeArrowheads="1"/>
            </p:cNvSpPr>
            <p:nvPr/>
          </p:nvSpPr>
          <p:spPr bwMode="auto">
            <a:xfrm>
              <a:off x="918992" y="15119676"/>
              <a:ext cx="8211383" cy="10742218"/>
            </a:xfrm>
            <a:prstGeom prst="rect">
              <a:avLst/>
            </a:prstGeom>
            <a:noFill/>
            <a:ln w="9525">
              <a:solidFill>
                <a:srgbClr val="A50021"/>
              </a:solidFill>
              <a:miter lim="800000"/>
              <a:headEnd/>
              <a:tailEnd/>
            </a:ln>
            <a:extLst>
              <a:ext uri="{909E8E84-426E-40dd-AFC4-6F175D3DCCD1}">
                <a14:hiddenFill xmlns="" xmlns:a14="http://schemas.microsoft.com/office/drawing/2010/main">
                  <a:solidFill>
                    <a:srgbClr val="FFFFFF"/>
                  </a:solidFill>
                </a14:hiddenFill>
              </a:ext>
            </a:extLst>
          </p:spPr>
          <p:txBody>
            <a:bodyPr lIns="182880" tIns="180000" rIns="180000" bIns="180000">
              <a:noAutofit/>
            </a:bodyPr>
            <a:lstStyle>
              <a:lvl1pPr marL="742950" indent="-74295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36000" algn="just">
                <a:spcBef>
                  <a:spcPct val="20000"/>
                </a:spcBef>
              </a:pPr>
              <a:r>
                <a:rPr lang="en-GB" altLang="en-US" sz="2800" dirty="0" smtClean="0">
                  <a:latin typeface="Helvetica Neue" charset="0"/>
                  <a:ea typeface="Helvetica Neue" charset="0"/>
                  <a:cs typeface="Helvetica Neue" charset="0"/>
                </a:rPr>
                <a:t>Functional connectivity (FC) refers to the correlated activity between segregated neuronal populations. FC produces a network representation of the dependence between the signal of different brain areas</a:t>
              </a:r>
              <a:r>
                <a:rPr lang="es-ES" altLang="en-US" sz="2800" dirty="0" smtClean="0">
                  <a:latin typeface="Helvetica Neue" charset="0"/>
                  <a:ea typeface="Helvetica Neue" charset="0"/>
                  <a:cs typeface="Helvetica Neue" charset="0"/>
                </a:rPr>
                <a:t> and </a:t>
              </a:r>
              <a:r>
                <a:rPr lang="es-ES" altLang="en-US" sz="2800" dirty="0" err="1" smtClean="0">
                  <a:latin typeface="Helvetica Neue" charset="0"/>
                  <a:ea typeface="Helvetica Neue" charset="0"/>
                  <a:cs typeface="Helvetica Neue" charset="0"/>
                </a:rPr>
                <a:t>is</a:t>
              </a:r>
              <a:r>
                <a:rPr lang="es-ES" altLang="en-US" sz="2800" dirty="0" smtClean="0">
                  <a:latin typeface="Helvetica Neue" charset="0"/>
                  <a:ea typeface="Helvetica Neue" charset="0"/>
                  <a:cs typeface="Helvetica Neue" charset="0"/>
                </a:rPr>
                <a:t> </a:t>
              </a:r>
              <a:r>
                <a:rPr lang="es-ES" altLang="en-US" sz="2800" dirty="0" err="1" smtClean="0">
                  <a:latin typeface="Helvetica Neue" charset="0"/>
                  <a:ea typeface="Helvetica Neue" charset="0"/>
                  <a:cs typeface="Helvetica Neue" charset="0"/>
                </a:rPr>
                <a:t>typically</a:t>
              </a:r>
              <a:r>
                <a:rPr lang="es-ES" altLang="en-US" sz="2800" dirty="0" smtClean="0">
                  <a:latin typeface="Helvetica Neue" charset="0"/>
                  <a:ea typeface="Helvetica Neue" charset="0"/>
                  <a:cs typeface="Helvetica Neue" charset="0"/>
                </a:rPr>
                <a:t> </a:t>
              </a:r>
              <a:r>
                <a:rPr lang="es-ES" altLang="en-US" sz="2800" dirty="0" err="1" smtClean="0">
                  <a:latin typeface="Helvetica Neue" charset="0"/>
                  <a:ea typeface="Helvetica Neue" charset="0"/>
                  <a:cs typeface="Helvetica Neue" charset="0"/>
                </a:rPr>
                <a:t>measured</a:t>
              </a:r>
              <a:r>
                <a:rPr lang="es-ES" altLang="en-US" sz="2800" dirty="0" smtClean="0">
                  <a:latin typeface="Helvetica Neue" charset="0"/>
                  <a:ea typeface="Helvetica Neue" charset="0"/>
                  <a:cs typeface="Helvetica Neue" charset="0"/>
                </a:rPr>
                <a:t> </a:t>
              </a:r>
              <a:r>
                <a:rPr lang="es-ES" altLang="en-US" sz="2800" dirty="0" err="1" smtClean="0">
                  <a:latin typeface="Helvetica Neue" charset="0"/>
                  <a:ea typeface="Helvetica Neue" charset="0"/>
                  <a:cs typeface="Helvetica Neue" charset="0"/>
                </a:rPr>
                <a:t>using</a:t>
              </a:r>
              <a:r>
                <a:rPr lang="es-ES" altLang="en-US" sz="2800" dirty="0" smtClean="0">
                  <a:latin typeface="Helvetica Neue" charset="0"/>
                  <a:ea typeface="Helvetica Neue" charset="0"/>
                  <a:cs typeface="Helvetica Neue" charset="0"/>
                </a:rPr>
                <a:t> </a:t>
              </a:r>
              <a:r>
                <a:rPr lang="es-ES" altLang="en-US" sz="2800" dirty="0" err="1" smtClean="0">
                  <a:latin typeface="Helvetica Neue" charset="0"/>
                  <a:ea typeface="Helvetica Neue" charset="0"/>
                  <a:cs typeface="Helvetica Neue" charset="0"/>
                </a:rPr>
                <a:t>fMRI</a:t>
              </a:r>
              <a:r>
                <a:rPr lang="es-ES" altLang="en-US" sz="2800" dirty="0" smtClean="0">
                  <a:latin typeface="Helvetica Neue" charset="0"/>
                  <a:ea typeface="Helvetica Neue" charset="0"/>
                  <a:cs typeface="Helvetica Neue" charset="0"/>
                </a:rPr>
                <a:t>, EEG and MEG.</a:t>
              </a:r>
              <a:r>
                <a:rPr lang="en-GB" altLang="en-US" sz="2800" dirty="0">
                  <a:latin typeface="Helvetica Neue" charset="0"/>
                  <a:ea typeface="Helvetica Neue" charset="0"/>
                  <a:cs typeface="Helvetica Neue" charset="0"/>
                </a:rPr>
                <a:t> </a:t>
              </a:r>
              <a:endParaRPr lang="en-GB" altLang="en-US" sz="2800" dirty="0" smtClean="0">
                <a:latin typeface="Helvetica Neue" charset="0"/>
                <a:ea typeface="Helvetica Neue" charset="0"/>
                <a:cs typeface="Helvetica Neue" charset="0"/>
              </a:endParaRPr>
            </a:p>
            <a:p>
              <a:pPr marL="36000" algn="just">
                <a:spcBef>
                  <a:spcPct val="20000"/>
                </a:spcBef>
              </a:pPr>
              <a:r>
                <a:rPr lang="en-GB" altLang="en-US" sz="2800" dirty="0" smtClean="0">
                  <a:latin typeface="Helvetica Neue" charset="0"/>
                  <a:ea typeface="Helvetica Neue" charset="0"/>
                  <a:cs typeface="Helvetica Neue" charset="0"/>
                </a:rPr>
                <a:t>Covariance is the most </a:t>
              </a:r>
              <a:r>
                <a:rPr lang="en-GB" altLang="en-US" sz="2800" dirty="0">
                  <a:latin typeface="Helvetica Neue" charset="0"/>
                  <a:ea typeface="Helvetica Neue" charset="0"/>
                  <a:cs typeface="Helvetica Neue" charset="0"/>
                </a:rPr>
                <a:t>common measure </a:t>
              </a:r>
              <a:r>
                <a:rPr lang="en-GB" altLang="en-US" sz="2800" dirty="0" smtClean="0">
                  <a:latin typeface="Helvetica Neue" charset="0"/>
                  <a:ea typeface="Helvetica Neue" charset="0"/>
                  <a:cs typeface="Helvetica Neue" charset="0"/>
                </a:rPr>
                <a:t>in </a:t>
              </a:r>
              <a:r>
                <a:rPr lang="en-GB" altLang="en-US" sz="2800" dirty="0">
                  <a:latin typeface="Helvetica Neue" charset="0"/>
                  <a:ea typeface="Helvetica Neue" charset="0"/>
                  <a:cs typeface="Helvetica Neue" charset="0"/>
                </a:rPr>
                <a:t>time domain. </a:t>
              </a:r>
              <a:r>
                <a:rPr lang="en-GB" altLang="en-US" sz="2800" dirty="0" smtClean="0">
                  <a:latin typeface="Helvetica Neue" charset="0"/>
                  <a:ea typeface="Helvetica Neue" charset="0"/>
                  <a:cs typeface="Helvetica Neue" charset="0"/>
                </a:rPr>
                <a:t>In frequency domain, connectivity can be studied using coherence to quantify phase-synchrony between pairs of signals. These measures, however, are correlational and do not distinguish between direct and indirect effects (Boxes 1 and 2). The inverse covariance or precision matrix refers to partial correlations. Importantly, the precision matrix can be used to determine conditional independence provided that data are Gaussian</a:t>
              </a:r>
              <a:r>
                <a:rPr lang="en-GB" altLang="en-US" sz="2800" dirty="0">
                  <a:latin typeface="Helvetica Neue" charset="0"/>
                  <a:ea typeface="Helvetica Neue" charset="0"/>
                  <a:cs typeface="Helvetica Neue" charset="0"/>
                </a:rPr>
                <a:t>. </a:t>
              </a:r>
              <a:r>
                <a:rPr lang="en-GB" altLang="en-US" sz="2800" dirty="0" smtClean="0">
                  <a:latin typeface="Helvetica Neue" charset="0"/>
                  <a:ea typeface="Helvetica Neue" charset="0"/>
                  <a:cs typeface="Helvetica Neue" charset="0"/>
                </a:rPr>
                <a:t>Thus, A </a:t>
              </a:r>
              <a:r>
                <a:rPr lang="en-GB" altLang="en-US" sz="2800" dirty="0">
                  <a:latin typeface="Helvetica Neue" charset="0"/>
                  <a:ea typeface="Helvetica Neue" charset="0"/>
                  <a:cs typeface="Helvetica Neue" charset="0"/>
                </a:rPr>
                <a:t>is “connected” </a:t>
              </a:r>
              <a:r>
                <a:rPr lang="en-GB" altLang="en-US" sz="2800" dirty="0" smtClean="0">
                  <a:latin typeface="Helvetica Neue" charset="0"/>
                  <a:ea typeface="Helvetica Neue" charset="0"/>
                  <a:cs typeface="Helvetica Neue" charset="0"/>
                </a:rPr>
                <a:t>to B </a:t>
              </a:r>
              <a:r>
                <a:rPr lang="en-GB" altLang="en-US" sz="2800" dirty="0">
                  <a:latin typeface="Helvetica Neue" charset="0"/>
                  <a:ea typeface="Helvetica Neue" charset="0"/>
                  <a:cs typeface="Helvetica Neue" charset="0"/>
                </a:rPr>
                <a:t>if </a:t>
              </a:r>
              <a:r>
                <a:rPr lang="en-GB" altLang="en-US" sz="2800" dirty="0" smtClean="0">
                  <a:latin typeface="Helvetica Neue" charset="0"/>
                  <a:ea typeface="Helvetica Neue" charset="0"/>
                  <a:cs typeface="Helvetica Neue" charset="0"/>
                </a:rPr>
                <a:t>they are </a:t>
              </a:r>
              <a:r>
                <a:rPr lang="en-GB" altLang="en-US" sz="2800" dirty="0">
                  <a:latin typeface="Helvetica Neue" charset="0"/>
                  <a:ea typeface="Helvetica Neue" charset="0"/>
                  <a:cs typeface="Helvetica Neue" charset="0"/>
                </a:rPr>
                <a:t>correlated </a:t>
              </a:r>
              <a:r>
                <a:rPr lang="en-GB" altLang="en-US" sz="2800" dirty="0" smtClean="0">
                  <a:latin typeface="Helvetica Neue" charset="0"/>
                  <a:ea typeface="Helvetica Neue" charset="0"/>
                  <a:cs typeface="Helvetica Neue" charset="0"/>
                </a:rPr>
                <a:t>and the </a:t>
              </a:r>
              <a:r>
                <a:rPr lang="en-GB" altLang="en-US" sz="2800" dirty="0">
                  <a:latin typeface="Helvetica Neue" charset="0"/>
                  <a:ea typeface="Helvetica Neue" charset="0"/>
                  <a:cs typeface="Helvetica Neue" charset="0"/>
                </a:rPr>
                <a:t>influence of other variables is regressed out. </a:t>
              </a:r>
              <a:endParaRPr lang="en-GB" altLang="en-US" sz="2800" dirty="0" smtClean="0">
                <a:latin typeface="Helvetica Neue" charset="0"/>
                <a:ea typeface="Helvetica Neue" charset="0"/>
                <a:cs typeface="Helvetica Neue" charset="0"/>
              </a:endParaRPr>
            </a:p>
            <a:p>
              <a:pPr>
                <a:spcBef>
                  <a:spcPct val="20000"/>
                </a:spcBef>
              </a:pPr>
              <a:r>
                <a:rPr lang="en-GB" altLang="en-US" sz="2800" b="1" dirty="0">
                  <a:latin typeface="Helvetica Neue" charset="0"/>
                  <a:ea typeface="Helvetica Neue" charset="0"/>
                  <a:cs typeface="Helvetica Neue" charset="0"/>
                </a:rPr>
                <a:t>Limitations of the network-based approach</a:t>
              </a:r>
            </a:p>
            <a:p>
              <a:pPr marL="36000" algn="just">
                <a:lnSpc>
                  <a:spcPct val="90000"/>
                </a:lnSpc>
                <a:spcBef>
                  <a:spcPct val="20000"/>
                </a:spcBef>
              </a:pPr>
              <a:r>
                <a:rPr lang="en-US" altLang="en-US" sz="2800" dirty="0">
                  <a:latin typeface="Helvetica Neue" charset="0"/>
                  <a:ea typeface="Helvetica Neue" charset="0"/>
                  <a:cs typeface="Helvetica Neue" charset="0"/>
                </a:rPr>
                <a:t>The standard approach in network analysis consists in deriving a network from the covariance/variance matrix by establishing a threshold of </a:t>
              </a:r>
              <a:r>
                <a:rPr lang="en-US" altLang="en-US" sz="2800" dirty="0" smtClean="0">
                  <a:latin typeface="Helvetica Neue" charset="0"/>
                  <a:ea typeface="Helvetica Neue" charset="0"/>
                  <a:cs typeface="Helvetica Neue" charset="0"/>
                </a:rPr>
                <a:t>convenience. There are 2 problems: </a:t>
              </a:r>
              <a:endParaRPr lang="en-US" altLang="en-US" sz="2800" dirty="0">
                <a:latin typeface="Helvetica Neue" charset="0"/>
                <a:ea typeface="Helvetica Neue" charset="0"/>
                <a:cs typeface="Helvetica Neue" charset="0"/>
              </a:endParaRPr>
            </a:p>
            <a:p>
              <a:pPr marL="36000" algn="just">
                <a:lnSpc>
                  <a:spcPct val="90000"/>
                </a:lnSpc>
                <a:spcBef>
                  <a:spcPct val="20000"/>
                </a:spcBef>
                <a:buFont typeface="+mj-lt"/>
                <a:buAutoNum type="arabicPeriod"/>
              </a:pPr>
              <a:r>
                <a:rPr lang="en-US" altLang="en-US" sz="2800" b="1" dirty="0">
                  <a:latin typeface="Helvetica Neue" charset="0"/>
                  <a:ea typeface="Helvetica Neue" charset="0"/>
                  <a:cs typeface="Helvetica Neue" charset="0"/>
                </a:rPr>
                <a:t>Threshold </a:t>
              </a:r>
              <a:r>
                <a:rPr lang="en-US" altLang="en-US" sz="2800" b="1" dirty="0" smtClean="0">
                  <a:latin typeface="Helvetica Neue" charset="0"/>
                  <a:ea typeface="Helvetica Neue" charset="0"/>
                  <a:cs typeface="Helvetica Neue" charset="0"/>
                </a:rPr>
                <a:t>selection problem</a:t>
              </a:r>
              <a:r>
                <a:rPr lang="en-US" altLang="en-US" sz="2800" dirty="0" smtClean="0">
                  <a:latin typeface="Helvetica Neue" charset="0"/>
                  <a:ea typeface="Helvetica Neue" charset="0"/>
                  <a:cs typeface="Helvetica Neue" charset="0"/>
                </a:rPr>
                <a:t>. It </a:t>
              </a:r>
              <a:r>
                <a:rPr lang="en-US" altLang="en-US" sz="2800" dirty="0">
                  <a:latin typeface="Helvetica Neue" charset="0"/>
                  <a:ea typeface="Helvetica Neue" charset="0"/>
                  <a:cs typeface="Helvetica Neue" charset="0"/>
                </a:rPr>
                <a:t>is not </a:t>
              </a:r>
              <a:r>
                <a:rPr lang="en-US" altLang="en-US" sz="2800" dirty="0" smtClean="0">
                  <a:latin typeface="Helvetica Neue" charset="0"/>
                  <a:ea typeface="Helvetica Neue" charset="0"/>
                  <a:cs typeface="Helvetica Neue" charset="0"/>
                </a:rPr>
                <a:t>only possible </a:t>
              </a:r>
              <a:r>
                <a:rPr lang="en-US" altLang="en-US" sz="2800" dirty="0">
                  <a:latin typeface="Helvetica Neue" charset="0"/>
                  <a:ea typeface="Helvetica Neue" charset="0"/>
                  <a:cs typeface="Helvetica Neue" charset="0"/>
                </a:rPr>
                <a:t>but also </a:t>
              </a:r>
              <a:r>
                <a:rPr lang="en-US" altLang="en-US" sz="2800" dirty="0" smtClean="0">
                  <a:latin typeface="Helvetica Neue" charset="0"/>
                  <a:ea typeface="Helvetica Neue" charset="0"/>
                  <a:cs typeface="Helvetica Neue" charset="0"/>
                </a:rPr>
                <a:t>preferable </a:t>
              </a:r>
              <a:r>
                <a:rPr lang="en-US" altLang="en-US" sz="2800" dirty="0">
                  <a:latin typeface="Helvetica Neue" charset="0"/>
                  <a:ea typeface="Helvetica Neue" charset="0"/>
                  <a:cs typeface="Helvetica Neue" charset="0"/>
                </a:rPr>
                <a:t>to study the </a:t>
              </a:r>
              <a:r>
                <a:rPr lang="en-US" altLang="en-US" sz="2800" dirty="0" smtClean="0">
                  <a:latin typeface="Helvetica Neue" charset="0"/>
                  <a:ea typeface="Helvetica Neue" charset="0"/>
                  <a:cs typeface="Helvetica Neue" charset="0"/>
                </a:rPr>
                <a:t>relationship between nodes as </a:t>
              </a:r>
              <a:r>
                <a:rPr lang="en-US" altLang="en-US" sz="2800" dirty="0">
                  <a:latin typeface="Helvetica Neue" charset="0"/>
                  <a:ea typeface="Helvetica Neue" charset="0"/>
                  <a:cs typeface="Helvetica Neue" charset="0"/>
                </a:rPr>
                <a:t>the threshold </a:t>
              </a:r>
              <a:r>
                <a:rPr lang="en-US" altLang="en-US" sz="2800" dirty="0" smtClean="0">
                  <a:latin typeface="Helvetica Neue" charset="0"/>
                  <a:ea typeface="Helvetica Neue" charset="0"/>
                  <a:cs typeface="Helvetica Neue" charset="0"/>
                </a:rPr>
                <a:t>changes, rather </a:t>
              </a:r>
              <a:r>
                <a:rPr lang="en-US" altLang="en-US" sz="2800" dirty="0">
                  <a:latin typeface="Helvetica Neue" charset="0"/>
                  <a:ea typeface="Helvetica Neue" charset="0"/>
                  <a:cs typeface="Helvetica Neue" charset="0"/>
                </a:rPr>
                <a:t>than imposing one threshold </a:t>
              </a:r>
              <a:r>
                <a:rPr lang="en-US" altLang="en-US" sz="2800" dirty="0" smtClean="0">
                  <a:latin typeface="Helvetica Neue" charset="0"/>
                  <a:ea typeface="Helvetica Neue" charset="0"/>
                  <a:cs typeface="Helvetica Neue" charset="0"/>
                </a:rPr>
                <a:t>ad-hoc.</a:t>
              </a:r>
              <a:endParaRPr lang="en-US" altLang="en-US" sz="2800" dirty="0">
                <a:latin typeface="Helvetica Neue" charset="0"/>
                <a:ea typeface="Helvetica Neue" charset="0"/>
                <a:cs typeface="Helvetica Neue" charset="0"/>
              </a:endParaRPr>
            </a:p>
            <a:p>
              <a:pPr marL="36000">
                <a:lnSpc>
                  <a:spcPct val="90000"/>
                </a:lnSpc>
                <a:spcBef>
                  <a:spcPct val="20000"/>
                </a:spcBef>
                <a:buFont typeface="+mj-lt"/>
                <a:buAutoNum type="arabicPeriod"/>
              </a:pPr>
              <a:r>
                <a:rPr lang="en-US" altLang="en-US" sz="2800" b="1" dirty="0">
                  <a:latin typeface="Helvetica Neue" charset="0"/>
                  <a:ea typeface="Helvetica Neue" charset="0"/>
                  <a:cs typeface="Helvetica Neue" charset="0"/>
                </a:rPr>
                <a:t>Pairwise relationships: </a:t>
              </a:r>
              <a:r>
                <a:rPr lang="en-US" altLang="en-US" sz="2800" dirty="0">
                  <a:latin typeface="Helvetica Neue" charset="0"/>
                  <a:ea typeface="Helvetica Neue" charset="0"/>
                  <a:cs typeface="Helvetica Neue" charset="0"/>
                </a:rPr>
                <a:t>Networks assume a simplifying assumption: the unit of interest is the dyad  (two nodes) </a:t>
              </a:r>
              <a:endParaRPr lang="en-US" altLang="en-US" sz="2800" dirty="0" smtClean="0">
                <a:latin typeface="Helvetica Neue" charset="0"/>
                <a:ea typeface="Helvetica Neue" charset="0"/>
                <a:cs typeface="Helvetica Neue" charset="0"/>
              </a:endParaRPr>
            </a:p>
            <a:p>
              <a:pPr marL="0" indent="0">
                <a:lnSpc>
                  <a:spcPct val="90000"/>
                </a:lnSpc>
                <a:spcBef>
                  <a:spcPct val="20000"/>
                </a:spcBef>
              </a:pPr>
              <a:r>
                <a:rPr lang="en-US" altLang="en-US" sz="2800" b="1" dirty="0" smtClean="0">
                  <a:latin typeface="Helvetica Neue" charset="0"/>
                  <a:ea typeface="Helvetica Neue" charset="0"/>
                  <a:cs typeface="Helvetica Neue" charset="0"/>
                </a:rPr>
                <a:t>Persistent homology </a:t>
              </a:r>
              <a:r>
                <a:rPr lang="en-US" altLang="en-US" sz="2800" dirty="0" smtClean="0">
                  <a:latin typeface="Helvetica Neue" charset="0"/>
                  <a:ea typeface="Helvetica Neue" charset="0"/>
                  <a:cs typeface="Helvetica Neue" charset="0"/>
                </a:rPr>
                <a:t>uses </a:t>
              </a:r>
              <a:r>
                <a:rPr lang="en-US" altLang="en-US" sz="2800" b="1" dirty="0" err="1">
                  <a:latin typeface="Helvetica Neue" charset="0"/>
                  <a:ea typeface="Helvetica Neue" charset="0"/>
                  <a:cs typeface="Helvetica Neue" charset="0"/>
                </a:rPr>
                <a:t>simplicial</a:t>
              </a:r>
              <a:r>
                <a:rPr lang="en-US" altLang="en-US" sz="2800" b="1" dirty="0">
                  <a:latin typeface="Helvetica Neue" charset="0"/>
                  <a:ea typeface="Helvetica Neue" charset="0"/>
                  <a:cs typeface="Helvetica Neue" charset="0"/>
                </a:rPr>
                <a:t> </a:t>
              </a:r>
              <a:r>
                <a:rPr lang="en-US" altLang="en-US" sz="2800" b="1" dirty="0" smtClean="0">
                  <a:latin typeface="Helvetica Neue" charset="0"/>
                  <a:ea typeface="Helvetica Neue" charset="0"/>
                  <a:cs typeface="Helvetica Neue" charset="0"/>
                </a:rPr>
                <a:t>complex </a:t>
              </a:r>
              <a:r>
                <a:rPr lang="en-US" altLang="en-US" sz="2800" dirty="0" smtClean="0">
                  <a:latin typeface="Helvetica Neue" charset="0"/>
                  <a:ea typeface="Helvetica Neue" charset="0"/>
                  <a:cs typeface="Helvetica Neue" charset="0"/>
                </a:rPr>
                <a:t>-a</a:t>
              </a:r>
              <a:r>
                <a:rPr lang="en-US" altLang="en-US" sz="2800" b="1" dirty="0" smtClean="0">
                  <a:latin typeface="Helvetica Neue" charset="0"/>
                  <a:ea typeface="Helvetica Neue" charset="0"/>
                  <a:cs typeface="Helvetica Neue" charset="0"/>
                </a:rPr>
                <a:t> </a:t>
              </a:r>
              <a:r>
                <a:rPr lang="en-US" altLang="en-US" sz="2800" dirty="0">
                  <a:latin typeface="Helvetica Neue" charset="0"/>
                  <a:ea typeface="Helvetica Neue" charset="0"/>
                  <a:cs typeface="Helvetica Neue" charset="0"/>
                </a:rPr>
                <a:t>generalization of </a:t>
              </a:r>
              <a:r>
                <a:rPr lang="en-US" altLang="en-US" sz="2800" dirty="0" smtClean="0">
                  <a:latin typeface="Helvetica Neue" charset="0"/>
                  <a:ea typeface="Helvetica Neue" charset="0"/>
                  <a:cs typeface="Helvetica Neue" charset="0"/>
                </a:rPr>
                <a:t>graph- to overcome these limitations (Box 3)</a:t>
              </a:r>
              <a:r>
                <a:rPr lang="en-GB" altLang="en-US" sz="2800" dirty="0" smtClean="0">
                  <a:latin typeface="Helvetica Neue" charset="0"/>
                  <a:ea typeface="Helvetica Neue" charset="0"/>
                  <a:cs typeface="Helvetica Neue" charset="0"/>
                </a:rPr>
                <a:t>.</a:t>
              </a:r>
            </a:p>
            <a:p>
              <a:pPr marL="0" indent="0">
                <a:lnSpc>
                  <a:spcPct val="90000"/>
                </a:lnSpc>
                <a:spcBef>
                  <a:spcPct val="20000"/>
                </a:spcBef>
              </a:pPr>
              <a:endParaRPr lang="en-GB" altLang="en-US" sz="2800" dirty="0">
                <a:latin typeface="Helvetica Neue" charset="0"/>
                <a:ea typeface="Helvetica Neue" charset="0"/>
                <a:cs typeface="Helvetica Neue" charset="0"/>
              </a:endParaRPr>
            </a:p>
          </p:txBody>
        </p:sp>
        <p:sp>
          <p:nvSpPr>
            <p:cNvPr id="2089" name="Text Box 7"/>
            <p:cNvSpPr txBox="1">
              <a:spLocks noChangeArrowheads="1"/>
            </p:cNvSpPr>
            <p:nvPr/>
          </p:nvSpPr>
          <p:spPr bwMode="auto">
            <a:xfrm>
              <a:off x="918992" y="14034371"/>
              <a:ext cx="8211383" cy="938514"/>
            </a:xfrm>
            <a:prstGeom prst="rect">
              <a:avLst/>
            </a:prstGeom>
            <a:solidFill>
              <a:srgbClr val="0070C0"/>
            </a:solidFill>
            <a:ln w="9525">
              <a:solidFill>
                <a:srgbClr val="A50021"/>
              </a:solidFill>
              <a:miter lim="800000"/>
              <a:headEnd/>
              <a:tailEnd/>
            </a:ln>
          </p:spPr>
          <p:txBody>
            <a:bodyPr wrap="square"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US" altLang="en-US" sz="3400" b="1" dirty="0" smtClean="0">
                  <a:solidFill>
                    <a:schemeClr val="bg1"/>
                  </a:solidFill>
                  <a:latin typeface="Helvetica Neue" charset="0"/>
                  <a:ea typeface="Helvetica Neue" charset="0"/>
                  <a:cs typeface="Helvetica Neue" charset="0"/>
                </a:rPr>
                <a:t>Introduction</a:t>
              </a:r>
              <a:endParaRPr lang="en-US" altLang="en-US" sz="3400" b="1" dirty="0">
                <a:solidFill>
                  <a:schemeClr val="bg1"/>
                </a:solidFill>
                <a:latin typeface="Helvetica Neue" charset="0"/>
                <a:ea typeface="Helvetica Neue" charset="0"/>
                <a:cs typeface="Helvetica Neue" charset="0"/>
              </a:endParaRPr>
            </a:p>
          </p:txBody>
        </p:sp>
      </p:grpSp>
      <p:sp>
        <p:nvSpPr>
          <p:cNvPr id="2056" name="Text Box 5"/>
          <p:cNvSpPr txBox="1">
            <a:spLocks noChangeArrowheads="1"/>
          </p:cNvSpPr>
          <p:nvPr/>
        </p:nvSpPr>
        <p:spPr bwMode="auto">
          <a:xfrm>
            <a:off x="15705723" y="7841591"/>
            <a:ext cx="14447520" cy="5102352"/>
          </a:xfrm>
          <a:prstGeom prst="rect">
            <a:avLst/>
          </a:prstGeom>
          <a:noFill/>
          <a:ln w="9525">
            <a:solidFill>
              <a:srgbClr val="A50021"/>
            </a:solidFill>
            <a:miter lim="800000"/>
            <a:headEnd/>
            <a:tailEnd/>
          </a:ln>
          <a:extLst>
            <a:ext uri="{909E8E84-426E-40dd-AFC4-6F175D3DCCD1}">
              <a14:hiddenFill xmlns="" xmlns:a14="http://schemas.microsoft.com/office/drawing/2010/main">
                <a:solidFill>
                  <a:srgbClr val="FFFFFF"/>
                </a:solidFill>
              </a14:hiddenFill>
            </a:ext>
          </a:extLst>
        </p:spPr>
        <p:txBody>
          <a:bodyPr wrap="square" lIns="180000" tIns="180000" rIns="180000" bIns="180000">
            <a:spAutoFit/>
          </a:bodyPr>
          <a:lstStyle>
            <a:lvl1pPr marL="342900" indent="-342900">
              <a:defRPr sz="2400">
                <a:solidFill>
                  <a:schemeClr val="tx1"/>
                </a:solidFill>
                <a:latin typeface="Times New Roman" charset="0"/>
                <a:ea typeface="ＭＳ Ｐゴシック" charset="-128"/>
              </a:defRPr>
            </a:lvl1pPr>
            <a:lvl2pPr>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36576" lvl="1" algn="just">
              <a:spcBef>
                <a:spcPct val="50000"/>
              </a:spcBef>
            </a:pPr>
            <a:r>
              <a:rPr lang="en-US" altLang="en-US" sz="2800" dirty="0" smtClean="0">
                <a:latin typeface="Helvetica Neue" charset="0"/>
                <a:ea typeface="Helvetica Neue" charset="0"/>
                <a:cs typeface="Helvetica Neue" charset="0"/>
              </a:rPr>
              <a:t>Graphs are built by connecting one pair of elements at a time. The limitation of having exclusively dyadic (or bivariate in statistics jargon) relationships is a crucial limitation that is often overlooked [6]. Computational topology allows us to go beyond pairwise connections within an elegant mathematical framework. In particular, the </a:t>
            </a:r>
            <a:r>
              <a:rPr lang="en-US" altLang="en-US" sz="2800" dirty="0" err="1" smtClean="0">
                <a:latin typeface="Helvetica Neue" charset="0"/>
                <a:ea typeface="Helvetica Neue" charset="0"/>
                <a:cs typeface="Helvetica Neue" charset="0"/>
              </a:rPr>
              <a:t>connectomics</a:t>
            </a:r>
            <a:r>
              <a:rPr lang="en-US" altLang="en-US" sz="2800" dirty="0" smtClean="0">
                <a:latin typeface="Helvetica Neue" charset="0"/>
                <a:ea typeface="Helvetica Neue" charset="0"/>
                <a:cs typeface="Helvetica Neue" charset="0"/>
              </a:rPr>
              <a:t> of the mammalian brain can be studied with persistent homology. Persistent homology is a method of computational topology that studies the persistent structure in data sets. This framework provides a compact encoding of multi-scale relations and is agnostic to the way the coupling is computed (power-based, phase-based, Granger causality, dynamic time warping etc.). We will show using resting state fMRI connectivity data that persistent homology provides new views to understand the interplay between strong and weak connections in the brain </a:t>
            </a:r>
            <a:r>
              <a:rPr lang="en-US" altLang="en-US" sz="2800" dirty="0" err="1" smtClean="0">
                <a:latin typeface="Helvetica Neue" charset="0"/>
                <a:ea typeface="Helvetica Neue" charset="0"/>
                <a:cs typeface="Helvetica Neue" charset="0"/>
              </a:rPr>
              <a:t>connectome</a:t>
            </a:r>
            <a:r>
              <a:rPr lang="en-US" altLang="en-US" sz="2800" dirty="0">
                <a:latin typeface="Helvetica Neue" charset="0"/>
                <a:ea typeface="Helvetica Neue" charset="0"/>
                <a:cs typeface="Helvetica Neue" charset="0"/>
              </a:rPr>
              <a:t>.</a:t>
            </a:r>
            <a:endParaRPr lang="en-US" altLang="en-US" sz="2800" dirty="0" smtClean="0">
              <a:latin typeface="Helvetica Neue" charset="0"/>
              <a:ea typeface="Helvetica Neue" charset="0"/>
              <a:cs typeface="Helvetica Neue" charset="0"/>
            </a:endParaRPr>
          </a:p>
        </p:txBody>
      </p:sp>
      <p:sp>
        <p:nvSpPr>
          <p:cNvPr id="2062" name="Text Box 5"/>
          <p:cNvSpPr txBox="1">
            <a:spLocks noChangeArrowheads="1"/>
          </p:cNvSpPr>
          <p:nvPr/>
        </p:nvSpPr>
        <p:spPr bwMode="auto">
          <a:xfrm>
            <a:off x="923032" y="7842514"/>
            <a:ext cx="14447520" cy="5102352"/>
          </a:xfrm>
          <a:prstGeom prst="rect">
            <a:avLst/>
          </a:prstGeom>
          <a:noFill/>
          <a:ln w="9525">
            <a:solidFill>
              <a:srgbClr val="A50021"/>
            </a:solidFill>
            <a:miter lim="800000"/>
            <a:headEnd/>
            <a:tailEnd/>
          </a:ln>
          <a:extLst>
            <a:ext uri="{909E8E84-426E-40dd-AFC4-6F175D3DCCD1}">
              <a14:hiddenFill xmlns="" xmlns:a14="http://schemas.microsoft.com/office/drawing/2010/main">
                <a:solidFill>
                  <a:srgbClr val="FFFFFF"/>
                </a:solidFill>
              </a14:hiddenFill>
            </a:ext>
          </a:extLst>
        </p:spPr>
        <p:txBody>
          <a:bodyPr wrap="square" lIns="180000" tIns="180000" rIns="180000" bIns="18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just">
              <a:spcBef>
                <a:spcPct val="20000"/>
              </a:spcBef>
            </a:pPr>
            <a:r>
              <a:rPr lang="en-US" altLang="en-US" sz="2800" dirty="0" smtClean="0">
                <a:latin typeface="Helvetica Neue" charset="0"/>
                <a:ea typeface="Helvetica Neue" charset="0"/>
                <a:cs typeface="Helvetica Neue" charset="0"/>
              </a:rPr>
              <a:t>A mechanistic understanding of brain function and malfunction requires a causal theory of the brain. Candidates for global brain theories are not missing e.g. </a:t>
            </a:r>
            <a:r>
              <a:rPr lang="en-US" altLang="en-US" sz="2800" dirty="0" err="1" smtClean="0">
                <a:latin typeface="Helvetica Neue" charset="0"/>
                <a:ea typeface="Helvetica Neue" charset="0"/>
                <a:cs typeface="Helvetica Neue" charset="0"/>
              </a:rPr>
              <a:t>Friston’s</a:t>
            </a:r>
            <a:r>
              <a:rPr lang="en-US" altLang="en-US" sz="2800" dirty="0" smtClean="0">
                <a:latin typeface="Helvetica Neue" charset="0"/>
                <a:ea typeface="Helvetica Neue" charset="0"/>
                <a:cs typeface="Helvetica Neue" charset="0"/>
              </a:rPr>
              <a:t> Free Energy minimization [12], von </a:t>
            </a:r>
            <a:r>
              <a:rPr lang="en-US" altLang="en-US" sz="2800" dirty="0" err="1" smtClean="0">
                <a:latin typeface="Helvetica Neue" charset="0"/>
                <a:ea typeface="Helvetica Neue" charset="0"/>
                <a:cs typeface="Helvetica Neue" charset="0"/>
              </a:rPr>
              <a:t>Malsburg’s</a:t>
            </a:r>
            <a:r>
              <a:rPr lang="en-US" altLang="en-US" sz="2800" dirty="0" smtClean="0">
                <a:latin typeface="Helvetica Neue" charset="0"/>
                <a:ea typeface="Helvetica Neue" charset="0"/>
                <a:cs typeface="Helvetica Neue" charset="0"/>
              </a:rPr>
              <a:t> correlation theory [2], Abeles </a:t>
            </a:r>
            <a:r>
              <a:rPr lang="en-US" altLang="en-US" sz="2800" dirty="0" err="1" smtClean="0">
                <a:latin typeface="Helvetica Neue" charset="0"/>
                <a:ea typeface="Helvetica Neue" charset="0"/>
                <a:cs typeface="Helvetica Neue" charset="0"/>
              </a:rPr>
              <a:t>cortinomics</a:t>
            </a:r>
            <a:r>
              <a:rPr lang="en-US" altLang="en-US" sz="2800" dirty="0" smtClean="0">
                <a:latin typeface="Helvetica Neue" charset="0"/>
                <a:ea typeface="Helvetica Neue" charset="0"/>
                <a:cs typeface="Helvetica Neue" charset="0"/>
              </a:rPr>
              <a:t> [3] </a:t>
            </a:r>
            <a:r>
              <a:rPr lang="en-US" altLang="en-US" sz="2800" dirty="0" err="1" smtClean="0">
                <a:latin typeface="Helvetica Neue" charset="0"/>
                <a:ea typeface="Helvetica Neue" charset="0"/>
                <a:cs typeface="Helvetica Neue" charset="0"/>
              </a:rPr>
              <a:t>Llinás</a:t>
            </a:r>
            <a:r>
              <a:rPr lang="en-US" altLang="en-US" sz="2800" dirty="0" smtClean="0">
                <a:latin typeface="Helvetica Neue" charset="0"/>
                <a:ea typeface="Helvetica Neue" charset="0"/>
                <a:cs typeface="Helvetica Neue" charset="0"/>
              </a:rPr>
              <a:t> </a:t>
            </a:r>
            <a:r>
              <a:rPr lang="en-US" altLang="en-US" sz="2800" dirty="0" err="1" smtClean="0">
                <a:latin typeface="Helvetica Neue" charset="0"/>
                <a:ea typeface="Helvetica Neue" charset="0"/>
                <a:cs typeface="Helvetica Neue" charset="0"/>
              </a:rPr>
              <a:t>thalamo</a:t>
            </a:r>
            <a:r>
              <a:rPr lang="en-US" altLang="en-US" sz="2800" dirty="0" smtClean="0">
                <a:latin typeface="Helvetica Neue" charset="0"/>
                <a:ea typeface="Helvetica Neue" charset="0"/>
                <a:cs typeface="Helvetica Neue" charset="0"/>
              </a:rPr>
              <a:t>-cortical loop [4], </a:t>
            </a:r>
            <a:r>
              <a:rPr lang="en-US" altLang="en-US" sz="2800" dirty="0" err="1" smtClean="0">
                <a:latin typeface="Helvetica Neue" charset="0"/>
                <a:ea typeface="Helvetica Neue" charset="0"/>
                <a:cs typeface="Helvetica Neue" charset="0"/>
              </a:rPr>
              <a:t>Tononi’s</a:t>
            </a:r>
            <a:r>
              <a:rPr lang="en-US" altLang="en-US" sz="2800" dirty="0" smtClean="0">
                <a:latin typeface="Helvetica Neue" charset="0"/>
                <a:ea typeface="Helvetica Neue" charset="0"/>
                <a:cs typeface="Helvetica Neue" charset="0"/>
              </a:rPr>
              <a:t> integrated information theory [5] etc. but the jury is still out on a causal explanation of cognition. Neuroimaging reveals only correlations. Causality can only be investigated through intervention, that is, stimulation or lesion. This poses a tremendous challenge in a nonlinear highly coupled system like the brain. Intervention in one area of the brain can ripple to other parts in very complex and unpredictable ways. In this work we make the argument that network models fall short of producing mechanistic models of normal function and disease.</a:t>
            </a:r>
            <a:endParaRPr lang="en-GB" altLang="en-US" sz="2800" dirty="0">
              <a:latin typeface="Helvetica Neue" charset="0"/>
              <a:ea typeface="Helvetica Neue" charset="0"/>
              <a:cs typeface="Helvetica Neue" charset="0"/>
            </a:endParaRPr>
          </a:p>
        </p:txBody>
      </p:sp>
      <p:sp>
        <p:nvSpPr>
          <p:cNvPr id="33794" name="Text Box 2"/>
          <p:cNvSpPr txBox="1">
            <a:spLocks noChangeArrowheads="1"/>
          </p:cNvSpPr>
          <p:nvPr/>
        </p:nvSpPr>
        <p:spPr bwMode="auto">
          <a:xfrm>
            <a:off x="0" y="0"/>
            <a:ext cx="30784800" cy="4049713"/>
          </a:xfrm>
          <a:prstGeom prst="rect">
            <a:avLst/>
          </a:prstGeom>
          <a:solidFill>
            <a:schemeClr val="tx1">
              <a:lumMod val="95000"/>
              <a:lumOff val="5000"/>
            </a:schemeClr>
          </a:solidFill>
          <a:ln w="38100">
            <a:solidFill>
              <a:schemeClr val="tx1"/>
            </a:solidFill>
            <a:miter lim="800000"/>
            <a:headEnd/>
            <a:tailEnd/>
          </a:ln>
          <a:effectLst/>
        </p:spPr>
        <p:txBody>
          <a:bodyPr lIns="538866" tIns="900000" rIns="538866" bIns="538866"/>
          <a:lstStyle/>
          <a:p>
            <a:pPr algn="ctr" defTabSz="912813">
              <a:defRPr/>
            </a:pPr>
            <a:r>
              <a:rPr lang="en-US" sz="8800" dirty="0">
                <a:solidFill>
                  <a:schemeClr val="bg1"/>
                </a:solidFill>
                <a:latin typeface="Helvetica Neue" charset="0"/>
                <a:ea typeface="Helvetica Neue" charset="0"/>
                <a:cs typeface="Helvetica Neue" charset="0"/>
              </a:rPr>
              <a:t>Persistent homology: a computational topology-based approach to study brain connectivity </a:t>
            </a:r>
            <a:r>
              <a:rPr lang="en-US" sz="8800" dirty="0" smtClean="0">
                <a:latin typeface="Helvetica Neue" charset="0"/>
                <a:ea typeface="Helvetica Neue" charset="0"/>
                <a:cs typeface="Helvetica Neue" charset="0"/>
              </a:rPr>
              <a:t>.</a:t>
            </a:r>
            <a:endParaRPr lang="en-GB" sz="2000" b="1" dirty="0">
              <a:solidFill>
                <a:schemeClr val="bg1"/>
              </a:solidFill>
              <a:latin typeface="Helvetica Neue" charset="0"/>
              <a:ea typeface="Helvetica Neue" charset="0"/>
              <a:cs typeface="Helvetica Neue" charset="0"/>
            </a:endParaRPr>
          </a:p>
        </p:txBody>
      </p:sp>
      <p:sp>
        <p:nvSpPr>
          <p:cNvPr id="2064" name="Text Box 3"/>
          <p:cNvSpPr txBox="1">
            <a:spLocks noChangeArrowheads="1"/>
          </p:cNvSpPr>
          <p:nvPr/>
        </p:nvSpPr>
        <p:spPr bwMode="auto">
          <a:xfrm>
            <a:off x="0" y="3978274"/>
            <a:ext cx="30784800" cy="277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r>
              <a:rPr lang="en-US" altLang="en-US" sz="5400" b="1" dirty="0">
                <a:latin typeface="Helvetica Neue" charset="0"/>
                <a:ea typeface="Helvetica Neue" charset="0"/>
                <a:cs typeface="Helvetica Neue" charset="0"/>
              </a:rPr>
              <a:t>Jaime </a:t>
            </a:r>
            <a:r>
              <a:rPr lang="en-US" altLang="en-US" sz="5400" b="1" dirty="0" smtClean="0">
                <a:latin typeface="Helvetica Neue" charset="0"/>
                <a:ea typeface="Helvetica Neue" charset="0"/>
                <a:cs typeface="Helvetica Neue" charset="0"/>
              </a:rPr>
              <a:t>Gómez-Ram</a:t>
            </a:r>
            <a:r>
              <a:rPr lang="es-ES" altLang="en-US" sz="5400" b="1" dirty="0" err="1">
                <a:latin typeface="Helvetica Neue" charset="0"/>
                <a:ea typeface="Helvetica Neue" charset="0"/>
                <a:cs typeface="Helvetica Neue" charset="0"/>
              </a:rPr>
              <a:t>i</a:t>
            </a:r>
            <a:r>
              <a:rPr lang="es-ES" altLang="en-US" sz="5400" b="1" dirty="0" err="1" smtClean="0">
                <a:latin typeface="Helvetica Neue" charset="0"/>
                <a:ea typeface="Helvetica Neue" charset="0"/>
                <a:cs typeface="Helvetica Neue" charset="0"/>
              </a:rPr>
              <a:t>rez</a:t>
            </a:r>
            <a:r>
              <a:rPr lang="en-US" altLang="en-US" sz="5400" b="1" dirty="0" smtClean="0">
                <a:latin typeface="Helvetica Neue" charset="0"/>
                <a:ea typeface="Helvetica Neue" charset="0"/>
                <a:cs typeface="Helvetica Neue" charset="0"/>
              </a:rPr>
              <a:t>*</a:t>
            </a:r>
            <a:r>
              <a:rPr lang="en-US" altLang="en-US" sz="5400" b="1" baseline="30000" dirty="0" smtClean="0">
                <a:latin typeface="Helvetica Neue" charset="0"/>
                <a:ea typeface="Helvetica Neue" charset="0"/>
                <a:cs typeface="Helvetica Neue" charset="0"/>
              </a:rPr>
              <a:t>+</a:t>
            </a:r>
            <a:r>
              <a:rPr lang="en-US" altLang="en-US" sz="5400" b="1" dirty="0" smtClean="0">
                <a:latin typeface="Helvetica Neue" charset="0"/>
                <a:ea typeface="Helvetica Neue" charset="0"/>
                <a:cs typeface="Helvetica Neue" charset="0"/>
              </a:rPr>
              <a:t> and Bryan Strange*</a:t>
            </a:r>
            <a:r>
              <a:rPr lang="en-US" altLang="en-US" sz="5400" b="1" baseline="30000" dirty="0" smtClean="0">
                <a:latin typeface="Helvetica Neue" charset="0"/>
                <a:ea typeface="Helvetica Neue" charset="0"/>
                <a:cs typeface="Helvetica Neue" charset="0"/>
              </a:rPr>
              <a:t>+</a:t>
            </a:r>
            <a:endParaRPr lang="es-ES" altLang="en-US" sz="3700" baseline="30000" dirty="0">
              <a:latin typeface="Helvetica Neue" charset="0"/>
              <a:ea typeface="Helvetica Neue" charset="0"/>
              <a:cs typeface="Helvetica Neue" charset="0"/>
            </a:endParaRPr>
          </a:p>
          <a:p>
            <a:pPr algn="ctr">
              <a:spcBef>
                <a:spcPct val="20000"/>
              </a:spcBef>
            </a:pPr>
            <a:r>
              <a:rPr lang="en-US" altLang="en-US" sz="3700" b="1" baseline="30000" dirty="0" smtClean="0">
                <a:latin typeface="Helvetica Neue" charset="0"/>
                <a:ea typeface="Helvetica Neue" charset="0"/>
                <a:cs typeface="Helvetica Neue" charset="0"/>
              </a:rPr>
              <a:t>         *</a:t>
            </a:r>
            <a:r>
              <a:rPr lang="en-US" altLang="en-US" sz="3700" dirty="0" err="1" smtClean="0">
                <a:latin typeface="Helvetica Neue" charset="0"/>
                <a:ea typeface="Helvetica Neue" charset="0"/>
                <a:cs typeface="Helvetica Neue" charset="0"/>
              </a:rPr>
              <a:t>Fundaci</a:t>
            </a:r>
            <a:r>
              <a:rPr lang="es-ES" altLang="en-US" sz="3700" dirty="0" err="1" smtClean="0">
                <a:latin typeface="Helvetica Neue" charset="0"/>
                <a:ea typeface="Helvetica Neue" charset="0"/>
                <a:cs typeface="Helvetica Neue" charset="0"/>
              </a:rPr>
              <a:t>ón</a:t>
            </a:r>
            <a:r>
              <a:rPr lang="es-ES" altLang="en-US" sz="3700" dirty="0" smtClean="0">
                <a:latin typeface="Helvetica Neue" charset="0"/>
                <a:ea typeface="Helvetica Neue" charset="0"/>
                <a:cs typeface="Helvetica Neue" charset="0"/>
              </a:rPr>
              <a:t> CIEN, </a:t>
            </a:r>
            <a:r>
              <a:rPr lang="es-ES" altLang="en-US" sz="3700" dirty="0" err="1" smtClean="0">
                <a:latin typeface="Helvetica Neue" charset="0"/>
                <a:ea typeface="Helvetica Neue" charset="0"/>
                <a:cs typeface="Helvetica Neue" charset="0"/>
              </a:rPr>
              <a:t>Department</a:t>
            </a:r>
            <a:r>
              <a:rPr lang="es-ES" altLang="en-US" sz="3700" dirty="0" smtClean="0">
                <a:latin typeface="Helvetica Neue" charset="0"/>
                <a:ea typeface="Helvetica Neue" charset="0"/>
                <a:cs typeface="Helvetica Neue" charset="0"/>
              </a:rPr>
              <a:t> of </a:t>
            </a:r>
            <a:r>
              <a:rPr lang="es-ES" altLang="en-US" sz="3700" dirty="0" err="1" smtClean="0">
                <a:latin typeface="Helvetica Neue" charset="0"/>
                <a:ea typeface="Helvetica Neue" charset="0"/>
                <a:cs typeface="Helvetica Neue" charset="0"/>
              </a:rPr>
              <a:t>Neuroimaging</a:t>
            </a:r>
            <a:r>
              <a:rPr lang="en-US" altLang="en-US" sz="3700" dirty="0" smtClean="0">
                <a:latin typeface="Helvetica Neue" charset="0"/>
                <a:ea typeface="Helvetica Neue" charset="0"/>
                <a:cs typeface="Helvetica Neue" charset="0"/>
              </a:rPr>
              <a:t>,</a:t>
            </a:r>
            <a:r>
              <a:rPr lang="en-US" altLang="en-US" sz="3700" dirty="0" err="1" smtClean="0">
                <a:latin typeface="Helvetica Neue" charset="0"/>
                <a:ea typeface="Helvetica Neue" charset="0"/>
                <a:cs typeface="Helvetica Neue" charset="0"/>
              </a:rPr>
              <a:t>Valderrebollo</a:t>
            </a:r>
            <a:r>
              <a:rPr lang="en-US" altLang="en-US" sz="3700" dirty="0" smtClean="0">
                <a:latin typeface="Helvetica Neue" charset="0"/>
                <a:ea typeface="Helvetica Neue" charset="0"/>
                <a:cs typeface="Helvetica Neue" charset="0"/>
              </a:rPr>
              <a:t>, 5, Madrid </a:t>
            </a:r>
            <a:br>
              <a:rPr lang="en-US" altLang="en-US" sz="3700" dirty="0" smtClean="0">
                <a:latin typeface="Helvetica Neue" charset="0"/>
                <a:ea typeface="Helvetica Neue" charset="0"/>
                <a:cs typeface="Helvetica Neue" charset="0"/>
              </a:rPr>
            </a:br>
            <a:r>
              <a:rPr lang="en-US" altLang="en-US" sz="3700" b="1" baseline="30000" dirty="0" smtClean="0">
                <a:latin typeface="Helvetica Neue" charset="0"/>
                <a:ea typeface="Helvetica Neue" charset="0"/>
                <a:cs typeface="Helvetica Neue" charset="0"/>
              </a:rPr>
              <a:t>        +</a:t>
            </a:r>
            <a:r>
              <a:rPr lang="es-ES" altLang="en-US" sz="3700" dirty="0" smtClean="0">
                <a:latin typeface="Helvetica Neue" charset="0"/>
                <a:ea typeface="Helvetica Neue" charset="0"/>
                <a:cs typeface="Helvetica Neue" charset="0"/>
              </a:rPr>
              <a:t>Universidad Politécnica de Madrid, Centro de Tecnología Biomédica, </a:t>
            </a:r>
            <a:r>
              <a:rPr lang="es-ES" sz="3700" dirty="0" smtClean="0">
                <a:latin typeface="Helvetica Neue" charset="0"/>
                <a:ea typeface="Helvetica Neue" charset="0"/>
                <a:cs typeface="Helvetica Neue" charset="0"/>
              </a:rPr>
              <a:t>Madrid</a:t>
            </a:r>
            <a:endParaRPr lang="en-US" altLang="en-US" sz="3700" dirty="0">
              <a:solidFill>
                <a:srgbClr val="0336DE"/>
              </a:solidFill>
              <a:latin typeface="Helvetica Neue" charset="0"/>
              <a:ea typeface="Helvetica Neue" charset="0"/>
              <a:cs typeface="Helvetica Neue" charset="0"/>
            </a:endParaRPr>
          </a:p>
        </p:txBody>
      </p:sp>
      <p:sp>
        <p:nvSpPr>
          <p:cNvPr id="2065" name="Text Box 6"/>
          <p:cNvSpPr txBox="1">
            <a:spLocks noChangeArrowheads="1"/>
          </p:cNvSpPr>
          <p:nvPr/>
        </p:nvSpPr>
        <p:spPr bwMode="auto">
          <a:xfrm>
            <a:off x="20643850" y="30056138"/>
            <a:ext cx="8997950" cy="1147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pPr>
            <a:endParaRPr lang="en-GB" altLang="en-US" sz="2800">
              <a:latin typeface="Helvetica Neue" charset="0"/>
              <a:ea typeface="Helvetica Neue" charset="0"/>
              <a:cs typeface="Helvetica Neue" charset="0"/>
            </a:endParaRPr>
          </a:p>
        </p:txBody>
      </p:sp>
      <p:sp>
        <p:nvSpPr>
          <p:cNvPr id="2066" name="Text Box 7"/>
          <p:cNvSpPr txBox="1">
            <a:spLocks noChangeArrowheads="1"/>
          </p:cNvSpPr>
          <p:nvPr/>
        </p:nvSpPr>
        <p:spPr bwMode="auto">
          <a:xfrm>
            <a:off x="911553" y="6428318"/>
            <a:ext cx="9105750" cy="1250251"/>
          </a:xfrm>
          <a:prstGeom prst="rect">
            <a:avLst/>
          </a:prstGeom>
          <a:solidFill>
            <a:srgbClr val="0070C0"/>
          </a:solidFill>
          <a:ln w="9525">
            <a:solidFill>
              <a:srgbClr val="A50021"/>
            </a:solidFill>
            <a:miter lim="800000"/>
            <a:headEnd/>
            <a:tailEnd/>
          </a:ln>
        </p:spPr>
        <p:txBody>
          <a:bodyPr wrap="square" lIns="360000" tIns="360000" rIns="360000" bIns="360000" anchor="ctr" anchorCtr="0">
            <a:norm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GB" altLang="en-US" sz="3400" b="1" dirty="0" smtClean="0">
                <a:solidFill>
                  <a:schemeClr val="bg1"/>
                </a:solidFill>
                <a:latin typeface="Helvetica Neue" charset="0"/>
                <a:ea typeface="Helvetica Neue" charset="0"/>
                <a:cs typeface="Helvetica Neue" charset="0"/>
              </a:rPr>
              <a:t>Abstract</a:t>
            </a:r>
            <a:endParaRPr lang="en-US" altLang="en-US" sz="3400" b="1" dirty="0">
              <a:solidFill>
                <a:schemeClr val="bg1"/>
              </a:solidFill>
              <a:latin typeface="Helvetica Neue" charset="0"/>
              <a:ea typeface="Helvetica Neue" charset="0"/>
              <a:cs typeface="Helvetica Neue" charset="0"/>
            </a:endParaRPr>
          </a:p>
        </p:txBody>
      </p:sp>
      <p:grpSp>
        <p:nvGrpSpPr>
          <p:cNvPr id="2068" name="43 Grupo"/>
          <p:cNvGrpSpPr>
            <a:grpSpLocks/>
          </p:cNvGrpSpPr>
          <p:nvPr/>
        </p:nvGrpSpPr>
        <p:grpSpPr bwMode="auto">
          <a:xfrm>
            <a:off x="10461346" y="13173752"/>
            <a:ext cx="8629396" cy="17155262"/>
            <a:chOff x="10330030" y="14622292"/>
            <a:chExt cx="9183274" cy="17557902"/>
          </a:xfrm>
        </p:grpSpPr>
        <p:sp>
          <p:nvSpPr>
            <p:cNvPr id="2086" name="Text Box 21"/>
            <p:cNvSpPr txBox="1">
              <a:spLocks noChangeArrowheads="1"/>
            </p:cNvSpPr>
            <p:nvPr/>
          </p:nvSpPr>
          <p:spPr bwMode="auto">
            <a:xfrm>
              <a:off x="10330031" y="16099434"/>
              <a:ext cx="9183273" cy="16080760"/>
            </a:xfrm>
            <a:prstGeom prst="rect">
              <a:avLst/>
            </a:prstGeom>
            <a:noFill/>
            <a:ln w="9525">
              <a:solidFill>
                <a:srgbClr val="A5002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73152" algn="just">
                <a:spcBef>
                  <a:spcPts val="672"/>
                </a:spcBef>
              </a:pPr>
              <a:r>
                <a:rPr lang="en-US" altLang="en-US" sz="2800" dirty="0" smtClean="0">
                  <a:latin typeface="Helvetica Neue" charset="0"/>
                  <a:ea typeface="Helvetica Neue" charset="0"/>
                  <a:cs typeface="Helvetica Neue" charset="0"/>
                </a:rPr>
                <a:t>We study the functional connectivity patterns of the Default Mode Network (DMN) in two groups of 23 subjects each </a:t>
              </a:r>
              <a:r>
                <a:rPr lang="mr-IN" altLang="en-US" sz="2800" dirty="0" smtClean="0">
                  <a:latin typeface="Helvetica Neue" charset="0"/>
                  <a:ea typeface="Helvetica Neue" charset="0"/>
                  <a:cs typeface="Helvetica Neue" charset="0"/>
                </a:rPr>
                <a:t>–</a:t>
              </a:r>
              <a:r>
                <a:rPr lang="en-US" altLang="en-US" sz="2800" dirty="0" smtClean="0">
                  <a:latin typeface="Helvetica Neue" charset="0"/>
                  <a:ea typeface="Helvetica Neue" charset="0"/>
                  <a:cs typeface="Helvetica Neue" charset="0"/>
                </a:rPr>
                <a:t>controls and converters to MCI in one year time. Controls and converters were matched with exact matching for gender and APOE 4 allele and propensity score for age, number of educational stages and MMSE score.</a:t>
              </a:r>
            </a:p>
            <a:p>
              <a:pPr marL="73152" algn="just">
                <a:spcBef>
                  <a:spcPts val="672"/>
                </a:spcBef>
              </a:pPr>
              <a:r>
                <a:rPr lang="en-US" altLang="en-US" sz="2800" b="1" dirty="0" smtClean="0">
                  <a:latin typeface="Helvetica Neue" charset="0"/>
                  <a:ea typeface="Helvetica Neue" charset="0"/>
                  <a:cs typeface="Helvetica Neue" charset="0"/>
                </a:rPr>
                <a:t>Preprocessing</a:t>
              </a:r>
            </a:p>
            <a:p>
              <a:pPr marL="73152" algn="just">
                <a:spcBef>
                  <a:spcPts val="672"/>
                </a:spcBef>
              </a:pPr>
              <a:r>
                <a:rPr lang="en-US" altLang="en-US" sz="2800" dirty="0" smtClean="0">
                  <a:latin typeface="Helvetica Neue" charset="0"/>
                  <a:ea typeface="Helvetica Neue" charset="0"/>
                  <a:cs typeface="Helvetica Neue" charset="0"/>
                </a:rPr>
                <a:t>The fMRI signal was preprocessed (slice-timing, head motion, normalization MNI152 coordinate space, spatial filtering (FWHM=8mm) and temporal filtering (band pass 0.01-0.2 Hz). The time series were centered ~</a:t>
              </a:r>
              <a:r>
                <a:rPr lang="en-US" altLang="en-US" sz="2800" i="1" dirty="0" smtClean="0">
                  <a:latin typeface="Helvetica Neue" charset="0"/>
                  <a:ea typeface="Helvetica Neue" charset="0"/>
                  <a:cs typeface="Helvetica Neue" charset="0"/>
                </a:rPr>
                <a:t>N</a:t>
              </a:r>
              <a:r>
                <a:rPr lang="en-US" altLang="en-US" sz="2800" dirty="0" smtClean="0">
                  <a:latin typeface="Helvetica Neue" charset="0"/>
                  <a:ea typeface="Helvetica Neue" charset="0"/>
                  <a:cs typeface="Helvetica Neue" charset="0"/>
                </a:rPr>
                <a:t>(0,1) and </a:t>
              </a:r>
              <a:r>
                <a:rPr lang="en-US" altLang="en-US" sz="2800" dirty="0" err="1" smtClean="0">
                  <a:latin typeface="Helvetica Neue" charset="0"/>
                  <a:ea typeface="Helvetica Neue" charset="0"/>
                  <a:cs typeface="Helvetica Neue" charset="0"/>
                </a:rPr>
                <a:t>detrended</a:t>
              </a:r>
              <a:r>
                <a:rPr lang="en-US" altLang="en-US" sz="2800" dirty="0" smtClean="0">
                  <a:latin typeface="Helvetica Neue" charset="0"/>
                  <a:ea typeface="Helvetica Neue" charset="0"/>
                  <a:cs typeface="Helvetica Neue" charset="0"/>
                </a:rPr>
                <a:t> to eliminate the drift. The time series for the DMN nodes were extracted using </a:t>
              </a:r>
              <a:r>
                <a:rPr lang="en-US" altLang="en-US" sz="2800" i="1" dirty="0" err="1" smtClean="0">
                  <a:latin typeface="Helvetica Neue" charset="0"/>
                  <a:ea typeface="Helvetica Neue" charset="0"/>
                  <a:cs typeface="Helvetica Neue" charset="0"/>
                </a:rPr>
                <a:t>nilearn</a:t>
              </a:r>
              <a:r>
                <a:rPr lang="en-US" altLang="en-US" sz="2800" dirty="0" err="1" smtClean="0">
                  <a:latin typeface="Helvetica Neue" charset="0"/>
                  <a:ea typeface="Helvetica Neue" charset="0"/>
                  <a:cs typeface="Helvetica Neue" charset="0"/>
                </a:rPr>
                <a:t>.</a:t>
              </a:r>
              <a:r>
                <a:rPr lang="en-US" altLang="en-US" sz="2800" i="1" dirty="0" err="1" smtClean="0">
                  <a:latin typeface="Helvetica Neue" charset="0"/>
                  <a:ea typeface="Helvetica Neue" charset="0"/>
                  <a:cs typeface="Helvetica Neue" charset="0"/>
                </a:rPr>
                <a:t>NiftiSpheresMasker</a:t>
              </a:r>
              <a:r>
                <a:rPr lang="en-US" altLang="en-US" sz="2800" i="1" dirty="0" smtClean="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with the radius for the sphere around the seed set to 8mm.</a:t>
              </a:r>
            </a:p>
            <a:p>
              <a:pPr marL="73152" algn="just">
                <a:spcBef>
                  <a:spcPts val="672"/>
                </a:spcBef>
              </a:pPr>
              <a:r>
                <a:rPr lang="en-US" altLang="en-US" sz="2800" b="1" dirty="0" smtClean="0">
                  <a:latin typeface="Helvetica Neue" charset="0"/>
                  <a:ea typeface="Helvetica Neue" charset="0"/>
                  <a:cs typeface="Helvetica Neue" charset="0"/>
                </a:rPr>
                <a:t>Connectivity measures</a:t>
              </a:r>
            </a:p>
            <a:p>
              <a:pPr marL="73152" indent="0" algn="just">
                <a:spcBef>
                  <a:spcPts val="672"/>
                </a:spcBef>
              </a:pPr>
              <a:r>
                <a:rPr lang="en-US" altLang="en-US" sz="2800" dirty="0" smtClean="0">
                  <a:latin typeface="Helvetica Neue" charset="0"/>
                  <a:ea typeface="Helvetica Neue" charset="0"/>
                  <a:cs typeface="Helvetica Neue" charset="0"/>
                </a:rPr>
                <a:t>We estimated the empirical covariance matrix and the sparse inverse covariance matrix using the graph lasso algorithm. The graph lasso </a:t>
              </a:r>
              <a:r>
                <a:rPr lang="en-US" altLang="en-US" sz="2800" dirty="0">
                  <a:latin typeface="Helvetica Neue" charset="0"/>
                  <a:ea typeface="Helvetica Neue" charset="0"/>
                  <a:cs typeface="Helvetica Neue" charset="0"/>
                </a:rPr>
                <a:t>estimator </a:t>
              </a:r>
              <a:r>
                <a:rPr lang="en-US" altLang="en-US" sz="2800" dirty="0" smtClean="0">
                  <a:latin typeface="Helvetica Neue" charset="0"/>
                  <a:ea typeface="Helvetica Neue" charset="0"/>
                  <a:cs typeface="Helvetica Neue" charset="0"/>
                </a:rPr>
                <a:t>(Box 2) uses a penalty in order to induce </a:t>
              </a:r>
              <a:r>
                <a:rPr lang="en-US" altLang="en-US" sz="2800" dirty="0" err="1" smtClean="0">
                  <a:latin typeface="Helvetica Neue" charset="0"/>
                  <a:ea typeface="Helvetica Neue" charset="0"/>
                  <a:cs typeface="Helvetica Neue" charset="0"/>
                </a:rPr>
                <a:t>sparsity</a:t>
              </a:r>
              <a:r>
                <a:rPr lang="en-US" altLang="en-US" sz="2800" dirty="0" smtClean="0">
                  <a:latin typeface="Helvetica Neue" charset="0"/>
                  <a:ea typeface="Helvetica Neue" charset="0"/>
                  <a:cs typeface="Helvetica Neue" charset="0"/>
                </a:rPr>
                <a:t> in </a:t>
              </a:r>
              <a:r>
                <a:rPr lang="en-US" altLang="en-US" sz="2800" dirty="0">
                  <a:latin typeface="Helvetica Neue" charset="0"/>
                  <a:ea typeface="Helvetica Neue" charset="0"/>
                  <a:cs typeface="Helvetica Neue" charset="0"/>
                </a:rPr>
                <a:t>the precision </a:t>
              </a:r>
              <a:r>
                <a:rPr lang="en-US" altLang="en-US" sz="2800" dirty="0" smtClean="0">
                  <a:latin typeface="Helvetica Neue" charset="0"/>
                  <a:ea typeface="Helvetica Neue" charset="0"/>
                  <a:cs typeface="Helvetica Neue" charset="0"/>
                </a:rPr>
                <a:t>matrix. If the coefficient in the precision matrix is 0 then the two variables are conditionally independent given the observations of the other variables, graphically, there is no edge connecting the nodes (Box 1). The precision matrix defines the adjacency matrix of the Markov Random Field dependency network. </a:t>
              </a:r>
            </a:p>
            <a:p>
              <a:pPr marL="73152" indent="0" algn="just">
                <a:spcBef>
                  <a:spcPts val="672"/>
                </a:spcBef>
              </a:pPr>
              <a:r>
                <a:rPr lang="en-US" altLang="en-US" sz="2800" b="1" dirty="0" smtClean="0">
                  <a:latin typeface="Helvetica Neue" charset="0"/>
                  <a:ea typeface="Helvetica Neue" charset="0"/>
                  <a:cs typeface="Helvetica Neue" charset="0"/>
                </a:rPr>
                <a:t>Persistent homology</a:t>
              </a:r>
            </a:p>
            <a:p>
              <a:pPr marL="73152" indent="0" algn="just">
                <a:spcBef>
                  <a:spcPts val="672"/>
                </a:spcBef>
              </a:pPr>
              <a:r>
                <a:rPr lang="en-US" altLang="en-US" sz="2800" dirty="0" smtClean="0">
                  <a:latin typeface="Helvetica Neue" charset="0"/>
                  <a:ea typeface="Helvetica Neue" charset="0"/>
                  <a:cs typeface="Helvetica Neue" charset="0"/>
                </a:rPr>
                <a:t>We approach the threshold selection problem using a  multi-scale network framework to compute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complexes (Box 3). A filtration of a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 is a nested sequences starting with the DMN complex (disconnected nodes) and ending with a connected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 </a:t>
              </a:r>
            </a:p>
          </p:txBody>
        </p:sp>
        <p:sp>
          <p:nvSpPr>
            <p:cNvPr id="2087" name="Text Box 77"/>
            <p:cNvSpPr txBox="1">
              <a:spLocks noChangeArrowheads="1"/>
            </p:cNvSpPr>
            <p:nvPr/>
          </p:nvSpPr>
          <p:spPr bwMode="auto">
            <a:xfrm>
              <a:off x="10330030" y="14622292"/>
              <a:ext cx="9156938" cy="1282130"/>
            </a:xfrm>
            <a:prstGeom prst="rect">
              <a:avLst/>
            </a:prstGeom>
            <a:solidFill>
              <a:srgbClr val="0070C0"/>
            </a:solidFill>
            <a:ln w="9525">
              <a:solidFill>
                <a:srgbClr val="A50021"/>
              </a:solidFill>
              <a:miter lim="800000"/>
              <a:headEnd/>
              <a:tailEnd/>
            </a:ln>
          </p:spPr>
          <p:txBody>
            <a:bodyPr wrap="square"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US" altLang="en-US" sz="3400" b="1" dirty="0" smtClean="0">
                  <a:solidFill>
                    <a:schemeClr val="bg1"/>
                  </a:solidFill>
                  <a:latin typeface="Helvetica Neue" charset="0"/>
                  <a:ea typeface="Helvetica Neue" charset="0"/>
                  <a:cs typeface="Helvetica Neue" charset="0"/>
                </a:rPr>
                <a:t>Methods</a:t>
              </a:r>
              <a:endParaRPr lang="en-US" altLang="en-US" sz="3400" b="1" dirty="0">
                <a:solidFill>
                  <a:schemeClr val="bg1"/>
                </a:solidFill>
                <a:latin typeface="Helvetica Neue" charset="0"/>
                <a:ea typeface="Helvetica Neue" charset="0"/>
                <a:cs typeface="Helvetica Neue" charset="0"/>
              </a:endParaRPr>
            </a:p>
          </p:txBody>
        </p:sp>
      </p:grpSp>
      <p:sp>
        <p:nvSpPr>
          <p:cNvPr id="2073" name="Text Box 5"/>
          <p:cNvSpPr txBox="1">
            <a:spLocks noChangeArrowheads="1"/>
          </p:cNvSpPr>
          <p:nvPr/>
        </p:nvSpPr>
        <p:spPr bwMode="auto">
          <a:xfrm>
            <a:off x="923032" y="30501589"/>
            <a:ext cx="28947216" cy="10230832"/>
          </a:xfrm>
          <a:prstGeom prst="rect">
            <a:avLst/>
          </a:prstGeom>
          <a:noFill/>
          <a:ln w="9525">
            <a:solidFill>
              <a:srgbClr val="A50021"/>
            </a:solidFill>
            <a:miter lim="800000"/>
            <a:headEnd/>
            <a:tailEnd/>
          </a:ln>
          <a:extLst>
            <a:ext uri="{909E8E84-426E-40dd-AFC4-6F175D3DCCD1}">
              <a14:hiddenFill xmlns="" xmlns:a14="http://schemas.microsoft.com/office/drawing/2010/main">
                <a:solidFill>
                  <a:srgbClr val="FFFFFF"/>
                </a:solidFill>
              </a14:hiddenFill>
            </a:ext>
          </a:extLst>
        </p:spPr>
        <p:txBody>
          <a:bodyPr wrap="square" lIns="180000" tIns="180000" rIns="180000" bIns="180000">
            <a:spAutoFit/>
          </a:bodyPr>
          <a:lstStyle>
            <a:lvl1pPr marL="742950" indent="-74295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just">
              <a:lnSpc>
                <a:spcPct val="90000"/>
              </a:lnSpc>
              <a:spcBef>
                <a:spcPct val="20000"/>
              </a:spcBef>
            </a:pPr>
            <a:r>
              <a:rPr lang="en-US" altLang="en-US" sz="2800" dirty="0">
                <a:latin typeface="Helvetica Neue" charset="0"/>
                <a:ea typeface="Helvetica Neue" charset="0"/>
                <a:cs typeface="Helvetica Neue" charset="0"/>
              </a:rPr>
              <a:t>Figure </a:t>
            </a:r>
            <a:r>
              <a:rPr lang="en-US" altLang="en-US" sz="2800" dirty="0" smtClean="0">
                <a:latin typeface="Helvetica Neue" charset="0"/>
                <a:ea typeface="Helvetica Neue" charset="0"/>
                <a:cs typeface="Helvetica Neue" charset="0"/>
              </a:rPr>
              <a:t>1 </a:t>
            </a:r>
            <a:r>
              <a:rPr lang="en-US" altLang="en-US" sz="2800" dirty="0">
                <a:latin typeface="Helvetica Neue" charset="0"/>
                <a:ea typeface="Helvetica Neue" charset="0"/>
                <a:cs typeface="Helvetica Neue" charset="0"/>
              </a:rPr>
              <a:t>shows the results for group level analysis of the </a:t>
            </a:r>
            <a:r>
              <a:rPr lang="en-US" altLang="en-US" sz="2800" dirty="0" smtClean="0">
                <a:latin typeface="Helvetica Neue" charset="0"/>
                <a:ea typeface="Helvetica Neue" charset="0"/>
                <a:cs typeface="Helvetica Neue" charset="0"/>
              </a:rPr>
              <a:t>covariance </a:t>
            </a:r>
            <a:r>
              <a:rPr lang="en-US" altLang="en-US" sz="2800" dirty="0">
                <a:latin typeface="Helvetica Neue" charset="0"/>
                <a:ea typeface="Helvetica Neue" charset="0"/>
                <a:cs typeface="Helvetica Neue" charset="0"/>
              </a:rPr>
              <a:t>and the </a:t>
            </a:r>
            <a:r>
              <a:rPr lang="en-US" altLang="en-US" sz="2800" dirty="0" smtClean="0">
                <a:latin typeface="Helvetica Neue" charset="0"/>
                <a:ea typeface="Helvetica Neue" charset="0"/>
                <a:cs typeface="Helvetica Neue" charset="0"/>
              </a:rPr>
              <a:t>precision</a:t>
            </a:r>
          </a:p>
          <a:p>
            <a:pPr algn="just">
              <a:lnSpc>
                <a:spcPct val="90000"/>
              </a:lnSpc>
              <a:spcBef>
                <a:spcPct val="20000"/>
              </a:spcBef>
            </a:pPr>
            <a:r>
              <a:rPr lang="en-US" altLang="en-US" sz="2800" dirty="0" smtClean="0">
                <a:latin typeface="Helvetica Neue" charset="0"/>
                <a:ea typeface="Helvetica Neue" charset="0"/>
                <a:cs typeface="Helvetica Neue" charset="0"/>
              </a:rPr>
              <a:t>matrices </a:t>
            </a:r>
            <a:r>
              <a:rPr lang="en-US" altLang="en-US" sz="2800" dirty="0">
                <a:latin typeface="Helvetica Neue" charset="0"/>
                <a:ea typeface="Helvetica Neue" charset="0"/>
                <a:cs typeface="Helvetica Neue" charset="0"/>
              </a:rPr>
              <a:t>for </a:t>
            </a:r>
            <a:r>
              <a:rPr lang="en-US" altLang="en-US" sz="2800" dirty="0" smtClean="0">
                <a:latin typeface="Helvetica Neue" charset="0"/>
                <a:ea typeface="Helvetica Neue" charset="0"/>
                <a:cs typeface="Helvetica Neue" charset="0"/>
              </a:rPr>
              <a:t>both groups</a:t>
            </a:r>
            <a:r>
              <a:rPr lang="en-US" altLang="en-US" sz="2800" dirty="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using a threshold,             .The DMN nodes in MNI space are: </a:t>
            </a:r>
          </a:p>
          <a:p>
            <a:pPr algn="just">
              <a:lnSpc>
                <a:spcPct val="90000"/>
              </a:lnSpc>
              <a:spcBef>
                <a:spcPct val="20000"/>
              </a:spcBef>
            </a:pPr>
            <a:r>
              <a:rPr lang="en-US" altLang="en-US" sz="2800" dirty="0" smtClean="0">
                <a:latin typeface="Helvetica Neue" charset="0"/>
                <a:ea typeface="Helvetica Neue" charset="0"/>
                <a:cs typeface="Helvetica Neue" charset="0"/>
              </a:rPr>
              <a:t>Posterior Cingulate Cortex (</a:t>
            </a:r>
            <a:r>
              <a:rPr lang="is-IS" altLang="en-US" sz="2800" dirty="0">
                <a:latin typeface="Helvetica Neue" charset="0"/>
                <a:ea typeface="Helvetica Neue" charset="0"/>
                <a:cs typeface="Helvetica Neue" charset="0"/>
              </a:rPr>
              <a:t>0</a:t>
            </a:r>
            <a:r>
              <a:rPr lang="is-IS" altLang="en-US" sz="2800" dirty="0" smtClean="0">
                <a:latin typeface="Helvetica Neue" charset="0"/>
                <a:ea typeface="Helvetica Neue" charset="0"/>
                <a:cs typeface="Helvetica Neue" charset="0"/>
              </a:rPr>
              <a:t>, </a:t>
            </a:r>
            <a:r>
              <a:rPr lang="is-IS" altLang="en-US" sz="2800" dirty="0">
                <a:latin typeface="Helvetica Neue" charset="0"/>
                <a:ea typeface="Helvetica Neue" charset="0"/>
                <a:cs typeface="Helvetica Neue" charset="0"/>
              </a:rPr>
              <a:t>-52, </a:t>
            </a:r>
            <a:r>
              <a:rPr lang="is-IS" altLang="en-US" sz="2800" dirty="0" smtClean="0">
                <a:latin typeface="Helvetica Neue" charset="0"/>
                <a:ea typeface="Helvetica Neue" charset="0"/>
                <a:cs typeface="Helvetica Neue" charset="0"/>
              </a:rPr>
              <a:t>18</a:t>
            </a:r>
            <a:r>
              <a:rPr lang="en-US" altLang="en-US" sz="2800" dirty="0">
                <a:latin typeface="Helvetica Neue" charset="0"/>
                <a:ea typeface="Helvetica Neue" charset="0"/>
                <a:cs typeface="Helvetica Neue" charset="0"/>
              </a:rPr>
              <a:t>), Left </a:t>
            </a:r>
            <a:r>
              <a:rPr lang="en-US" altLang="en-US" sz="2800" dirty="0" err="1">
                <a:latin typeface="Helvetica Neue" charset="0"/>
                <a:ea typeface="Helvetica Neue" charset="0"/>
                <a:cs typeface="Helvetica Neue" charset="0"/>
              </a:rPr>
              <a:t>Temporoparietal</a:t>
            </a:r>
            <a:r>
              <a:rPr lang="en-US" altLang="en-US" sz="2800" dirty="0">
                <a:latin typeface="Helvetica Neue" charset="0"/>
                <a:ea typeface="Helvetica Neue" charset="0"/>
                <a:cs typeface="Helvetica Neue" charset="0"/>
              </a:rPr>
              <a:t> junction </a:t>
            </a:r>
            <a:r>
              <a:rPr lang="en-US" altLang="en-US" sz="2800" dirty="0" smtClean="0">
                <a:latin typeface="Helvetica Neue" charset="0"/>
                <a:ea typeface="Helvetica Neue" charset="0"/>
                <a:cs typeface="Helvetica Neue" charset="0"/>
              </a:rPr>
              <a:t>(</a:t>
            </a:r>
            <a:r>
              <a:rPr lang="cs-CZ" altLang="en-US" sz="2800" dirty="0">
                <a:latin typeface="Helvetica Neue" charset="0"/>
                <a:ea typeface="Helvetica Neue" charset="0"/>
                <a:cs typeface="Helvetica Neue" charset="0"/>
              </a:rPr>
              <a:t>-46, -68, 32</a:t>
            </a:r>
            <a:r>
              <a:rPr lang="en-US" altLang="en-US" sz="2800" dirty="0" smtClean="0">
                <a:latin typeface="Helvetica Neue" charset="0"/>
                <a:ea typeface="Helvetica Neue" charset="0"/>
                <a:cs typeface="Helvetica Neue" charset="0"/>
              </a:rPr>
              <a:t>)</a:t>
            </a:r>
            <a:r>
              <a:rPr lang="en-US" altLang="en-US" sz="2800" dirty="0">
                <a:latin typeface="Helvetica Neue" charset="0"/>
                <a:ea typeface="Helvetica Neue" charset="0"/>
                <a:cs typeface="Helvetica Neue" charset="0"/>
              </a:rPr>
              <a:t>, </a:t>
            </a:r>
            <a:endParaRPr lang="en-US" altLang="en-US" sz="2800" dirty="0" smtClean="0">
              <a:latin typeface="Helvetica Neue" charset="0"/>
              <a:ea typeface="Helvetica Neue" charset="0"/>
              <a:cs typeface="Helvetica Neue" charset="0"/>
            </a:endParaRPr>
          </a:p>
          <a:p>
            <a:pPr algn="just">
              <a:lnSpc>
                <a:spcPct val="90000"/>
              </a:lnSpc>
              <a:spcBef>
                <a:spcPct val="20000"/>
              </a:spcBef>
            </a:pPr>
            <a:r>
              <a:rPr lang="en-US" altLang="en-US" sz="2800" dirty="0" smtClean="0">
                <a:latin typeface="Helvetica Neue" charset="0"/>
                <a:ea typeface="Helvetica Neue" charset="0"/>
                <a:cs typeface="Helvetica Neue" charset="0"/>
              </a:rPr>
              <a:t>Right </a:t>
            </a:r>
            <a:r>
              <a:rPr lang="en-US" altLang="en-US" sz="2800" dirty="0" err="1" smtClean="0">
                <a:latin typeface="Helvetica Neue" charset="0"/>
                <a:ea typeface="Helvetica Neue" charset="0"/>
                <a:cs typeface="Helvetica Neue" charset="0"/>
              </a:rPr>
              <a:t>Temporoparietal</a:t>
            </a:r>
            <a:r>
              <a:rPr lang="en-US" altLang="en-US" sz="2800" dirty="0" smtClean="0">
                <a:latin typeface="Helvetica Neue" charset="0"/>
                <a:ea typeface="Helvetica Neue" charset="0"/>
                <a:cs typeface="Helvetica Neue" charset="0"/>
              </a:rPr>
              <a:t> junction</a:t>
            </a:r>
            <a:r>
              <a:rPr lang="en-US" altLang="en-US" sz="2800" dirty="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a:t>
            </a:r>
            <a:r>
              <a:rPr lang="cs-CZ" altLang="en-US" sz="2800" dirty="0" smtClean="0">
                <a:latin typeface="Helvetica Neue" charset="0"/>
                <a:ea typeface="Helvetica Neue" charset="0"/>
                <a:cs typeface="Helvetica Neue" charset="0"/>
              </a:rPr>
              <a:t>46</a:t>
            </a:r>
            <a:r>
              <a:rPr lang="cs-CZ" altLang="en-US" sz="2800" dirty="0">
                <a:latin typeface="Helvetica Neue" charset="0"/>
                <a:ea typeface="Helvetica Neue" charset="0"/>
                <a:cs typeface="Helvetica Neue" charset="0"/>
              </a:rPr>
              <a:t>, -68, 32</a:t>
            </a:r>
            <a:r>
              <a:rPr lang="en-US" altLang="en-US" sz="2800" dirty="0" smtClean="0">
                <a:latin typeface="Helvetica Neue" charset="0"/>
                <a:ea typeface="Helvetica Neue" charset="0"/>
                <a:cs typeface="Helvetica Neue" charset="0"/>
              </a:rPr>
              <a:t>) and Medial Prefrontal Cortex (</a:t>
            </a:r>
            <a:r>
              <a:rPr lang="cs-CZ" altLang="en-US" sz="2800" dirty="0">
                <a:latin typeface="Helvetica Neue" charset="0"/>
                <a:ea typeface="Helvetica Neue" charset="0"/>
                <a:cs typeface="Helvetica Neue" charset="0"/>
              </a:rPr>
              <a:t>1, 50, -5</a:t>
            </a:r>
            <a:r>
              <a:rPr lang="en-US" altLang="en-US" sz="2800" dirty="0" smtClean="0">
                <a:latin typeface="Helvetica Neue" charset="0"/>
                <a:ea typeface="Helvetica Neue" charset="0"/>
                <a:cs typeface="Helvetica Neue" charset="0"/>
              </a:rPr>
              <a:t>). </a:t>
            </a:r>
          </a:p>
          <a:p>
            <a:pPr>
              <a:lnSpc>
                <a:spcPct val="90000"/>
              </a:lnSpc>
              <a:spcBef>
                <a:spcPct val="20000"/>
              </a:spcBef>
            </a:pPr>
            <a:r>
              <a:rPr lang="en-US" altLang="en-US" sz="2800" dirty="0" smtClean="0">
                <a:latin typeface="Helvetica Neue" charset="0"/>
                <a:ea typeface="Helvetica Neue" charset="0"/>
                <a:cs typeface="Helvetica Neue" charset="0"/>
              </a:rPr>
              <a:t>The connection between the </a:t>
            </a:r>
            <a:r>
              <a:rPr lang="en-US" altLang="en-US" sz="2800" dirty="0" err="1" smtClean="0">
                <a:latin typeface="Helvetica Neue" charset="0"/>
                <a:ea typeface="Helvetica Neue" charset="0"/>
                <a:cs typeface="Helvetica Neue" charset="0"/>
              </a:rPr>
              <a:t>mPFC</a:t>
            </a:r>
            <a:r>
              <a:rPr lang="en-US" altLang="en-US" sz="2800" dirty="0" smtClean="0">
                <a:latin typeface="Helvetica Neue" charset="0"/>
                <a:ea typeface="Helvetica Neue" charset="0"/>
                <a:cs typeface="Helvetica Neue" charset="0"/>
              </a:rPr>
              <a:t> and the PCC found in the control group in both</a:t>
            </a:r>
          </a:p>
          <a:p>
            <a:pPr>
              <a:lnSpc>
                <a:spcPct val="90000"/>
              </a:lnSpc>
              <a:spcBef>
                <a:spcPct val="20000"/>
              </a:spcBef>
            </a:pPr>
            <a:r>
              <a:rPr lang="en-US" altLang="en-US" sz="2800" dirty="0" smtClean="0">
                <a:latin typeface="Helvetica Neue" charset="0"/>
                <a:ea typeface="Helvetica Neue" charset="0"/>
                <a:cs typeface="Helvetica Neue" charset="0"/>
              </a:rPr>
              <a:t>covariance and precision matrices is not present in the converter group.</a:t>
            </a: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r>
              <a:rPr lang="en-US" altLang="en-US" sz="2800" dirty="0" smtClean="0">
                <a:latin typeface="Helvetica Neue" charset="0"/>
                <a:ea typeface="Helvetica Neue" charset="0"/>
                <a:cs typeface="Helvetica Neue" charset="0"/>
              </a:rPr>
              <a:t> </a:t>
            </a: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p:txBody>
      </p:sp>
      <p:sp>
        <p:nvSpPr>
          <p:cNvPr id="2074" name="Text Box 7"/>
          <p:cNvSpPr txBox="1">
            <a:spLocks noChangeArrowheads="1"/>
          </p:cNvSpPr>
          <p:nvPr/>
        </p:nvSpPr>
        <p:spPr bwMode="auto">
          <a:xfrm>
            <a:off x="911553" y="29091690"/>
            <a:ext cx="9163205" cy="1252728"/>
          </a:xfrm>
          <a:prstGeom prst="rect">
            <a:avLst/>
          </a:prstGeom>
          <a:solidFill>
            <a:srgbClr val="0070C0"/>
          </a:solidFill>
          <a:ln w="9525">
            <a:solidFill>
              <a:srgbClr val="A50021"/>
            </a:solidFill>
            <a:miter lim="800000"/>
            <a:headEnd/>
            <a:tailEnd/>
          </a:ln>
        </p:spPr>
        <p:txBody>
          <a:bodyPr wrap="square"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US" altLang="en-US" sz="3400" b="1" dirty="0" smtClean="0">
                <a:solidFill>
                  <a:schemeClr val="bg1"/>
                </a:solidFill>
                <a:latin typeface="Helvetica Neue" charset="0"/>
                <a:ea typeface="Helvetica Neue" charset="0"/>
                <a:cs typeface="Helvetica Neue" charset="0"/>
              </a:rPr>
              <a:t>Results</a:t>
            </a:r>
            <a:endParaRPr lang="en-US" altLang="en-US" sz="3400" b="1" dirty="0">
              <a:solidFill>
                <a:schemeClr val="bg1"/>
              </a:solidFill>
              <a:latin typeface="Helvetica Neue" charset="0"/>
              <a:ea typeface="Helvetica Neue" charset="0"/>
              <a:cs typeface="Helvetica Neue" charset="0"/>
            </a:endParaRPr>
          </a:p>
        </p:txBody>
      </p:sp>
      <p:sp>
        <p:nvSpPr>
          <p:cNvPr id="2075" name="61 Rectángulo redondeado"/>
          <p:cNvSpPr>
            <a:spLocks noChangeArrowheads="1"/>
          </p:cNvSpPr>
          <p:nvPr/>
        </p:nvSpPr>
        <p:spPr bwMode="auto">
          <a:xfrm>
            <a:off x="20801528" y="6932612"/>
            <a:ext cx="9001125" cy="587377"/>
          </a:xfrm>
          <a:prstGeom prst="roundRect">
            <a:avLst>
              <a:gd name="adj" fmla="val 16667"/>
            </a:avLst>
          </a:prstGeom>
          <a:solidFill>
            <a:srgbClr val="C00000">
              <a:alpha val="7843"/>
            </a:srgbClr>
          </a:solidFill>
          <a:ln w="9525">
            <a:solidFill>
              <a:srgbClr val="C00000"/>
            </a:solidFill>
            <a:round/>
            <a:headEnd/>
            <a:tailEnd/>
          </a:ln>
        </p:spPr>
        <p:txBody>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r">
              <a:lnSpc>
                <a:spcPct val="90000"/>
              </a:lnSpc>
              <a:spcBef>
                <a:spcPct val="20000"/>
              </a:spcBef>
            </a:pPr>
            <a:r>
              <a:rPr lang="en-US" altLang="en-US" sz="3200" b="1" dirty="0">
                <a:latin typeface="Helvetica Neue" charset="0"/>
                <a:ea typeface="Helvetica Neue" charset="0"/>
                <a:cs typeface="Helvetica Neue" charset="0"/>
              </a:rPr>
              <a:t> </a:t>
            </a:r>
            <a:r>
              <a:rPr lang="en-US" altLang="en-US" sz="3200" b="1" dirty="0" smtClean="0">
                <a:latin typeface="Helvetica Neue" charset="0"/>
                <a:ea typeface="Helvetica Neue" charset="0"/>
                <a:cs typeface="Helvetica Neue" charset="0"/>
              </a:rPr>
              <a:t>Contact </a:t>
            </a:r>
            <a:r>
              <a:rPr lang="en-US" altLang="en-US" sz="3200" b="1" dirty="0">
                <a:latin typeface="Helvetica Neue" charset="0"/>
                <a:ea typeface="Helvetica Neue" charset="0"/>
                <a:cs typeface="Helvetica Neue" charset="0"/>
              </a:rPr>
              <a:t>author: </a:t>
            </a:r>
            <a:r>
              <a:rPr lang="en-US" altLang="en-US" sz="3200" dirty="0" err="1" smtClean="0">
                <a:latin typeface="Helvetica Neue" charset="0"/>
                <a:ea typeface="Helvetica Neue" charset="0"/>
                <a:cs typeface="Helvetica Neue" charset="0"/>
              </a:rPr>
              <a:t>jgomez@fundacioncien.es</a:t>
            </a:r>
            <a:endParaRPr lang="en-US" altLang="en-US" sz="3200" dirty="0">
              <a:latin typeface="Helvetica Neue" charset="0"/>
              <a:ea typeface="Helvetica Neue" charset="0"/>
              <a:cs typeface="Helvetica Neue"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89745" y="4265540"/>
            <a:ext cx="2835744" cy="1872208"/>
          </a:xfrm>
          <a:prstGeom prst="rect">
            <a:avLst/>
          </a:prstGeom>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6824" y="4265540"/>
            <a:ext cx="2139696" cy="2139696"/>
          </a:xfrm>
          <a:prstGeom prst="rect">
            <a:avLst/>
          </a:prstGeom>
        </p:spPr>
      </p:pic>
      <p:graphicFrame>
        <p:nvGraphicFramePr>
          <p:cNvPr id="71" name="Table 70" descr="Figure frfrfrfrf" title="Figure 3"/>
          <p:cNvGraphicFramePr>
            <a:graphicFrameLocks noGrp="1"/>
          </p:cNvGraphicFramePr>
          <p:nvPr>
            <p:extLst>
              <p:ext uri="{D42A27DB-BD31-4B8C-83A1-F6EECF244321}">
                <p14:modId xmlns:p14="http://schemas.microsoft.com/office/powerpoint/2010/main" val="1052592694"/>
              </p:ext>
            </p:extLst>
          </p:nvPr>
        </p:nvGraphicFramePr>
        <p:xfrm>
          <a:off x="1052374" y="33505060"/>
          <a:ext cx="14020043" cy="6005477"/>
        </p:xfrm>
        <a:graphic>
          <a:graphicData uri="http://schemas.openxmlformats.org/drawingml/2006/table">
            <a:tbl>
              <a:tblPr firstRow="1" bandRow="1">
                <a:tableStyleId>{C4B1156A-380E-4F78-BDF5-A606A8083BF9}</a:tableStyleId>
              </a:tblPr>
              <a:tblGrid>
                <a:gridCol w="1509851"/>
                <a:gridCol w="6077260"/>
                <a:gridCol w="6432932"/>
              </a:tblGrid>
              <a:tr h="2819861">
                <a:tc>
                  <a:txBody>
                    <a:bodyPr/>
                    <a:lstStyle/>
                    <a:p>
                      <a:endParaRPr lang="en-US" dirty="0" smtClean="0"/>
                    </a:p>
                    <a:p>
                      <a:endParaRPr lang="en-US" dirty="0" smtClean="0"/>
                    </a:p>
                    <a:p>
                      <a:endParaRPr lang="en-US" dirty="0" smtClean="0"/>
                    </a:p>
                    <a:p>
                      <a:endParaRPr lang="en-US" b="0" dirty="0" smtClean="0"/>
                    </a:p>
                    <a:p>
                      <a:r>
                        <a:rPr lang="en-US" b="0" i="1" dirty="0" smtClean="0"/>
                        <a:t>Controls</a:t>
                      </a:r>
                    </a:p>
                    <a:p>
                      <a:endParaRPr lang="en-US" b="0" dirty="0" smtClean="0"/>
                    </a:p>
                    <a:p>
                      <a:endParaRPr lang="en-US" b="0" dirty="0" smtClean="0"/>
                    </a:p>
                    <a:p>
                      <a:endParaRPr lang="en-US" b="0" dirty="0" smtClean="0"/>
                    </a:p>
                    <a:p>
                      <a:endParaRPr lang="en-US" b="0" dirty="0"/>
                    </a:p>
                  </a:txBody>
                  <a:tcPr>
                    <a:noFill/>
                  </a:tcPr>
                </a:tc>
                <a:tc>
                  <a:txBody>
                    <a:bodyPr/>
                    <a:lstStyle/>
                    <a:p>
                      <a:endParaRPr lang="en-US" dirty="0" smtClean="0"/>
                    </a:p>
                    <a:p>
                      <a:endParaRPr lang="en-US" dirty="0"/>
                    </a:p>
                  </a:txBody>
                  <a:tcPr>
                    <a:noFill/>
                  </a:tcPr>
                </a:tc>
                <a:tc>
                  <a:txBody>
                    <a:bodyPr/>
                    <a:lstStyle/>
                    <a:p>
                      <a:endParaRPr lang="en-US" dirty="0"/>
                    </a:p>
                  </a:txBody>
                  <a:tcPr>
                    <a:noFill/>
                  </a:tcPr>
                </a:tc>
              </a:tr>
              <a:tr h="3185616">
                <a:tc>
                  <a:txBody>
                    <a:bodyPr/>
                    <a:lstStyle/>
                    <a:p>
                      <a:endParaRPr lang="en-US" dirty="0" smtClean="0"/>
                    </a:p>
                    <a:p>
                      <a:endParaRPr lang="en-US" dirty="0" smtClean="0"/>
                    </a:p>
                    <a:p>
                      <a:endParaRPr lang="en-US" dirty="0" smtClean="0"/>
                    </a:p>
                    <a:p>
                      <a:endParaRPr lang="en-US" i="1" dirty="0" smtClean="0"/>
                    </a:p>
                    <a:p>
                      <a:endParaRPr lang="en-US" i="1" dirty="0" smtClean="0"/>
                    </a:p>
                    <a:p>
                      <a:r>
                        <a:rPr lang="en-US" i="1" dirty="0" smtClean="0"/>
                        <a:t>Converters</a:t>
                      </a:r>
                    </a:p>
                  </a:txBody>
                  <a:tcPr>
                    <a:noFill/>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r>
                        <a:rPr lang="en-US" i="1" dirty="0" smtClean="0"/>
                        <a:t>Covariance based connectivity</a:t>
                      </a:r>
                    </a:p>
                  </a:txBody>
                  <a:tcPr>
                    <a:noFill/>
                  </a:tcPr>
                </a:tc>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endParaRPr lang="en-US" i="1" dirty="0" smtClean="0"/>
                    </a:p>
                    <a:p>
                      <a:pPr algn="ctr"/>
                      <a:r>
                        <a:rPr lang="en-US" i="1" dirty="0" smtClean="0"/>
                        <a:t>Precision</a:t>
                      </a:r>
                      <a:r>
                        <a:rPr lang="en-US" i="1" baseline="0" dirty="0" smtClean="0"/>
                        <a:t> (Sparse Inverse Covariance) based connectivity</a:t>
                      </a:r>
                      <a:endParaRPr lang="en-US" i="1" dirty="0"/>
                    </a:p>
                  </a:txBody>
                  <a:tcPr>
                    <a:noFill/>
                  </a:tcPr>
                </a:tc>
              </a:tr>
            </a:tbl>
          </a:graphicData>
        </a:graphic>
      </p:graphicFrame>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036" y="33762864"/>
            <a:ext cx="6035040" cy="2377440"/>
          </a:xfrm>
          <a:prstGeom prst="rect">
            <a:avLst/>
          </a:prstGeom>
        </p:spPr>
      </p:pic>
      <p:pic>
        <p:nvPicPr>
          <p:cNvPr id="74" name="Picture 7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37066" y="33858137"/>
            <a:ext cx="6035040" cy="2377440"/>
          </a:xfrm>
          <a:prstGeom prst="rect">
            <a:avLst/>
          </a:prstGeom>
        </p:spPr>
      </p:pic>
      <p:pic>
        <p:nvPicPr>
          <p:cNvPr id="75" name="Picture 7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1036" y="36526309"/>
            <a:ext cx="6035040" cy="2377440"/>
          </a:xfrm>
          <a:prstGeom prst="rect">
            <a:avLst/>
          </a:prstGeom>
        </p:spPr>
      </p:pic>
      <p:pic>
        <p:nvPicPr>
          <p:cNvPr id="76" name="Picture 7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7724" y="36575902"/>
            <a:ext cx="6035040" cy="2377440"/>
          </a:xfrm>
          <a:prstGeom prst="rect">
            <a:avLst/>
          </a:prstGeom>
        </p:spPr>
      </p:pic>
      <p:graphicFrame>
        <p:nvGraphicFramePr>
          <p:cNvPr id="13" name="Object 12"/>
          <p:cNvGraphicFramePr>
            <a:graphicFrameLocks noChangeAspect="1"/>
          </p:cNvGraphicFramePr>
          <p:nvPr>
            <p:extLst>
              <p:ext uri="{D42A27DB-BD31-4B8C-83A1-F6EECF244321}">
                <p14:modId xmlns:p14="http://schemas.microsoft.com/office/powerpoint/2010/main" val="2102607719"/>
              </p:ext>
            </p:extLst>
          </p:nvPr>
        </p:nvGraphicFramePr>
        <p:xfrm>
          <a:off x="15335250" y="21824950"/>
          <a:ext cx="114300" cy="165100"/>
        </p:xfrm>
        <a:graphic>
          <a:graphicData uri="http://schemas.openxmlformats.org/presentationml/2006/ole">
            <mc:AlternateContent xmlns:mc="http://schemas.openxmlformats.org/markup-compatibility/2006">
              <mc:Choice xmlns:v="urn:schemas-microsoft-com:vml" Requires="v">
                <p:oleObj spid="_x0000_s1078" name="Equation" r:id="rId10" imgW="114300" imgH="165100" progId="Equation.3">
                  <p:embed/>
                </p:oleObj>
              </mc:Choice>
              <mc:Fallback>
                <p:oleObj name="Equation" r:id="rId10" imgW="114300" imgH="165100" progId="Equation.3">
                  <p:embed/>
                  <p:pic>
                    <p:nvPicPr>
                      <p:cNvPr id="0" name=""/>
                      <p:cNvPicPr/>
                      <p:nvPr/>
                    </p:nvPicPr>
                    <p:blipFill>
                      <a:blip r:embed="rId11"/>
                      <a:stretch>
                        <a:fillRect/>
                      </a:stretch>
                    </p:blipFill>
                    <p:spPr>
                      <a:xfrm>
                        <a:off x="15335250" y="21824950"/>
                        <a:ext cx="114300" cy="16510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684521848"/>
              </p:ext>
            </p:extLst>
          </p:nvPr>
        </p:nvGraphicFramePr>
        <p:xfrm>
          <a:off x="8039886" y="31203900"/>
          <a:ext cx="1077517" cy="641104"/>
        </p:xfrm>
        <a:graphic>
          <a:graphicData uri="http://schemas.openxmlformats.org/presentationml/2006/ole">
            <mc:AlternateContent xmlns:mc="http://schemas.openxmlformats.org/markup-compatibility/2006">
              <mc:Choice xmlns:v="urn:schemas-microsoft-com:vml" Requires="v">
                <p:oleObj spid="_x0000_s1079" name="Equation" r:id="rId12" imgW="571500" imgH="381000" progId="Equation.3">
                  <p:embed/>
                </p:oleObj>
              </mc:Choice>
              <mc:Fallback>
                <p:oleObj name="Equation" r:id="rId12" imgW="571500" imgH="381000" progId="Equation.3">
                  <p:embed/>
                  <p:pic>
                    <p:nvPicPr>
                      <p:cNvPr id="0" name=""/>
                      <p:cNvPicPr/>
                      <p:nvPr/>
                    </p:nvPicPr>
                    <p:blipFill>
                      <a:blip r:embed="rId13"/>
                      <a:stretch>
                        <a:fillRect/>
                      </a:stretch>
                    </p:blipFill>
                    <p:spPr>
                      <a:xfrm>
                        <a:off x="8039886" y="31203900"/>
                        <a:ext cx="1077517" cy="641104"/>
                      </a:xfrm>
                      <a:prstGeom prst="rect">
                        <a:avLst/>
                      </a:prstGeom>
                    </p:spPr>
                  </p:pic>
                </p:oleObj>
              </mc:Fallback>
            </mc:AlternateContent>
          </a:graphicData>
        </a:graphic>
      </p:graphicFrame>
      <p:sp>
        <p:nvSpPr>
          <p:cNvPr id="89" name="Text Box 5"/>
          <p:cNvSpPr txBox="1">
            <a:spLocks noChangeArrowheads="1"/>
          </p:cNvSpPr>
          <p:nvPr/>
        </p:nvSpPr>
        <p:spPr bwMode="auto">
          <a:xfrm>
            <a:off x="15434692" y="30523161"/>
            <a:ext cx="14437604" cy="876581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square" lIns="180000" tIns="180000" rIns="180000" bIns="180000">
            <a:spAutoFit/>
          </a:bodyPr>
          <a:lstStyle>
            <a:lvl1pPr marL="742950" indent="-74295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9144" algn="just">
              <a:lnSpc>
                <a:spcPct val="90000"/>
              </a:lnSpc>
              <a:spcBef>
                <a:spcPct val="20000"/>
              </a:spcBef>
            </a:pPr>
            <a:r>
              <a:rPr lang="en-US" altLang="en-US" sz="2800" dirty="0" smtClean="0">
                <a:latin typeface="Helvetica Neue" charset="0"/>
                <a:ea typeface="Helvetica Neue" charset="0"/>
                <a:cs typeface="Helvetica Neue" charset="0"/>
              </a:rPr>
              <a:t>Now, rather than using one threshold, we define the n dimensional array of thresholds         		      to obtain </a:t>
            </a:r>
            <a:r>
              <a:rPr lang="en-US" altLang="en-US" sz="2800" dirty="0">
                <a:latin typeface="Helvetica Neue" charset="0"/>
                <a:ea typeface="Helvetica Neue" charset="0"/>
                <a:cs typeface="Helvetica Neue" charset="0"/>
              </a:rPr>
              <a:t>one network </a:t>
            </a:r>
            <a:r>
              <a:rPr lang="en-US" altLang="en-US" sz="2800" dirty="0" smtClean="0">
                <a:latin typeface="Helvetica Neue" charset="0"/>
                <a:ea typeface="Helvetica Neue" charset="0"/>
                <a:cs typeface="Helvetica Neue" charset="0"/>
              </a:rPr>
              <a:t>for each threshold. Using algebraic topology we can study the filtration of a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 as a nested sequence of </a:t>
            </a:r>
            <a:r>
              <a:rPr lang="en-US" altLang="en-US" sz="2800" dirty="0" err="1" smtClean="0">
                <a:latin typeface="Helvetica Neue" charset="0"/>
                <a:ea typeface="Helvetica Neue" charset="0"/>
                <a:cs typeface="Helvetica Neue" charset="0"/>
              </a:rPr>
              <a:t>subcomplexes</a:t>
            </a:r>
            <a:r>
              <a:rPr lang="en-US" altLang="en-US" sz="2800" dirty="0" smtClean="0">
                <a:latin typeface="Helvetica Neue" charset="0"/>
                <a:ea typeface="Helvetica Neue" charset="0"/>
                <a:cs typeface="Helvetica Neue" charset="0"/>
              </a:rPr>
              <a:t> (Figure 2). The filtration starts with 4 0-simplices (the DMN) and in the successive filtration steps, higher dimensional </a:t>
            </a:r>
            <a:r>
              <a:rPr lang="en-US" altLang="en-US" sz="2800" dirty="0" err="1" smtClean="0">
                <a:latin typeface="Helvetica Neue" charset="0"/>
                <a:ea typeface="Helvetica Neue" charset="0"/>
                <a:cs typeface="Helvetica Neue" charset="0"/>
              </a:rPr>
              <a:t>simplices</a:t>
            </a:r>
            <a:r>
              <a:rPr lang="en-US" altLang="en-US" sz="2800" dirty="0" smtClean="0">
                <a:latin typeface="Helvetica Neue" charset="0"/>
                <a:ea typeface="Helvetica Neue" charset="0"/>
                <a:cs typeface="Helvetica Neue" charset="0"/>
              </a:rPr>
              <a:t> appear. </a:t>
            </a:r>
            <a:r>
              <a:rPr lang="en-US" altLang="en-US" sz="2800" dirty="0">
                <a:latin typeface="Helvetica Neue" charset="0"/>
                <a:ea typeface="Helvetica Neue" charset="0"/>
                <a:cs typeface="Helvetica Neue" charset="0"/>
              </a:rPr>
              <a:t>The persistence of homology classes of a filtration of </a:t>
            </a:r>
            <a:r>
              <a:rPr lang="en-US" altLang="en-US" sz="2800" dirty="0" err="1">
                <a:latin typeface="Helvetica Neue" charset="0"/>
                <a:ea typeface="Helvetica Neue" charset="0"/>
                <a:cs typeface="Helvetica Neue" charset="0"/>
              </a:rPr>
              <a:t>simplicial</a:t>
            </a:r>
            <a:r>
              <a:rPr lang="en-US" altLang="en-US" sz="2800" dirty="0">
                <a:latin typeface="Helvetica Neue" charset="0"/>
                <a:ea typeface="Helvetica Neue" charset="0"/>
                <a:cs typeface="Helvetica Neue" charset="0"/>
              </a:rPr>
              <a:t> complexes </a:t>
            </a:r>
            <a:r>
              <a:rPr lang="en-US" altLang="en-US" sz="2800" dirty="0" smtClean="0">
                <a:latin typeface="Helvetica Neue" charset="0"/>
                <a:ea typeface="Helvetica Neue" charset="0"/>
                <a:cs typeface="Helvetica Neue" charset="0"/>
              </a:rPr>
              <a:t>can </a:t>
            </a:r>
            <a:r>
              <a:rPr lang="en-US" altLang="en-US" sz="2800" dirty="0">
                <a:latin typeface="Helvetica Neue" charset="0"/>
                <a:ea typeface="Helvetica Neue" charset="0"/>
                <a:cs typeface="Helvetica Neue" charset="0"/>
              </a:rPr>
              <a:t>be visualized with b</a:t>
            </a:r>
            <a:r>
              <a:rPr lang="en-US" altLang="en-US" sz="2800" dirty="0" smtClean="0">
                <a:latin typeface="Helvetica Neue" charset="0"/>
                <a:ea typeface="Helvetica Neue" charset="0"/>
                <a:cs typeface="Helvetica Neue" charset="0"/>
              </a:rPr>
              <a:t>arcodes (Figure 3). </a:t>
            </a:r>
            <a:endParaRPr lang="en-US" altLang="en-US" sz="2800" dirty="0">
              <a:latin typeface="Helvetica Neue" charset="0"/>
              <a:ea typeface="Helvetica Neue" charset="0"/>
              <a:cs typeface="Helvetica Neue" charset="0"/>
            </a:endParaRPr>
          </a:p>
          <a:p>
            <a:pPr marL="9144" algn="just">
              <a:lnSpc>
                <a:spcPct val="90000"/>
              </a:lnSpc>
              <a:spcBef>
                <a:spcPct val="20000"/>
              </a:spcBef>
            </a:pPr>
            <a:r>
              <a:rPr lang="en-US" altLang="en-US" sz="2800" dirty="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							</a:t>
            </a:r>
            <a:r>
              <a:rPr lang="en-US" altLang="en-US" sz="2800" dirty="0">
                <a:latin typeface="Helvetica Neue" charset="0"/>
                <a:ea typeface="Helvetica Neue" charset="0"/>
                <a:cs typeface="Helvetica Neue" charset="0"/>
              </a:rPr>
              <a:t>	</a:t>
            </a:r>
            <a:r>
              <a:rPr lang="en-US" altLang="en-US" sz="2800" dirty="0" smtClean="0">
                <a:latin typeface="Helvetica Neue" charset="0"/>
                <a:ea typeface="Helvetica Neue" charset="0"/>
                <a:cs typeface="Helvetica Neue" charset="0"/>
              </a:rPr>
              <a:t>								</a:t>
            </a:r>
            <a:endParaRPr lang="en-US" altLang="en-US" sz="2800" dirty="0">
              <a:latin typeface="Helvetica Neue" charset="0"/>
              <a:ea typeface="Helvetica Neue" charset="0"/>
              <a:cs typeface="Helvetica Neue" charset="0"/>
            </a:endParaRPr>
          </a:p>
          <a:p>
            <a:pPr>
              <a:lnSpc>
                <a:spcPct val="90000"/>
              </a:lnSpc>
              <a:spcBef>
                <a:spcPct val="20000"/>
              </a:spcBef>
            </a:pPr>
            <a:r>
              <a:rPr lang="en-US" altLang="en-US" sz="2800" dirty="0" smtClean="0">
                <a:latin typeface="Helvetica Neue" charset="0"/>
                <a:ea typeface="Helvetica Neue" charset="0"/>
                <a:cs typeface="Helvetica Neue" charset="0"/>
              </a:rPr>
              <a:t>								</a:t>
            </a: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smtClean="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a:p>
            <a:pPr>
              <a:lnSpc>
                <a:spcPct val="90000"/>
              </a:lnSpc>
              <a:spcBef>
                <a:spcPct val="20000"/>
              </a:spcBef>
            </a:pPr>
            <a:endParaRPr lang="en-US" altLang="en-US" sz="2800" dirty="0">
              <a:latin typeface="Helvetica Neue" charset="0"/>
              <a:ea typeface="Helvetica Neue" charset="0"/>
              <a:cs typeface="Helvetica Neue" charset="0"/>
            </a:endParaRPr>
          </a:p>
        </p:txBody>
      </p:sp>
      <p:graphicFrame>
        <p:nvGraphicFramePr>
          <p:cNvPr id="31" name="Object 30"/>
          <p:cNvGraphicFramePr>
            <a:graphicFrameLocks noChangeAspect="1"/>
          </p:cNvGraphicFramePr>
          <p:nvPr>
            <p:extLst>
              <p:ext uri="{D42A27DB-BD31-4B8C-83A1-F6EECF244321}">
                <p14:modId xmlns:p14="http://schemas.microsoft.com/office/powerpoint/2010/main" val="1481780935"/>
              </p:ext>
            </p:extLst>
          </p:nvPr>
        </p:nvGraphicFramePr>
        <p:xfrm>
          <a:off x="15320392" y="38037292"/>
          <a:ext cx="114300" cy="215900"/>
        </p:xfrm>
        <a:graphic>
          <a:graphicData uri="http://schemas.openxmlformats.org/presentationml/2006/ole">
            <mc:AlternateContent xmlns:mc="http://schemas.openxmlformats.org/markup-compatibility/2006">
              <mc:Choice xmlns:v="urn:schemas-microsoft-com:vml" Requires="v">
                <p:oleObj spid="_x0000_s1080" name="Equation" r:id="rId14" imgW="114300" imgH="215900" progId="Equation.3">
                  <p:embed/>
                </p:oleObj>
              </mc:Choice>
              <mc:Fallback>
                <p:oleObj name="Equation" r:id="rId14" imgW="114300" imgH="215900" progId="Equation.3">
                  <p:embed/>
                  <p:pic>
                    <p:nvPicPr>
                      <p:cNvPr id="0" name=""/>
                      <p:cNvPicPr/>
                      <p:nvPr/>
                    </p:nvPicPr>
                    <p:blipFill>
                      <a:blip r:embed="rId15"/>
                      <a:stretch>
                        <a:fillRect/>
                      </a:stretch>
                    </p:blipFill>
                    <p:spPr>
                      <a:xfrm>
                        <a:off x="15320392" y="38037292"/>
                        <a:ext cx="114300" cy="215900"/>
                      </a:xfrm>
                      <a:prstGeom prst="rect">
                        <a:avLst/>
                      </a:prstGeom>
                    </p:spPr>
                  </p:pic>
                </p:oleObj>
              </mc:Fallback>
            </mc:AlternateContent>
          </a:graphicData>
        </a:graphic>
      </p:graphicFrame>
      <p:graphicFrame>
        <p:nvGraphicFramePr>
          <p:cNvPr id="2061" name="Object 2060"/>
          <p:cNvGraphicFramePr>
            <a:graphicFrameLocks noChangeAspect="1"/>
          </p:cNvGraphicFramePr>
          <p:nvPr>
            <p:extLst>
              <p:ext uri="{D42A27DB-BD31-4B8C-83A1-F6EECF244321}">
                <p14:modId xmlns:p14="http://schemas.microsoft.com/office/powerpoint/2010/main" val="2071803933"/>
              </p:ext>
            </p:extLst>
          </p:nvPr>
        </p:nvGraphicFramePr>
        <p:xfrm>
          <a:off x="21603431" y="17518950"/>
          <a:ext cx="7078787" cy="756000"/>
        </p:xfrm>
        <a:graphic>
          <a:graphicData uri="http://schemas.openxmlformats.org/presentationml/2006/ole">
            <mc:AlternateContent xmlns:mc="http://schemas.openxmlformats.org/markup-compatibility/2006">
              <mc:Choice xmlns:v="urn:schemas-microsoft-com:vml" Requires="v">
                <p:oleObj spid="_x0000_s1081" name="Equation" r:id="rId16" imgW="2260600" imgH="241300" progId="Equation.3">
                  <p:embed/>
                </p:oleObj>
              </mc:Choice>
              <mc:Fallback>
                <p:oleObj name="Equation" r:id="rId16" imgW="2260600" imgH="241300" progId="Equation.3">
                  <p:embed/>
                  <p:pic>
                    <p:nvPicPr>
                      <p:cNvPr id="0" name=""/>
                      <p:cNvPicPr/>
                      <p:nvPr/>
                    </p:nvPicPr>
                    <p:blipFill>
                      <a:blip r:embed="rId17"/>
                      <a:stretch>
                        <a:fillRect/>
                      </a:stretch>
                    </p:blipFill>
                    <p:spPr>
                      <a:xfrm>
                        <a:off x="21603431" y="17518950"/>
                        <a:ext cx="7078787" cy="756000"/>
                      </a:xfrm>
                      <a:prstGeom prst="rect">
                        <a:avLst/>
                      </a:prstGeom>
                    </p:spPr>
                  </p:pic>
                </p:oleObj>
              </mc:Fallback>
            </mc:AlternateContent>
          </a:graphicData>
        </a:graphic>
      </p:graphicFrame>
      <p:sp>
        <p:nvSpPr>
          <p:cNvPr id="2063" name="Rectangle 2062"/>
          <p:cNvSpPr/>
          <p:nvPr/>
        </p:nvSpPr>
        <p:spPr>
          <a:xfrm>
            <a:off x="19417305" y="29031449"/>
            <a:ext cx="10842327" cy="1200329"/>
          </a:xfrm>
          <a:prstGeom prst="rect">
            <a:avLst/>
          </a:prstGeom>
        </p:spPr>
        <p:txBody>
          <a:bodyPr wrap="none">
            <a:spAutoFit/>
          </a:bodyPr>
          <a:lstStyle/>
          <a:p>
            <a:r>
              <a:rPr lang="en-US" altLang="en-US" b="1" dirty="0" smtClean="0">
                <a:latin typeface="Helvetica Neue" charset="0"/>
                <a:ea typeface="Helvetica Neue" charset="0"/>
                <a:cs typeface="Helvetica Neue" charset="0"/>
              </a:rPr>
              <a:t>Box </a:t>
            </a:r>
            <a:r>
              <a:rPr lang="en-US" altLang="en-US" b="1" dirty="0">
                <a:latin typeface="Helvetica Neue" charset="0"/>
                <a:ea typeface="Helvetica Neue" charset="0"/>
                <a:cs typeface="Helvetica Neue" charset="0"/>
              </a:rPr>
              <a:t>3. </a:t>
            </a:r>
            <a:r>
              <a:rPr lang="en-US" altLang="en-US" dirty="0" smtClean="0">
                <a:latin typeface="Helvetica Neue" charset="0"/>
                <a:ea typeface="Helvetica Neue" charset="0"/>
                <a:cs typeface="Helvetica Neue" charset="0"/>
              </a:rPr>
              <a:t>The </a:t>
            </a:r>
            <a:r>
              <a:rPr lang="en-US" altLang="en-US" dirty="0" err="1" smtClean="0">
                <a:latin typeface="Helvetica Neue" charset="0"/>
                <a:ea typeface="Helvetica Neue" charset="0"/>
                <a:cs typeface="Helvetica Neue" charset="0"/>
              </a:rPr>
              <a:t>simplicial</a:t>
            </a:r>
            <a:r>
              <a:rPr lang="en-US" altLang="en-US" dirty="0" smtClean="0">
                <a:latin typeface="Helvetica Neue" charset="0"/>
                <a:ea typeface="Helvetica Neue" charset="0"/>
                <a:cs typeface="Helvetica Neue" charset="0"/>
              </a:rPr>
              <a:t> complex is </a:t>
            </a:r>
            <a:r>
              <a:rPr lang="en-US" altLang="en-US" dirty="0">
                <a:latin typeface="Helvetica Neue" charset="0"/>
                <a:ea typeface="Helvetica Neue" charset="0"/>
                <a:cs typeface="Helvetica Neue" charset="0"/>
              </a:rPr>
              <a:t>a high dimensional structure that </a:t>
            </a:r>
            <a:r>
              <a:rPr lang="en-US" altLang="en-US" dirty="0" smtClean="0">
                <a:latin typeface="Helvetica Neue" charset="0"/>
                <a:ea typeface="Helvetica Neue" charset="0"/>
                <a:cs typeface="Helvetica Neue" charset="0"/>
              </a:rPr>
              <a:t>generalizes</a:t>
            </a:r>
          </a:p>
          <a:p>
            <a:r>
              <a:rPr lang="en-US" altLang="en-US" dirty="0" smtClean="0">
                <a:latin typeface="Helvetica Neue" charset="0"/>
                <a:ea typeface="Helvetica Neue" charset="0"/>
                <a:cs typeface="Helvetica Neue" charset="0"/>
              </a:rPr>
              <a:t>network. Persistent homology is </a:t>
            </a:r>
            <a:r>
              <a:rPr lang="en-US" altLang="en-US" dirty="0">
                <a:latin typeface="Helvetica Neue" charset="0"/>
                <a:ea typeface="Helvetica Neue" charset="0"/>
                <a:cs typeface="Helvetica Neue" charset="0"/>
              </a:rPr>
              <a:t>a method for computing topological </a:t>
            </a:r>
            <a:r>
              <a:rPr lang="en-US" altLang="en-US" dirty="0" smtClean="0">
                <a:latin typeface="Helvetica Neue" charset="0"/>
                <a:ea typeface="Helvetica Neue" charset="0"/>
                <a:cs typeface="Helvetica Neue" charset="0"/>
              </a:rPr>
              <a:t>features</a:t>
            </a:r>
          </a:p>
          <a:p>
            <a:r>
              <a:rPr lang="en-US" altLang="en-US" dirty="0" smtClean="0">
                <a:latin typeface="Helvetica Neue" charset="0"/>
                <a:ea typeface="Helvetica Neue" charset="0"/>
                <a:cs typeface="Helvetica Neue" charset="0"/>
              </a:rPr>
              <a:t>at </a:t>
            </a:r>
            <a:r>
              <a:rPr lang="en-US" altLang="en-US" dirty="0">
                <a:latin typeface="Helvetica Neue" charset="0"/>
                <a:ea typeface="Helvetica Neue" charset="0"/>
                <a:cs typeface="Helvetica Neue" charset="0"/>
              </a:rPr>
              <a:t>different dimensional scales or space </a:t>
            </a:r>
            <a:r>
              <a:rPr lang="en-US" altLang="en-US" dirty="0" smtClean="0">
                <a:latin typeface="Helvetica Neue" charset="0"/>
                <a:ea typeface="Helvetica Neue" charset="0"/>
                <a:cs typeface="Helvetica Neue" charset="0"/>
              </a:rPr>
              <a:t>resolutions.</a:t>
            </a:r>
            <a:endParaRPr lang="en-US" dirty="0">
              <a:latin typeface="Helvetica Neue" charset="0"/>
              <a:ea typeface="Helvetica Neue" charset="0"/>
              <a:cs typeface="Helvetica Neue" charset="0"/>
            </a:endParaRPr>
          </a:p>
        </p:txBody>
      </p:sp>
      <p:grpSp>
        <p:nvGrpSpPr>
          <p:cNvPr id="6" name="Group 5"/>
          <p:cNvGrpSpPr/>
          <p:nvPr/>
        </p:nvGrpSpPr>
        <p:grpSpPr>
          <a:xfrm>
            <a:off x="19452585" y="17419774"/>
            <a:ext cx="10729192" cy="2800906"/>
            <a:chOff x="19452585" y="17419774"/>
            <a:chExt cx="10729192" cy="2800906"/>
          </a:xfrm>
        </p:grpSpPr>
        <p:sp>
          <p:nvSpPr>
            <p:cNvPr id="102" name="46 Rectángulo redondeado"/>
            <p:cNvSpPr>
              <a:spLocks noChangeArrowheads="1"/>
            </p:cNvSpPr>
            <p:nvPr/>
          </p:nvSpPr>
          <p:spPr bwMode="auto">
            <a:xfrm>
              <a:off x="19452585" y="17419774"/>
              <a:ext cx="10729192" cy="2222541"/>
            </a:xfrm>
            <a:prstGeom prst="roundRect">
              <a:avLst>
                <a:gd name="adj" fmla="val 22454"/>
              </a:avLst>
            </a:prstGeom>
            <a:solidFill>
              <a:schemeClr val="accent6">
                <a:lumMod val="60000"/>
                <a:lumOff val="40000"/>
                <a:alpha val="8000"/>
              </a:schemeClr>
            </a:solidFill>
            <a:ln w="9525">
              <a:solidFill>
                <a:srgbClr val="C00000"/>
              </a:solidFill>
              <a:round/>
              <a:headEnd/>
              <a:tailEnd/>
            </a:ln>
          </p:spPr>
          <p:txBody>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3600" algn="just"/>
              <a:endParaRPr lang="en-US" altLang="en-US" sz="2000" b="1" dirty="0">
                <a:latin typeface="Helvetica Neue" charset="0"/>
                <a:ea typeface="Helvetica Neue" charset="0"/>
                <a:cs typeface="Helvetica Neue" charset="0"/>
              </a:endParaRPr>
            </a:p>
            <a:p>
              <a:pPr marL="3600" algn="just"/>
              <a:r>
                <a:rPr lang="en-US" altLang="en-US" sz="2000" b="1" dirty="0" smtClean="0">
                  <a:latin typeface="Helvetica Neue" charset="0"/>
                  <a:ea typeface="Helvetica Neue" charset="0"/>
                  <a:cs typeface="Helvetica Neue" charset="0"/>
                </a:rPr>
                <a:t>	</a:t>
              </a:r>
              <a:r>
                <a:rPr lang="en-US" altLang="en-US" sz="2000" b="1" dirty="0">
                  <a:latin typeface="Helvetica Neue" charset="0"/>
                  <a:ea typeface="Helvetica Neue" charset="0"/>
                  <a:cs typeface="Helvetica Neue" charset="0"/>
                </a:rPr>
                <a:t/>
              </a:r>
              <a:br>
                <a:rPr lang="en-US" altLang="en-US" sz="2000" b="1" dirty="0">
                  <a:latin typeface="Helvetica Neue" charset="0"/>
                  <a:ea typeface="Helvetica Neue" charset="0"/>
                  <a:cs typeface="Helvetica Neue" charset="0"/>
                </a:rPr>
              </a:br>
              <a:r>
                <a:rPr lang="en-US" altLang="en-US" sz="2600" dirty="0" smtClean="0">
                  <a:latin typeface="Helvetica Neue" charset="0"/>
                  <a:ea typeface="Helvetica Neue" charset="0"/>
                  <a:cs typeface="Helvetica Neue" charset="0"/>
                </a:rPr>
                <a:t>where K is the precision matrix to be estimated, S is the empirical covariance matrix and ||K|| is the sum of the absolute values of the off-diagonal elements or L1 norm. 					</a:t>
              </a:r>
            </a:p>
            <a:p>
              <a:pPr marL="3600" algn="just"/>
              <a:r>
                <a:rPr lang="en-US" altLang="en-US" sz="2600" dirty="0" smtClean="0">
                  <a:latin typeface="Helvetica Neue" charset="0"/>
                  <a:ea typeface="Helvetica Neue" charset="0"/>
                  <a:cs typeface="Helvetica Neue" charset="0"/>
                </a:rPr>
                <a:t>											</a:t>
              </a:r>
              <a:br>
                <a:rPr lang="en-US" altLang="en-US" sz="2600" dirty="0" smtClean="0">
                  <a:latin typeface="Helvetica Neue" charset="0"/>
                  <a:ea typeface="Helvetica Neue" charset="0"/>
                  <a:cs typeface="Helvetica Neue" charset="0"/>
                </a:rPr>
              </a:br>
              <a:endParaRPr lang="en-US" altLang="en-US" sz="2200" b="1" dirty="0">
                <a:latin typeface="Helvetica Neue" charset="0"/>
                <a:ea typeface="Helvetica Neue" charset="0"/>
                <a:cs typeface="Helvetica Neue" charset="0"/>
              </a:endParaRPr>
            </a:p>
          </p:txBody>
        </p:sp>
        <p:sp>
          <p:nvSpPr>
            <p:cNvPr id="2067" name="Rectangle 2066"/>
            <p:cNvSpPr/>
            <p:nvPr/>
          </p:nvSpPr>
          <p:spPr>
            <a:xfrm>
              <a:off x="19454541" y="19759015"/>
              <a:ext cx="6397905" cy="461665"/>
            </a:xfrm>
            <a:prstGeom prst="rect">
              <a:avLst/>
            </a:prstGeom>
          </p:spPr>
          <p:txBody>
            <a:bodyPr wrap="none">
              <a:spAutoFit/>
            </a:bodyPr>
            <a:lstStyle/>
            <a:p>
              <a:r>
                <a:rPr lang="en-US" altLang="en-US" b="1" dirty="0" smtClean="0">
                  <a:latin typeface="Helvetica Neue" charset="0"/>
                  <a:ea typeface="Helvetica Neue" charset="0"/>
                  <a:cs typeface="Helvetica Neue" charset="0"/>
                </a:rPr>
                <a:t>Box 2. </a:t>
              </a:r>
              <a:r>
                <a:rPr lang="en-US" altLang="en-US" dirty="0" smtClean="0">
                  <a:latin typeface="Helvetica Neue" charset="0"/>
                  <a:ea typeface="Helvetica Neue" charset="0"/>
                  <a:cs typeface="Helvetica Neue" charset="0"/>
                </a:rPr>
                <a:t>Sparse inverse covariance estimation </a:t>
              </a:r>
              <a:endParaRPr lang="en-US" dirty="0">
                <a:latin typeface="Helvetica Neue" charset="0"/>
                <a:ea typeface="Helvetica Neue" charset="0"/>
                <a:cs typeface="Helvetica Neue" charset="0"/>
              </a:endParaRPr>
            </a:p>
          </p:txBody>
        </p:sp>
      </p:grpSp>
      <p:grpSp>
        <p:nvGrpSpPr>
          <p:cNvPr id="5" name="Group 4"/>
          <p:cNvGrpSpPr/>
          <p:nvPr/>
        </p:nvGrpSpPr>
        <p:grpSpPr>
          <a:xfrm>
            <a:off x="19447171" y="13170962"/>
            <a:ext cx="10734606" cy="4105379"/>
            <a:chOff x="19447171" y="13170962"/>
            <a:chExt cx="10734606" cy="4105379"/>
          </a:xfrm>
        </p:grpSpPr>
        <p:grpSp>
          <p:nvGrpSpPr>
            <p:cNvPr id="4" name="Group 3"/>
            <p:cNvGrpSpPr/>
            <p:nvPr/>
          </p:nvGrpSpPr>
          <p:grpSpPr>
            <a:xfrm>
              <a:off x="19452585" y="13170962"/>
              <a:ext cx="10729192" cy="3528392"/>
              <a:chOff x="19480024" y="13632454"/>
              <a:chExt cx="10729192" cy="3528392"/>
            </a:xfrm>
          </p:grpSpPr>
          <p:sp>
            <p:nvSpPr>
              <p:cNvPr id="103" name="46 Rectángulo redondeado"/>
              <p:cNvSpPr>
                <a:spLocks noChangeArrowheads="1"/>
              </p:cNvSpPr>
              <p:nvPr/>
            </p:nvSpPr>
            <p:spPr bwMode="auto">
              <a:xfrm>
                <a:off x="19480024" y="13632454"/>
                <a:ext cx="10729192" cy="3528392"/>
              </a:xfrm>
              <a:prstGeom prst="roundRect">
                <a:avLst>
                  <a:gd name="adj" fmla="val 22454"/>
                </a:avLst>
              </a:prstGeom>
              <a:solidFill>
                <a:schemeClr val="accent6">
                  <a:lumMod val="60000"/>
                  <a:lumOff val="40000"/>
                  <a:alpha val="8000"/>
                </a:schemeClr>
              </a:solidFill>
              <a:ln w="9525">
                <a:solidFill>
                  <a:srgbClr val="C00000"/>
                </a:solidFill>
                <a:round/>
                <a:headEnd/>
                <a:tailEnd/>
              </a:ln>
            </p:spPr>
            <p:txBody>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nSpc>
                    <a:spcPct val="90000"/>
                  </a:lnSpc>
                  <a:spcBef>
                    <a:spcPct val="20000"/>
                  </a:spcBef>
                  <a:buFont typeface="Arial" charset="0"/>
                  <a:buChar char="•"/>
                </a:pPr>
                <a:endParaRPr lang="en-US" altLang="en-US" sz="2800" dirty="0">
                  <a:latin typeface="Helvetica Neue" charset="0"/>
                  <a:ea typeface="Helvetica Neue" charset="0"/>
                  <a:cs typeface="Helvetica Neue" charset="0"/>
                </a:endParaRPr>
              </a:p>
            </p:txBody>
          </p:sp>
          <p:pic>
            <p:nvPicPr>
              <p:cNvPr id="106" name="Picture 105" descr="precisionmatrix.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829279" y="13920125"/>
                <a:ext cx="10081120" cy="3017478"/>
              </a:xfrm>
              <a:prstGeom prst="rect">
                <a:avLst/>
              </a:prstGeom>
            </p:spPr>
          </p:pic>
        </p:grpSp>
        <p:sp>
          <p:nvSpPr>
            <p:cNvPr id="107" name="Rectangle 106"/>
            <p:cNvSpPr/>
            <p:nvPr/>
          </p:nvSpPr>
          <p:spPr>
            <a:xfrm>
              <a:off x="19447171" y="16814676"/>
              <a:ext cx="10706072" cy="461665"/>
            </a:xfrm>
            <a:prstGeom prst="rect">
              <a:avLst/>
            </a:prstGeom>
          </p:spPr>
          <p:txBody>
            <a:bodyPr wrap="none">
              <a:spAutoFit/>
            </a:bodyPr>
            <a:lstStyle/>
            <a:p>
              <a:r>
                <a:rPr lang="en-US" altLang="en-US" b="1" dirty="0" smtClean="0">
                  <a:latin typeface="Helvetica Neue" charset="0"/>
                  <a:ea typeface="Helvetica Neue" charset="0"/>
                  <a:cs typeface="Helvetica Neue" charset="0"/>
                </a:rPr>
                <a:t>Box 1. </a:t>
              </a:r>
              <a:r>
                <a:rPr lang="en-US" altLang="en-US" dirty="0" smtClean="0">
                  <a:latin typeface="Helvetica Neue" charset="0"/>
                  <a:ea typeface="Helvetica Neue" charset="0"/>
                  <a:cs typeface="Helvetica Neue" charset="0"/>
                </a:rPr>
                <a:t>Precision matrix distinguishes between direct(*) and indirect(0) effects</a:t>
              </a:r>
              <a:endParaRPr lang="en-US" dirty="0">
                <a:latin typeface="Helvetica Neue" charset="0"/>
                <a:ea typeface="Helvetica Neue" charset="0"/>
                <a:cs typeface="Helvetica Neue" charset="0"/>
              </a:endParaRPr>
            </a:p>
          </p:txBody>
        </p:sp>
      </p:grpSp>
      <p:graphicFrame>
        <p:nvGraphicFramePr>
          <p:cNvPr id="109" name="Object 108"/>
          <p:cNvGraphicFramePr>
            <a:graphicFrameLocks noChangeAspect="1"/>
          </p:cNvGraphicFramePr>
          <p:nvPr>
            <p:extLst>
              <p:ext uri="{D42A27DB-BD31-4B8C-83A1-F6EECF244321}">
                <p14:modId xmlns:p14="http://schemas.microsoft.com/office/powerpoint/2010/main" val="924747981"/>
              </p:ext>
            </p:extLst>
          </p:nvPr>
        </p:nvGraphicFramePr>
        <p:xfrm>
          <a:off x="24237039" y="26337218"/>
          <a:ext cx="3252706" cy="576000"/>
        </p:xfrm>
        <a:graphic>
          <a:graphicData uri="http://schemas.openxmlformats.org/presentationml/2006/ole">
            <mc:AlternateContent xmlns:mc="http://schemas.openxmlformats.org/markup-compatibility/2006">
              <mc:Choice xmlns:v="urn:schemas-microsoft-com:vml" Requires="v">
                <p:oleObj spid="_x0000_s1082" name="Equation" r:id="rId19" imgW="1219200" imgH="215900" progId="Equation.3">
                  <p:embed/>
                </p:oleObj>
              </mc:Choice>
              <mc:Fallback>
                <p:oleObj name="Equation" r:id="rId19" imgW="1219200" imgH="215900" progId="Equation.3">
                  <p:embed/>
                  <p:pic>
                    <p:nvPicPr>
                      <p:cNvPr id="0" name=""/>
                      <p:cNvPicPr/>
                      <p:nvPr/>
                    </p:nvPicPr>
                    <p:blipFill>
                      <a:blip r:embed="rId20"/>
                      <a:stretch>
                        <a:fillRect/>
                      </a:stretch>
                    </p:blipFill>
                    <p:spPr>
                      <a:xfrm>
                        <a:off x="24237039" y="26337218"/>
                        <a:ext cx="3252706" cy="576000"/>
                      </a:xfrm>
                      <a:prstGeom prst="rect">
                        <a:avLst/>
                      </a:prstGeom>
                    </p:spPr>
                  </p:pic>
                </p:oleObj>
              </mc:Fallback>
            </mc:AlternateContent>
          </a:graphicData>
        </a:graphic>
      </p:graphicFrame>
      <p:grpSp>
        <p:nvGrpSpPr>
          <p:cNvPr id="7" name="Group 6"/>
          <p:cNvGrpSpPr/>
          <p:nvPr/>
        </p:nvGrpSpPr>
        <p:grpSpPr>
          <a:xfrm>
            <a:off x="19165020" y="20231616"/>
            <a:ext cx="10729192" cy="8666226"/>
            <a:chOff x="14333457" y="21117060"/>
            <a:chExt cx="10729192" cy="8949176"/>
          </a:xfrm>
        </p:grpSpPr>
        <p:sp>
          <p:nvSpPr>
            <p:cNvPr id="108" name="46 Rectángulo redondeado"/>
            <p:cNvSpPr>
              <a:spLocks noChangeArrowheads="1"/>
            </p:cNvSpPr>
            <p:nvPr/>
          </p:nvSpPr>
          <p:spPr bwMode="auto">
            <a:xfrm>
              <a:off x="14333457" y="21117060"/>
              <a:ext cx="10729192" cy="8949176"/>
            </a:xfrm>
            <a:prstGeom prst="roundRect">
              <a:avLst>
                <a:gd name="adj" fmla="val 22454"/>
              </a:avLst>
            </a:prstGeom>
            <a:solidFill>
              <a:schemeClr val="accent6">
                <a:lumMod val="60000"/>
                <a:lumOff val="40000"/>
                <a:alpha val="8000"/>
              </a:schemeClr>
            </a:solidFill>
            <a:ln w="9525">
              <a:solidFill>
                <a:srgbClr val="A50021"/>
              </a:solidFill>
              <a:round/>
              <a:headEnd/>
              <a:tailEnd/>
            </a:ln>
          </p:spPr>
          <p:txBody>
            <a:bodyPr/>
            <a:lstStyle>
              <a:lvl1pPr marL="457200" indent="-4572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marL="3600" algn="just"/>
              <a:r>
                <a:rPr lang="en-US" altLang="en-US" sz="2800" dirty="0" smtClean="0">
                  <a:latin typeface="Helvetica Neue" charset="0"/>
                  <a:ea typeface="Helvetica Neue" charset="0"/>
                  <a:cs typeface="Helvetica Neue" charset="0"/>
                </a:rPr>
                <a:t>A </a:t>
              </a:r>
              <a:r>
                <a:rPr lang="en-US" altLang="en-US" sz="2800" b="1" dirty="0" smtClean="0">
                  <a:latin typeface="Helvetica Neue" charset="0"/>
                  <a:ea typeface="Helvetica Neue" charset="0"/>
                  <a:cs typeface="Helvetica Neue" charset="0"/>
                </a:rPr>
                <a:t>graph</a:t>
              </a:r>
              <a:r>
                <a:rPr lang="en-US" altLang="en-US" sz="2800" dirty="0" smtClean="0">
                  <a:latin typeface="Helvetica Neue" charset="0"/>
                  <a:ea typeface="Helvetica Neue" charset="0"/>
                  <a:cs typeface="Helvetica Neue" charset="0"/>
                </a:rPr>
                <a:t> is a set of vertices and a set of edges, G(N,E). A </a:t>
              </a:r>
              <a:r>
                <a:rPr lang="en-US" altLang="en-US" sz="2800" b="1" dirty="0" err="1" smtClean="0">
                  <a:latin typeface="Helvetica Neue" charset="0"/>
                  <a:ea typeface="Helvetica Neue" charset="0"/>
                  <a:cs typeface="Helvetica Neue" charset="0"/>
                </a:rPr>
                <a:t>simplicial</a:t>
              </a:r>
              <a:r>
                <a:rPr lang="en-US" altLang="en-US" sz="2800" b="1" dirty="0" smtClean="0">
                  <a:latin typeface="Helvetica Neue" charset="0"/>
                  <a:ea typeface="Helvetica Neue" charset="0"/>
                  <a:cs typeface="Helvetica Neue" charset="0"/>
                </a:rPr>
                <a:t> complex</a:t>
              </a:r>
              <a:r>
                <a:rPr lang="en-US" altLang="en-US" sz="2800" dirty="0" smtClean="0">
                  <a:latin typeface="Helvetica Neue" charset="0"/>
                  <a:ea typeface="Helvetica Neue" charset="0"/>
                  <a:cs typeface="Helvetica Neue" charset="0"/>
                </a:rPr>
                <a:t>, K(N,S), on the other hand, is a set of vertices and a collection of </a:t>
              </a:r>
              <a:r>
                <a:rPr lang="en-US" altLang="en-US" sz="2800" dirty="0" err="1" smtClean="0">
                  <a:latin typeface="Helvetica Neue" charset="0"/>
                  <a:ea typeface="Helvetica Neue" charset="0"/>
                  <a:cs typeface="Helvetica Neue" charset="0"/>
                </a:rPr>
                <a:t>simplices</a:t>
              </a:r>
              <a:r>
                <a:rPr lang="en-US" altLang="en-US" sz="2800" dirty="0" smtClean="0">
                  <a:latin typeface="Helvetica Neue" charset="0"/>
                  <a:ea typeface="Helvetica Neue" charset="0"/>
                  <a:cs typeface="Helvetica Neue" charset="0"/>
                </a:rPr>
                <a:t> where a simplex is a finite set of vertices with the additional property that any subset of a simplex is also a simplex.</a:t>
              </a:r>
            </a:p>
            <a:p>
              <a:pPr marL="3600" algn="just"/>
              <a:endParaRPr lang="en-US" altLang="en-US" sz="2000" b="1" dirty="0">
                <a:latin typeface="Helvetica Neue" charset="0"/>
                <a:ea typeface="Helvetica Neue" charset="0"/>
                <a:cs typeface="Helvetica Neue" charset="0"/>
              </a:endParaRPr>
            </a:p>
            <a:p>
              <a:pPr marL="3600" algn="just"/>
              <a:endParaRPr lang="en-US" altLang="en-US" sz="2000" b="1" dirty="0" smtClean="0">
                <a:latin typeface="Helvetica Neue" charset="0"/>
                <a:ea typeface="Helvetica Neue" charset="0"/>
                <a:cs typeface="Helvetica Neue" charset="0"/>
              </a:endParaRPr>
            </a:p>
            <a:p>
              <a:pPr marL="3600" algn="just"/>
              <a:endParaRPr lang="en-US" altLang="en-US" sz="2000" b="1" dirty="0">
                <a:latin typeface="Helvetica Neue" charset="0"/>
                <a:ea typeface="Helvetica Neue" charset="0"/>
                <a:cs typeface="Helvetica Neue" charset="0"/>
              </a:endParaRPr>
            </a:p>
            <a:p>
              <a:pPr marL="3600" algn="just"/>
              <a:endParaRPr lang="en-US" altLang="en-US" sz="2000" b="1" dirty="0" smtClean="0">
                <a:latin typeface="Helvetica Neue" charset="0"/>
                <a:ea typeface="Helvetica Neue" charset="0"/>
                <a:cs typeface="Helvetica Neue" charset="0"/>
              </a:endParaRPr>
            </a:p>
            <a:p>
              <a:pPr marL="3600" algn="just"/>
              <a:endParaRPr lang="en-US" altLang="en-US" sz="2800" b="1" dirty="0" smtClean="0">
                <a:latin typeface="Helvetica Neue" charset="0"/>
                <a:ea typeface="Helvetica Neue" charset="0"/>
                <a:cs typeface="Helvetica Neue" charset="0"/>
              </a:endParaRPr>
            </a:p>
            <a:p>
              <a:pPr marL="3600" algn="just"/>
              <a:endParaRPr lang="en-US" altLang="en-US" sz="2800" b="1" dirty="0">
                <a:latin typeface="Helvetica Neue" charset="0"/>
                <a:ea typeface="Helvetica Neue" charset="0"/>
                <a:cs typeface="Helvetica Neue" charset="0"/>
              </a:endParaRPr>
            </a:p>
            <a:p>
              <a:pPr marL="3600" algn="just"/>
              <a:endParaRPr lang="en-US" altLang="en-US" sz="2800" b="1" dirty="0" smtClean="0">
                <a:latin typeface="Helvetica Neue" charset="0"/>
                <a:ea typeface="Helvetica Neue" charset="0"/>
                <a:cs typeface="Helvetica Neue" charset="0"/>
              </a:endParaRPr>
            </a:p>
            <a:p>
              <a:pPr marL="3600" algn="just"/>
              <a:endParaRPr lang="en-US" altLang="en-US" sz="2800" dirty="0" smtClean="0">
                <a:latin typeface="Helvetica Neue" charset="0"/>
                <a:ea typeface="Helvetica Neue" charset="0"/>
                <a:cs typeface="Helvetica Neue" charset="0"/>
              </a:endParaRPr>
            </a:p>
            <a:p>
              <a:pPr marL="3600" algn="just"/>
              <a:r>
                <a:rPr lang="en-US" altLang="en-US" sz="2800" dirty="0" smtClean="0">
                  <a:latin typeface="Helvetica Neue" charset="0"/>
                  <a:ea typeface="Helvetica Neue" charset="0"/>
                  <a:cs typeface="Helvetica Neue" charset="0"/>
                </a:rPr>
                <a:t>Given a </a:t>
              </a:r>
              <a:r>
                <a:rPr lang="en-US" altLang="en-US" sz="2800" dirty="0" err="1" smtClean="0">
                  <a:latin typeface="Helvetica Neue" charset="0"/>
                  <a:ea typeface="Helvetica Neue" charset="0"/>
                  <a:cs typeface="Helvetica Neue" charset="0"/>
                </a:rPr>
                <a:t>simplicial</a:t>
              </a:r>
              <a:r>
                <a:rPr lang="en-US" altLang="en-US" sz="2800" dirty="0" smtClean="0">
                  <a:latin typeface="Helvetica Neue" charset="0"/>
                  <a:ea typeface="Helvetica Neue" charset="0"/>
                  <a:cs typeface="Helvetica Neue" charset="0"/>
                </a:rPr>
                <a:t> complex K, a </a:t>
              </a:r>
              <a:r>
                <a:rPr lang="en-US" altLang="en-US" sz="2800" b="1" dirty="0" smtClean="0">
                  <a:latin typeface="Helvetica Neue" charset="0"/>
                  <a:ea typeface="Helvetica Neue" charset="0"/>
                  <a:cs typeface="Helvetica Neue" charset="0"/>
                </a:rPr>
                <a:t>filtration</a:t>
              </a:r>
              <a:r>
                <a:rPr lang="en-US" altLang="en-US" sz="2800" dirty="0" smtClean="0">
                  <a:latin typeface="Helvetica Neue" charset="0"/>
                  <a:ea typeface="Helvetica Neue" charset="0"/>
                  <a:cs typeface="Helvetica Neue" charset="0"/>
                </a:rPr>
                <a:t> is a succession of growing </a:t>
              </a:r>
              <a:r>
                <a:rPr lang="en-US" altLang="en-US" sz="2800" dirty="0" err="1" smtClean="0">
                  <a:latin typeface="Helvetica Neue" charset="0"/>
                  <a:ea typeface="Helvetica Neue" charset="0"/>
                  <a:cs typeface="Helvetica Neue" charset="0"/>
                </a:rPr>
                <a:t>subcomplexes</a:t>
              </a:r>
              <a:r>
                <a:rPr lang="en-US" altLang="en-US" sz="2800" smtClean="0">
                  <a:latin typeface="Helvetica Neue" charset="0"/>
                  <a:ea typeface="Helvetica Neue" charset="0"/>
                  <a:cs typeface="Helvetica Neue" charset="0"/>
                </a:rPr>
                <a:t>  </a:t>
              </a:r>
            </a:p>
            <a:p>
              <a:pPr marL="3600" algn="just"/>
              <a:endParaRPr lang="en-US" altLang="en-US" sz="2800" dirty="0" smtClean="0">
                <a:latin typeface="Helvetica Neue" charset="0"/>
                <a:ea typeface="Helvetica Neue" charset="0"/>
                <a:cs typeface="Helvetica Neue" charset="0"/>
              </a:endParaRPr>
            </a:p>
            <a:p>
              <a:pPr marL="3600" algn="just"/>
              <a:r>
                <a:rPr lang="en-US" altLang="en-US" sz="2800" b="1" dirty="0" smtClean="0">
                  <a:latin typeface="Helvetica Neue" charset="0"/>
                  <a:ea typeface="Helvetica Neue" charset="0"/>
                  <a:cs typeface="Helvetica Neue" charset="0"/>
                </a:rPr>
                <a:t>Persistent homology </a:t>
              </a:r>
              <a:r>
                <a:rPr lang="en-US" altLang="en-US" sz="2800" dirty="0" smtClean="0">
                  <a:latin typeface="Helvetica Neue" charset="0"/>
                  <a:ea typeface="Helvetica Neue" charset="0"/>
                  <a:cs typeface="Helvetica Neue" charset="0"/>
                </a:rPr>
                <a:t>is a method used in topological data analysis to study qualitative feature of data that persist across multiple scales. </a:t>
              </a:r>
              <a:endParaRPr lang="en-US" altLang="en-US" sz="2800" dirty="0">
                <a:latin typeface="Helvetica Neue" charset="0"/>
                <a:ea typeface="Helvetica Neue" charset="0"/>
                <a:cs typeface="Helvetica Neue" charset="0"/>
              </a:endParaRPr>
            </a:p>
          </p:txBody>
        </p:sp>
        <p:grpSp>
          <p:nvGrpSpPr>
            <p:cNvPr id="111" name="Group 110"/>
            <p:cNvGrpSpPr/>
            <p:nvPr/>
          </p:nvGrpSpPr>
          <p:grpSpPr>
            <a:xfrm>
              <a:off x="15206635" y="24132287"/>
              <a:ext cx="8905162" cy="2470599"/>
              <a:chOff x="-4354935" y="35929124"/>
              <a:chExt cx="9451108" cy="3470521"/>
            </a:xfrm>
          </p:grpSpPr>
          <p:pic>
            <p:nvPicPr>
              <p:cNvPr id="112" name="Picture 1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14469" y="35934845"/>
                <a:ext cx="1328847" cy="1674817"/>
              </a:xfrm>
              <a:prstGeom prst="rect">
                <a:avLst/>
              </a:prstGeom>
              <a:ln>
                <a:solidFill>
                  <a:schemeClr val="tx1"/>
                </a:solidFill>
              </a:ln>
            </p:spPr>
          </p:pic>
          <p:pic>
            <p:nvPicPr>
              <p:cNvPr id="113" name="Picture 11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341810" y="35929124"/>
                <a:ext cx="5247993" cy="1680538"/>
              </a:xfrm>
              <a:prstGeom prst="rect">
                <a:avLst/>
              </a:prstGeom>
              <a:noFill/>
              <a:ln>
                <a:solidFill>
                  <a:schemeClr val="tx1"/>
                </a:solidFill>
              </a:ln>
              <a:effectLst>
                <a:softEdge rad="12700"/>
              </a:effectLst>
            </p:spPr>
          </p:pic>
          <p:sp>
            <p:nvSpPr>
              <p:cNvPr id="114" name="Rectangle 113"/>
              <p:cNvSpPr/>
              <p:nvPr/>
            </p:nvSpPr>
            <p:spPr>
              <a:xfrm>
                <a:off x="-4354935" y="37819184"/>
                <a:ext cx="9451108" cy="1580461"/>
              </a:xfrm>
              <a:prstGeom prst="rect">
                <a:avLst/>
              </a:prstGeom>
            </p:spPr>
            <p:txBody>
              <a:bodyPr wrap="square">
                <a:spAutoFit/>
              </a:bodyPr>
              <a:lstStyle/>
              <a:p>
                <a:pPr>
                  <a:lnSpc>
                    <a:spcPct val="90000"/>
                  </a:lnSpc>
                  <a:spcBef>
                    <a:spcPct val="20000"/>
                  </a:spcBef>
                </a:pPr>
                <a:r>
                  <a:rPr lang="en-US" altLang="en-US" dirty="0" smtClean="0">
                    <a:latin typeface="Helvetica Neue" charset="0"/>
                    <a:ea typeface="Helvetica Neue" charset="0"/>
                    <a:cs typeface="Helvetica Neue" charset="0"/>
                  </a:rPr>
                  <a:t>From left to right a 0-simplex, 1-simplex, 2-simplex</a:t>
                </a:r>
                <a:r>
                  <a:rPr lang="en-US" altLang="en-US" smtClean="0">
                    <a:latin typeface="Helvetica Neue" charset="0"/>
                    <a:ea typeface="Helvetica Neue" charset="0"/>
                    <a:cs typeface="Helvetica Neue" charset="0"/>
                  </a:rPr>
                  <a:t>, 3-simplex </a:t>
                </a:r>
                <a:r>
                  <a:rPr lang="en-US" altLang="en-US" dirty="0" smtClean="0">
                    <a:latin typeface="Helvetica Neue" charset="0"/>
                    <a:ea typeface="Helvetica Neue" charset="0"/>
                    <a:cs typeface="Helvetica Neue" charset="0"/>
                  </a:rPr>
                  <a:t>and 3 1-simplices. Note that the network on the right does not form a 2-simplex.</a:t>
                </a:r>
                <a:endParaRPr lang="en-US" altLang="en-US" dirty="0">
                  <a:latin typeface="Helvetica Neue" charset="0"/>
                  <a:ea typeface="Helvetica Neue" charset="0"/>
                  <a:cs typeface="Helvetica Neue" charset="0"/>
                </a:endParaRPr>
              </a:p>
            </p:txBody>
          </p:sp>
        </p:grpSp>
      </p:grpSp>
      <p:graphicFrame>
        <p:nvGraphicFramePr>
          <p:cNvPr id="115" name="Object 114"/>
          <p:cNvGraphicFramePr>
            <a:graphicFrameLocks noChangeAspect="1"/>
          </p:cNvGraphicFramePr>
          <p:nvPr>
            <p:extLst>
              <p:ext uri="{D42A27DB-BD31-4B8C-83A1-F6EECF244321}">
                <p14:modId xmlns:p14="http://schemas.microsoft.com/office/powerpoint/2010/main" val="1746188935"/>
              </p:ext>
            </p:extLst>
          </p:nvPr>
        </p:nvGraphicFramePr>
        <p:xfrm>
          <a:off x="15600142" y="31002725"/>
          <a:ext cx="2318823" cy="540000"/>
        </p:xfrm>
        <a:graphic>
          <a:graphicData uri="http://schemas.openxmlformats.org/presentationml/2006/ole">
            <mc:AlternateContent xmlns:mc="http://schemas.openxmlformats.org/markup-compatibility/2006">
              <mc:Choice xmlns:v="urn:schemas-microsoft-com:vml" Requires="v">
                <p:oleObj spid="_x0000_s1083" name="Equation" r:id="rId23" imgW="927100" imgH="215900" progId="Equation.3">
                  <p:embed/>
                </p:oleObj>
              </mc:Choice>
              <mc:Fallback>
                <p:oleObj name="Equation" r:id="rId23" imgW="927100" imgH="215900" progId="Equation.3">
                  <p:embed/>
                  <p:pic>
                    <p:nvPicPr>
                      <p:cNvPr id="0" name=""/>
                      <p:cNvPicPr/>
                      <p:nvPr/>
                    </p:nvPicPr>
                    <p:blipFill>
                      <a:blip r:embed="rId24"/>
                      <a:stretch>
                        <a:fillRect/>
                      </a:stretch>
                    </p:blipFill>
                    <p:spPr>
                      <a:xfrm>
                        <a:off x="15600142" y="31002725"/>
                        <a:ext cx="2318823" cy="540000"/>
                      </a:xfrm>
                      <a:prstGeom prst="rect">
                        <a:avLst/>
                      </a:prstGeom>
                    </p:spPr>
                  </p:pic>
                </p:oleObj>
              </mc:Fallback>
            </mc:AlternateContent>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685910643"/>
              </p:ext>
            </p:extLst>
          </p:nvPr>
        </p:nvGraphicFramePr>
        <p:xfrm>
          <a:off x="15600142" y="33505060"/>
          <a:ext cx="7050813" cy="6553611"/>
        </p:xfrm>
        <a:graphic>
          <a:graphicData uri="http://schemas.openxmlformats.org/drawingml/2006/table">
            <a:tbl>
              <a:tblPr firstRow="1" bandRow="1">
                <a:effectLst/>
                <a:tableStyleId>{5C22544A-7EE6-4342-B048-85BDC9FD1C3A}</a:tableStyleId>
              </a:tblPr>
              <a:tblGrid>
                <a:gridCol w="7050813"/>
              </a:tblGrid>
              <a:tr h="327723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5"/>
                      <a:stretch>
                        <a:fillRect/>
                      </a:stretch>
                    </a:blipFill>
                  </a:tcPr>
                </a:tc>
              </a:tr>
              <a:tr h="327637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6"/>
                      <a:stretch>
                        <a:fillRect/>
                      </a:stretch>
                    </a:blipFill>
                  </a:tcPr>
                </a:tc>
              </a:tr>
            </a:tbl>
          </a:graphicData>
        </a:graphic>
      </p:graphicFrame>
      <p:sp>
        <p:nvSpPr>
          <p:cNvPr id="47" name="Rectangle 46"/>
          <p:cNvSpPr/>
          <p:nvPr/>
        </p:nvSpPr>
        <p:spPr>
          <a:xfrm>
            <a:off x="15580942" y="40134657"/>
            <a:ext cx="6053260" cy="461665"/>
          </a:xfrm>
          <a:prstGeom prst="rect">
            <a:avLst/>
          </a:prstGeom>
        </p:spPr>
        <p:txBody>
          <a:bodyPr wrap="none">
            <a:spAutoFit/>
          </a:bodyPr>
          <a:lstStyle/>
          <a:p>
            <a:r>
              <a:rPr lang="en-US" altLang="en-US" b="1" dirty="0" smtClean="0">
                <a:latin typeface="Helvetica Neue" charset="0"/>
                <a:ea typeface="Helvetica Neue" charset="0"/>
                <a:cs typeface="Helvetica Neue" charset="0"/>
              </a:rPr>
              <a:t>Figure 2. </a:t>
            </a:r>
            <a:r>
              <a:rPr lang="en-US" altLang="en-US" dirty="0" smtClean="0">
                <a:latin typeface="Helvetica Neue" charset="0"/>
                <a:ea typeface="Helvetica Neue" charset="0"/>
                <a:cs typeface="Helvetica Neue" charset="0"/>
              </a:rPr>
              <a:t>Filtration of </a:t>
            </a:r>
            <a:r>
              <a:rPr lang="en-US" altLang="en-US" dirty="0" err="1" smtClean="0">
                <a:latin typeface="Helvetica Neue" charset="0"/>
                <a:ea typeface="Helvetica Neue" charset="0"/>
                <a:cs typeface="Helvetica Neue" charset="0"/>
              </a:rPr>
              <a:t>simplicial</a:t>
            </a:r>
            <a:r>
              <a:rPr lang="en-US" altLang="en-US" dirty="0" smtClean="0">
                <a:latin typeface="Helvetica Neue" charset="0"/>
                <a:ea typeface="Helvetica Neue" charset="0"/>
                <a:cs typeface="Helvetica Neue" charset="0"/>
              </a:rPr>
              <a:t> complexes </a:t>
            </a:r>
            <a:endParaRPr lang="en-US" dirty="0">
              <a:latin typeface="Helvetica Neue" charset="0"/>
              <a:ea typeface="Helvetica Neue" charset="0"/>
              <a:cs typeface="Helvetica Neue" charset="0"/>
            </a:endParaRPr>
          </a:p>
        </p:txBody>
      </p:sp>
      <p:sp>
        <p:nvSpPr>
          <p:cNvPr id="49" name="Rectangle 48"/>
          <p:cNvSpPr/>
          <p:nvPr/>
        </p:nvSpPr>
        <p:spPr>
          <a:xfrm>
            <a:off x="22930705" y="37810533"/>
            <a:ext cx="6586333" cy="2009268"/>
          </a:xfrm>
          <a:prstGeom prst="rect">
            <a:avLst/>
          </a:prstGeom>
        </p:spPr>
        <p:txBody>
          <a:bodyPr wrap="square">
            <a:spAutoFit/>
          </a:bodyPr>
          <a:lstStyle/>
          <a:p>
            <a:pPr algn="just"/>
            <a:r>
              <a:rPr lang="en-US" altLang="en-US" b="1" dirty="0" smtClean="0">
                <a:latin typeface="Helvetica Neue" charset="0"/>
                <a:ea typeface="Helvetica Neue" charset="0"/>
                <a:cs typeface="Helvetica Neue" charset="0"/>
              </a:rPr>
              <a:t>Figure 3. </a:t>
            </a:r>
            <a:r>
              <a:rPr lang="en-US" altLang="en-US" dirty="0" smtClean="0">
                <a:latin typeface="Helvetica Neue" charset="0"/>
                <a:ea typeface="Helvetica Neue" charset="0"/>
                <a:cs typeface="Helvetica Neue" charset="0"/>
              </a:rPr>
              <a:t>Barcode for the filtration showing the persistence of the 1-simplex PCC-</a:t>
            </a:r>
            <a:r>
              <a:rPr lang="en-US" altLang="en-US" dirty="0" err="1" smtClean="0">
                <a:latin typeface="Helvetica Neue" charset="0"/>
                <a:ea typeface="Helvetica Neue" charset="0"/>
                <a:cs typeface="Helvetica Neue" charset="0"/>
              </a:rPr>
              <a:t>mPFC</a:t>
            </a:r>
            <a:r>
              <a:rPr lang="en-US" altLang="en-US" dirty="0" smtClean="0">
                <a:latin typeface="Helvetica Neue" charset="0"/>
                <a:ea typeface="Helvetica Neue" charset="0"/>
                <a:cs typeface="Helvetica Neue" charset="0"/>
              </a:rPr>
              <a:t>. In the control group this 1-simplex is created in step 1 and persists while in the converters is created as late as step 4 and it also persists.</a:t>
            </a:r>
            <a:endParaRPr lang="en-US" dirty="0">
              <a:latin typeface="Helvetica Neue" charset="0"/>
              <a:ea typeface="Helvetica Neue" charset="0"/>
              <a:cs typeface="Helvetica Neue" charset="0"/>
            </a:endParaRPr>
          </a:p>
        </p:txBody>
      </p:sp>
      <p:sp>
        <p:nvSpPr>
          <p:cNvPr id="52" name="Text Box 7"/>
          <p:cNvSpPr txBox="1">
            <a:spLocks noChangeArrowheads="1"/>
          </p:cNvSpPr>
          <p:nvPr/>
        </p:nvSpPr>
        <p:spPr bwMode="auto">
          <a:xfrm>
            <a:off x="924502" y="40990225"/>
            <a:ext cx="8138160" cy="1250251"/>
          </a:xfrm>
          <a:prstGeom prst="rect">
            <a:avLst/>
          </a:prstGeom>
          <a:solidFill>
            <a:srgbClr val="0070C0"/>
          </a:solidFill>
          <a:ln w="9525">
            <a:solidFill>
              <a:srgbClr val="A50021"/>
            </a:solidFill>
            <a:miter lim="800000"/>
            <a:headEnd/>
            <a:tailEnd/>
          </a:ln>
        </p:spPr>
        <p:txBody>
          <a:bodyPr wrap="square" lIns="360000" tIns="360000" rIns="360000" bIns="360000">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spcBef>
                <a:spcPct val="50000"/>
              </a:spcBef>
            </a:pPr>
            <a:r>
              <a:rPr lang="en-US" altLang="en-US" sz="3400" b="1" dirty="0" smtClean="0">
                <a:solidFill>
                  <a:schemeClr val="bg1"/>
                </a:solidFill>
                <a:latin typeface="Helvetica Neue" charset="0"/>
                <a:ea typeface="Helvetica Neue" charset="0"/>
                <a:cs typeface="Helvetica Neue" charset="0"/>
              </a:rPr>
              <a:t>Conclusions</a:t>
            </a:r>
            <a:endParaRPr lang="en-US" altLang="en-US" sz="3400" b="1" dirty="0">
              <a:solidFill>
                <a:schemeClr val="bg1"/>
              </a:solidFill>
              <a:latin typeface="Helvetica Neue" charset="0"/>
              <a:ea typeface="Helvetica Neue" charset="0"/>
              <a:cs typeface="Helvetica Neue" charset="0"/>
            </a:endParaRPr>
          </a:p>
        </p:txBody>
      </p:sp>
      <p:sp>
        <p:nvSpPr>
          <p:cNvPr id="2" name="TextBox 1"/>
          <p:cNvSpPr txBox="1"/>
          <p:nvPr/>
        </p:nvSpPr>
        <p:spPr>
          <a:xfrm>
            <a:off x="9345374" y="40959115"/>
            <a:ext cx="12420036" cy="1569660"/>
          </a:xfrm>
          <a:prstGeom prst="rect">
            <a:avLst/>
          </a:prstGeom>
          <a:noFill/>
          <a:ln>
            <a:solidFill>
              <a:srgbClr val="A50021"/>
            </a:solidFill>
          </a:ln>
        </p:spPr>
        <p:txBody>
          <a:bodyPr wrap="square" rtlCol="0">
            <a:spAutoFit/>
          </a:bodyPr>
          <a:lstStyle/>
          <a:p>
            <a:r>
              <a:rPr lang="en-GB" altLang="en-US" dirty="0" smtClean="0">
                <a:latin typeface="Helvetica Neue" charset="0"/>
                <a:ea typeface="Helvetica Neue" charset="0"/>
                <a:cs typeface="Helvetica Neue" charset="0"/>
              </a:rPr>
              <a:t>Arguably, causality </a:t>
            </a:r>
            <a:r>
              <a:rPr lang="en-GB" altLang="en-US" dirty="0">
                <a:latin typeface="Helvetica Neue" charset="0"/>
                <a:ea typeface="Helvetica Neue" charset="0"/>
                <a:cs typeface="Helvetica Neue" charset="0"/>
              </a:rPr>
              <a:t>is nowhere more elusive than in </a:t>
            </a:r>
            <a:r>
              <a:rPr lang="en-GB" altLang="en-US" dirty="0" smtClean="0">
                <a:latin typeface="Helvetica Neue" charset="0"/>
                <a:ea typeface="Helvetica Neue" charset="0"/>
                <a:cs typeface="Helvetica Neue" charset="0"/>
              </a:rPr>
              <a:t>neuroscience. </a:t>
            </a:r>
            <a:r>
              <a:rPr lang="en-GB" altLang="en-US" dirty="0">
                <a:latin typeface="Helvetica Neue" charset="0"/>
                <a:ea typeface="Helvetica Neue" charset="0"/>
                <a:cs typeface="Helvetica Neue" charset="0"/>
              </a:rPr>
              <a:t>A causal model </a:t>
            </a:r>
            <a:r>
              <a:rPr lang="en-GB" altLang="en-US" dirty="0" smtClean="0">
                <a:latin typeface="Helvetica Neue" charset="0"/>
                <a:ea typeface="Helvetica Neue" charset="0"/>
                <a:cs typeface="Helvetica Neue" charset="0"/>
              </a:rPr>
              <a:t>needs to encode invariance. </a:t>
            </a:r>
          </a:p>
          <a:p>
            <a:r>
              <a:rPr lang="en-GB" altLang="en-US" dirty="0" smtClean="0">
                <a:latin typeface="Helvetica Neue" charset="0"/>
                <a:ea typeface="Helvetica Neue" charset="0"/>
                <a:cs typeface="Helvetica Neue" charset="0"/>
              </a:rPr>
              <a:t>Using persistent homology we find that the 1-simplex </a:t>
            </a:r>
            <a:r>
              <a:rPr lang="en-GB" altLang="en-US" dirty="0" err="1" smtClean="0">
                <a:latin typeface="Helvetica Neue" charset="0"/>
                <a:ea typeface="Helvetica Neue" charset="0"/>
                <a:cs typeface="Helvetica Neue" charset="0"/>
              </a:rPr>
              <a:t>mPFC</a:t>
            </a:r>
            <a:r>
              <a:rPr lang="en-GB" altLang="en-US" dirty="0" smtClean="0">
                <a:latin typeface="Helvetica Neue" charset="0"/>
                <a:ea typeface="Helvetica Neue" charset="0"/>
                <a:cs typeface="Helvetica Neue" charset="0"/>
              </a:rPr>
              <a:t>-PCC is more persistent in the control group than in the converter group.</a:t>
            </a:r>
            <a:endParaRPr lang="en-US" dirty="0" smtClean="0">
              <a:latin typeface="Helvetica Neue" charset="0"/>
              <a:ea typeface="Helvetica Neue" charset="0"/>
              <a:cs typeface="Helvetica Neue" charset="0"/>
            </a:endParaRPr>
          </a:p>
        </p:txBody>
      </p:sp>
      <p:sp>
        <p:nvSpPr>
          <p:cNvPr id="54" name="TextBox 53"/>
          <p:cNvSpPr txBox="1"/>
          <p:nvPr/>
        </p:nvSpPr>
        <p:spPr>
          <a:xfrm>
            <a:off x="21958712" y="40706078"/>
            <a:ext cx="8223065" cy="2893100"/>
          </a:xfrm>
          <a:prstGeom prst="rect">
            <a:avLst/>
          </a:prstGeom>
          <a:noFill/>
        </p:spPr>
        <p:txBody>
          <a:bodyPr wrap="square" rtlCol="0">
            <a:spAutoFit/>
          </a:bodyPr>
          <a:lstStyle/>
          <a:p>
            <a:r>
              <a:rPr lang="en-US" sz="1400" b="1" dirty="0" smtClean="0">
                <a:latin typeface="Helvetica Neue" charset="0"/>
                <a:ea typeface="Helvetica Neue" charset="0"/>
                <a:cs typeface="Helvetica Neue" charset="0"/>
              </a:rPr>
              <a:t>References</a:t>
            </a:r>
            <a:r>
              <a:rPr lang="en-US" sz="1400" dirty="0" smtClean="0">
                <a:latin typeface="Helvetica Neue" charset="0"/>
                <a:ea typeface="Helvetica Neue" charset="0"/>
                <a:cs typeface="Helvetica Neue" charset="0"/>
              </a:rPr>
              <a:t> </a:t>
            </a:r>
          </a:p>
          <a:p>
            <a:r>
              <a:rPr lang="en-US" sz="1400" dirty="0" smtClean="0">
                <a:latin typeface="Helvetica Neue" charset="0"/>
                <a:ea typeface="Helvetica Neue" charset="0"/>
                <a:cs typeface="Helvetica Neue" charset="0"/>
              </a:rPr>
              <a:t>[1] </a:t>
            </a:r>
            <a:r>
              <a:rPr lang="en-US" sz="1400" dirty="0">
                <a:latin typeface="Helvetica Neue" charset="0"/>
                <a:ea typeface="Helvetica Neue" charset="0"/>
                <a:cs typeface="Helvetica Neue" charset="0"/>
              </a:rPr>
              <a:t>K. </a:t>
            </a:r>
            <a:r>
              <a:rPr lang="en-US" sz="1400" dirty="0" err="1">
                <a:latin typeface="Helvetica Neue" charset="0"/>
                <a:ea typeface="Helvetica Neue" charset="0"/>
                <a:cs typeface="Helvetica Neue" charset="0"/>
              </a:rPr>
              <a:t>Friston</a:t>
            </a:r>
            <a:r>
              <a:rPr lang="en-US" sz="1400" dirty="0">
                <a:latin typeface="Helvetica Neue" charset="0"/>
                <a:ea typeface="Helvetica Neue" charset="0"/>
                <a:cs typeface="Helvetica Neue" charset="0"/>
              </a:rPr>
              <a:t>. The free-energy principle: a unified brain theory? Nature Reviews Neuroscience, 11(2):127138, 2010. </a:t>
            </a:r>
            <a:endParaRPr lang="en-US" sz="1400" dirty="0" smtClean="0">
              <a:latin typeface="Helvetica Neue" charset="0"/>
              <a:ea typeface="Helvetica Neue" charset="0"/>
              <a:cs typeface="Helvetica Neue" charset="0"/>
            </a:endParaRPr>
          </a:p>
          <a:p>
            <a:r>
              <a:rPr lang="en-US" sz="1400" dirty="0">
                <a:latin typeface="Helvetica Neue" charset="0"/>
                <a:ea typeface="Helvetica Neue" charset="0"/>
                <a:cs typeface="Helvetica Neue" charset="0"/>
              </a:rPr>
              <a:t>[2] C. Von Der </a:t>
            </a:r>
            <a:r>
              <a:rPr lang="en-US" sz="1400" dirty="0" err="1">
                <a:latin typeface="Helvetica Neue" charset="0"/>
                <a:ea typeface="Helvetica Neue" charset="0"/>
                <a:cs typeface="Helvetica Neue" charset="0"/>
              </a:rPr>
              <a:t>Malsburg</a:t>
            </a:r>
            <a:r>
              <a:rPr lang="en-US" sz="1400" dirty="0">
                <a:latin typeface="Helvetica Neue" charset="0"/>
                <a:ea typeface="Helvetica Neue" charset="0"/>
                <a:cs typeface="Helvetica Neue" charset="0"/>
              </a:rPr>
              <a:t>. The correlation theory of brain function. In Models of neural networks, Springer, 1994. </a:t>
            </a:r>
          </a:p>
          <a:p>
            <a:r>
              <a:rPr lang="en-US" sz="1400" dirty="0">
                <a:latin typeface="Helvetica Neue" charset="0"/>
                <a:ea typeface="Helvetica Neue" charset="0"/>
                <a:cs typeface="Helvetica Neue" charset="0"/>
              </a:rPr>
              <a:t>[3] M. Abeles. </a:t>
            </a:r>
            <a:r>
              <a:rPr lang="en-US" sz="1400" dirty="0" err="1">
                <a:latin typeface="Helvetica Neue" charset="0"/>
                <a:ea typeface="Helvetica Neue" charset="0"/>
                <a:cs typeface="Helvetica Neue" charset="0"/>
              </a:rPr>
              <a:t>Corticonics</a:t>
            </a:r>
            <a:r>
              <a:rPr lang="en-US" sz="1400" dirty="0">
                <a:latin typeface="Helvetica Neue" charset="0"/>
                <a:ea typeface="Helvetica Neue" charset="0"/>
                <a:cs typeface="Helvetica Neue" charset="0"/>
              </a:rPr>
              <a:t>: Neural Circuits of the Cerebral Cortex. Cambridge University Press, 1991</a:t>
            </a:r>
            <a:r>
              <a:rPr lang="en-US" sz="1400" dirty="0" smtClean="0">
                <a:latin typeface="Helvetica Neue" charset="0"/>
                <a:ea typeface="Helvetica Neue" charset="0"/>
                <a:cs typeface="Helvetica Neue" charset="0"/>
              </a:rPr>
              <a:t>.</a:t>
            </a:r>
          </a:p>
          <a:p>
            <a:r>
              <a:rPr lang="en-US" sz="1400" dirty="0">
                <a:latin typeface="Helvetica Neue" charset="0"/>
                <a:ea typeface="Helvetica Neue" charset="0"/>
                <a:cs typeface="Helvetica Neue" charset="0"/>
              </a:rPr>
              <a:t>[4] R. </a:t>
            </a:r>
            <a:r>
              <a:rPr lang="en-US" sz="1400" dirty="0" err="1">
                <a:latin typeface="Helvetica Neue" charset="0"/>
                <a:ea typeface="Helvetica Neue" charset="0"/>
                <a:cs typeface="Helvetica Neue" charset="0"/>
              </a:rPr>
              <a:t>Llinás</a:t>
            </a:r>
            <a:r>
              <a:rPr lang="en-US" sz="1400" dirty="0">
                <a:latin typeface="Helvetica Neue" charset="0"/>
                <a:ea typeface="Helvetica Neue" charset="0"/>
                <a:cs typeface="Helvetica Neue" charset="0"/>
              </a:rPr>
              <a:t> and U. </a:t>
            </a:r>
            <a:r>
              <a:rPr lang="en-US" sz="1400" dirty="0" err="1">
                <a:latin typeface="Helvetica Neue" charset="0"/>
                <a:ea typeface="Helvetica Neue" charset="0"/>
                <a:cs typeface="Helvetica Neue" charset="0"/>
              </a:rPr>
              <a:t>Ribary</a:t>
            </a:r>
            <a:r>
              <a:rPr lang="en-US" sz="1400" dirty="0">
                <a:latin typeface="Helvetica Neue" charset="0"/>
                <a:ea typeface="Helvetica Neue" charset="0"/>
                <a:cs typeface="Helvetica Neue" charset="0"/>
              </a:rPr>
              <a:t>. Coherent 40Hz oscillation characterizes dream state in humans PNAS, 90(5):20782081, 1993. </a:t>
            </a:r>
            <a:r>
              <a:rPr lang="en-US" sz="1400" dirty="0" smtClean="0">
                <a:latin typeface="Helvetica Neue" charset="0"/>
                <a:ea typeface="Helvetica Neue" charset="0"/>
                <a:cs typeface="Helvetica Neue" charset="0"/>
              </a:rPr>
              <a:t> </a:t>
            </a:r>
          </a:p>
          <a:p>
            <a:r>
              <a:rPr lang="en-US" sz="1400" dirty="0">
                <a:latin typeface="Helvetica Neue" charset="0"/>
                <a:ea typeface="Helvetica Neue" charset="0"/>
                <a:cs typeface="Helvetica Neue" charset="0"/>
              </a:rPr>
              <a:t>[5] W. Marshall, J. Gomez-Ramirez, and G. </a:t>
            </a:r>
            <a:r>
              <a:rPr lang="en-US" sz="1400" dirty="0" err="1">
                <a:latin typeface="Helvetica Neue" charset="0"/>
                <a:ea typeface="Helvetica Neue" charset="0"/>
                <a:cs typeface="Helvetica Neue" charset="0"/>
              </a:rPr>
              <a:t>Tononi</a:t>
            </a:r>
            <a:r>
              <a:rPr lang="en-US" sz="1400" dirty="0">
                <a:latin typeface="Helvetica Neue" charset="0"/>
                <a:ea typeface="Helvetica Neue" charset="0"/>
                <a:cs typeface="Helvetica Neue" charset="0"/>
              </a:rPr>
              <a:t>. Integrated information and state differentiation. Frontiers in Psychology, 7, 2016. </a:t>
            </a:r>
          </a:p>
          <a:p>
            <a:r>
              <a:rPr lang="en-US" sz="1400" dirty="0" smtClean="0">
                <a:latin typeface="Helvetica Neue" charset="0"/>
                <a:ea typeface="Helvetica Neue" charset="0"/>
                <a:cs typeface="Helvetica Neue" charset="0"/>
              </a:rPr>
              <a:t>[6] </a:t>
            </a:r>
            <a:r>
              <a:rPr lang="en-US" sz="1400" dirty="0">
                <a:latin typeface="Helvetica Neue" charset="0"/>
                <a:ea typeface="Helvetica Neue" charset="0"/>
                <a:cs typeface="Helvetica Neue" charset="0"/>
              </a:rPr>
              <a:t>C. </a:t>
            </a:r>
            <a:r>
              <a:rPr lang="en-US" sz="1400" dirty="0" err="1">
                <a:latin typeface="Helvetica Neue" charset="0"/>
                <a:ea typeface="Helvetica Neue" charset="0"/>
                <a:cs typeface="Helvetica Neue" charset="0"/>
              </a:rPr>
              <a:t>Giusti</a:t>
            </a:r>
            <a:r>
              <a:rPr lang="en-US" sz="1400" dirty="0">
                <a:latin typeface="Helvetica Neue" charset="0"/>
                <a:ea typeface="Helvetica Neue" charset="0"/>
                <a:cs typeface="Helvetica Neue" charset="0"/>
              </a:rPr>
              <a:t>, R. </a:t>
            </a:r>
            <a:r>
              <a:rPr lang="en-US" sz="1400" dirty="0" err="1">
                <a:latin typeface="Helvetica Neue" charset="0"/>
                <a:ea typeface="Helvetica Neue" charset="0"/>
                <a:cs typeface="Helvetica Neue" charset="0"/>
              </a:rPr>
              <a:t>Ghrist</a:t>
            </a:r>
            <a:r>
              <a:rPr lang="en-US" sz="1400" dirty="0">
                <a:latin typeface="Helvetica Neue" charset="0"/>
                <a:ea typeface="Helvetica Neue" charset="0"/>
                <a:cs typeface="Helvetica Neue" charset="0"/>
              </a:rPr>
              <a:t>, and D. S. Bassett. Two’s company, three (or more) is a simplex: Algebraic-topological tools for understanding higher-order </a:t>
            </a:r>
            <a:r>
              <a:rPr lang="en-US" sz="1400" dirty="0" smtClean="0">
                <a:latin typeface="Helvetica Neue" charset="0"/>
                <a:ea typeface="Helvetica Neue" charset="0"/>
                <a:cs typeface="Helvetica Neue" charset="0"/>
              </a:rPr>
              <a:t>structure </a:t>
            </a:r>
            <a:r>
              <a:rPr lang="en-US" sz="1400" dirty="0">
                <a:latin typeface="Helvetica Neue" charset="0"/>
                <a:ea typeface="Helvetica Neue" charset="0"/>
                <a:cs typeface="Helvetica Neue" charset="0"/>
              </a:rPr>
              <a:t>in neural data. </a:t>
            </a:r>
            <a:r>
              <a:rPr lang="en-US" sz="1400" dirty="0" err="1">
                <a:latin typeface="Helvetica Neue" charset="0"/>
                <a:ea typeface="Helvetica Neue" charset="0"/>
                <a:cs typeface="Helvetica Neue" charset="0"/>
              </a:rPr>
              <a:t>arXiv</a:t>
            </a:r>
            <a:r>
              <a:rPr lang="en-US" sz="1400" dirty="0">
                <a:latin typeface="Helvetica Neue" charset="0"/>
                <a:ea typeface="Helvetica Neue" charset="0"/>
                <a:cs typeface="Helvetica Neue" charset="0"/>
              </a:rPr>
              <a:t> preprint arXiv:1601.01704, 2016. </a:t>
            </a:r>
          </a:p>
        </p:txBody>
      </p:sp>
      <p:sp>
        <p:nvSpPr>
          <p:cNvPr id="55" name="Rectangle 54"/>
          <p:cNvSpPr/>
          <p:nvPr/>
        </p:nvSpPr>
        <p:spPr>
          <a:xfrm>
            <a:off x="1020387" y="39568685"/>
            <a:ext cx="14300005" cy="830997"/>
          </a:xfrm>
          <a:prstGeom prst="rect">
            <a:avLst/>
          </a:prstGeom>
        </p:spPr>
        <p:txBody>
          <a:bodyPr wrap="none">
            <a:spAutoFit/>
          </a:bodyPr>
          <a:lstStyle/>
          <a:p>
            <a:r>
              <a:rPr lang="en-US" altLang="en-US" b="1" dirty="0" smtClean="0">
                <a:latin typeface="Helvetica Neue" charset="0"/>
                <a:ea typeface="Helvetica Neue" charset="0"/>
                <a:cs typeface="Helvetica Neue" charset="0"/>
              </a:rPr>
              <a:t>Figure 1. </a:t>
            </a:r>
            <a:r>
              <a:rPr lang="en-US" altLang="en-US" dirty="0" smtClean="0">
                <a:latin typeface="Helvetica Neue" charset="0"/>
                <a:ea typeface="Helvetica Neue" charset="0"/>
                <a:cs typeface="Helvetica Neue" charset="0"/>
              </a:rPr>
              <a:t>DMN connectivity for covariance matrix and precision matrix (conditional independence). The </a:t>
            </a:r>
          </a:p>
          <a:p>
            <a:r>
              <a:rPr lang="en-US" altLang="en-US" dirty="0" err="1" smtClean="0">
                <a:latin typeface="Helvetica Neue" charset="0"/>
                <a:ea typeface="Helvetica Neue" charset="0"/>
                <a:cs typeface="Helvetica Neue" charset="0"/>
              </a:rPr>
              <a:t>mPFC</a:t>
            </a:r>
            <a:r>
              <a:rPr lang="en-US" altLang="en-US" dirty="0" smtClean="0">
                <a:latin typeface="Helvetica Neue" charset="0"/>
                <a:ea typeface="Helvetica Neue" charset="0"/>
                <a:cs typeface="Helvetica Neue" charset="0"/>
              </a:rPr>
              <a:t> and the PCC are only “connected” in </a:t>
            </a:r>
            <a:r>
              <a:rPr lang="en-US" altLang="en-US" dirty="0">
                <a:latin typeface="Helvetica Neue" charset="0"/>
                <a:ea typeface="Helvetica Neue" charset="0"/>
                <a:cs typeface="Helvetica Neue" charset="0"/>
              </a:rPr>
              <a:t>the control </a:t>
            </a:r>
            <a:r>
              <a:rPr lang="en-US" altLang="en-US" dirty="0" smtClean="0">
                <a:latin typeface="Helvetica Neue" charset="0"/>
                <a:ea typeface="Helvetica Neue" charset="0"/>
                <a:cs typeface="Helvetica Neue" charset="0"/>
              </a:rPr>
              <a:t>group. </a:t>
            </a:r>
          </a:p>
        </p:txBody>
      </p:sp>
      <p:graphicFrame>
        <p:nvGraphicFramePr>
          <p:cNvPr id="51" name="Chart 50"/>
          <p:cNvGraphicFramePr>
            <a:graphicFrameLocks/>
          </p:cNvGraphicFramePr>
          <p:nvPr>
            <p:extLst>
              <p:ext uri="{D42A27DB-BD31-4B8C-83A1-F6EECF244321}">
                <p14:modId xmlns:p14="http://schemas.microsoft.com/office/powerpoint/2010/main" val="407959805"/>
              </p:ext>
            </p:extLst>
          </p:nvPr>
        </p:nvGraphicFramePr>
        <p:xfrm>
          <a:off x="23023065" y="33500102"/>
          <a:ext cx="6365054" cy="4232889"/>
        </p:xfrm>
        <a:graphic>
          <a:graphicData uri="http://schemas.openxmlformats.org/drawingml/2006/chart">
            <c:chart xmlns:c="http://schemas.openxmlformats.org/drawingml/2006/chart" xmlns:r="http://schemas.openxmlformats.org/officeDocument/2006/relationships" r:id="rId27"/>
          </a:graphicData>
        </a:graphic>
      </p:graphicFrame>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5387</TotalTime>
  <Words>2022</Words>
  <Application>Microsoft Macintosh PowerPoint</Application>
  <PresentationFormat>Custom</PresentationFormat>
  <Paragraphs>180</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Calibri</vt:lpstr>
      <vt:lpstr>Helvetica Neue</vt:lpstr>
      <vt:lpstr>ＭＳ Ｐゴシック</vt:lpstr>
      <vt:lpstr>Times New Roman</vt:lpstr>
      <vt:lpstr>Arial</vt:lpstr>
      <vt:lpstr>Blank Presentation</vt:lpstr>
      <vt:lpstr>Equation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388</cp:revision>
  <cp:lastPrinted>2017-09-18T16:09:05Z</cp:lastPrinted>
  <dcterms:created xsi:type="dcterms:W3CDTF">2017-09-14T09:30:28Z</dcterms:created>
  <dcterms:modified xsi:type="dcterms:W3CDTF">2017-09-19T14:28:24Z</dcterms:modified>
</cp:coreProperties>
</file>