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8"/>
  </p:notesMasterIdLst>
  <p:sldIdLst>
    <p:sldId id="256" r:id="rId2"/>
    <p:sldId id="257" r:id="rId3"/>
    <p:sldId id="267" r:id="rId4"/>
    <p:sldId id="258" r:id="rId5"/>
    <p:sldId id="259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A96A-3B74-4CFA-9FCF-CF0E38014D4E}" type="datetimeFigureOut">
              <a:rPr lang="en-US" smtClean="0"/>
              <a:t>18-Dec-24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D47F0-5993-4F19-8E7B-78FA0EF8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B085-64C1-45DD-BCE3-DB0E8335ED98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1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838D-8E67-40C3-9B1D-2BDF84462C34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6C8D-6DD0-4D57-B242-12EA9358C70C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E20C-3FB7-46AB-AC96-EE93FCBD21BD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1DA62B-1126-4244-80A9-194A520BC33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6F93-8246-45B1-B0CE-5522D123148B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5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BB67-9202-4E42-95DF-77946C3C2F3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2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49AB1C-C85D-400E-A668-DF0BD92D069F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2AF6-EDED-4BAE-A7B4-E89DE9EDA905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A49B-7237-4CD9-B563-B4D04281D9E2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BFEC-1F43-4776-89D5-017310D005C1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5CBD76-7364-4AD5-B73E-1E629702354E}" type="datetime1">
              <a:rPr lang="en-US" smtClean="0"/>
              <a:t>18-Dec-24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2168" y="1731482"/>
            <a:ext cx="7593330" cy="3035808"/>
          </a:xfrm>
        </p:spPr>
        <p:txBody>
          <a:bodyPr/>
          <a:lstStyle/>
          <a:p>
            <a:r>
              <a:rPr lang="ru-RU" sz="4000" dirty="0"/>
              <a:t>Сравнительный анализ алгоритмов для планирования маршрутов транспортных средств с учетом рельефа местности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Нечаев Борис МКН-318б</a:t>
            </a:r>
          </a:p>
          <a:p>
            <a:r>
              <a:rPr lang="ru-RU" dirty="0" smtClean="0"/>
              <a:t>Консультант</a:t>
            </a:r>
            <a:r>
              <a:rPr lang="en-US" dirty="0" smtClean="0"/>
              <a:t>:</a:t>
            </a:r>
            <a:r>
              <a:rPr lang="ru-RU" dirty="0" smtClean="0"/>
              <a:t> Касаткин Алексей Александрович</a:t>
            </a:r>
          </a:p>
          <a:p>
            <a:endParaRPr lang="en-US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91439" y="5683797"/>
            <a:ext cx="9160624" cy="1069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Кафедра Высокопроизводительных вычислений и дифференциальных уравнений</a:t>
            </a:r>
            <a:endParaRPr lang="en-US" sz="1600" dirty="0"/>
          </a:p>
          <a:p>
            <a:pPr algn="ctr"/>
            <a:r>
              <a:rPr lang="ru-RU" sz="1600" dirty="0" err="1" smtClean="0"/>
              <a:t>УУНиТ</a:t>
            </a:r>
            <a:endParaRPr lang="ru-RU" sz="1600" dirty="0" smtClean="0"/>
          </a:p>
          <a:p>
            <a:pPr algn="ctr"/>
            <a:r>
              <a:rPr lang="ru-RU" sz="1600" dirty="0" smtClean="0"/>
              <a:t>Уфа 2024</a:t>
            </a:r>
          </a:p>
          <a:p>
            <a:pPr algn="ctr"/>
            <a:r>
              <a:rPr lang="ru-RU" sz="900" dirty="0" smtClean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641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5761" y="465877"/>
            <a:ext cx="847066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Сравнительный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и реализация алгоритмов маршрутизации транспортных средств с учетом рельефа местности, оценка их эффективности для задачи VRP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5761" y="2059074"/>
            <a:ext cx="544483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для планирования маршрутов с учетом рельефа.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алгоритмы маршрутизации с учетом перепадов высот.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быстродействие и точность алгоритмов.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183515" algn="l"/>
              </a:tabLs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481" y="2059074"/>
            <a:ext cx="3362948" cy="22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725" y="2564223"/>
            <a:ext cx="1711077" cy="171107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008" y="321564"/>
            <a:ext cx="3727704" cy="1234440"/>
          </a:xfrm>
        </p:spPr>
        <p:txBody>
          <a:bodyPr/>
          <a:lstStyle/>
          <a:p>
            <a:r>
              <a:rPr lang="ru-RU" dirty="0" smtClean="0"/>
              <a:t>Алгоритм А*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Рисунок 5" descr="https://upload.wikimedia.org/wikipedia/commons/thumb/0/08/Manhattan_distance.svg/200px-Manhattan_distance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709" y="4511211"/>
            <a:ext cx="2006748" cy="2006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7367" t="10214" r="9720" b="7592"/>
          <a:stretch/>
        </p:blipFill>
        <p:spPr>
          <a:xfrm>
            <a:off x="4771505" y="321564"/>
            <a:ext cx="4191901" cy="4155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0" y="1279557"/>
                <a:ext cx="4892322" cy="5189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83515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Пошагово рассчитывает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путь через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Манхэттенское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расстояние, добавляя перепады высот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lvl="0">
                  <a:lnSpc>
                    <a:spcPct val="115000"/>
                  </a:lnSpc>
                  <a:spcAft>
                    <a:spcPts val="0"/>
                  </a:spcAft>
                  <a:tabLst>
                    <a:tab pos="18351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𝑚𝑎𝑛h𝑎𝑡𝑡𝑒𝑛</m:t>
                      </m:r>
                      <m:r>
                        <a:rPr lang="ru-RU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sz="16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83515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Оценка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пути: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где </a:t>
                </a:r>
              </a:p>
              <a:p>
                <a:pPr lvl="1">
                  <a:lnSpc>
                    <a:spcPct val="115000"/>
                  </a:lnSpc>
                  <a:tabLst>
                    <a:tab pos="183515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g(n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— стоимость пути от старта до текущей точки, </a:t>
                </a:r>
                <a:endParaRPr lang="en-US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>
                  <a:lnSpc>
                    <a:spcPct val="115000"/>
                  </a:lnSpc>
                  <a:tabLst>
                    <a:tab pos="183515" algn="l"/>
                  </a:tabLst>
                </a:pP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sz="1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5000"/>
                  </a:lnSpc>
                  <a:tabLst>
                    <a:tab pos="183515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h(n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— 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эвристическая оценка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оставшегося пути</a:t>
                </a:r>
                <a:r>
                  <a:rPr lang="ru-RU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  <a:tabLst>
                    <a:tab pos="183515" algn="l"/>
                  </a:tabLst>
                </a:pPr>
                <a:r>
                  <a:rPr lang="ru-RU" dirty="0"/>
                  <a:t>Работает с двумя списками — </a:t>
                </a:r>
                <a:r>
                  <a:rPr lang="ru-RU" b="1" dirty="0"/>
                  <a:t>открытым</a:t>
                </a:r>
                <a:r>
                  <a:rPr lang="ru-RU" dirty="0"/>
                  <a:t> (для не исследованных точек) и </a:t>
                </a:r>
                <a:r>
                  <a:rPr lang="ru-RU" b="1" dirty="0"/>
                  <a:t>закрытым</a:t>
                </a:r>
                <a:r>
                  <a:rPr lang="ru-RU" dirty="0"/>
                  <a:t> (для исследованных), выбирая точку с минимальной оценкой для дальнейшего исследования.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183515" algn="l"/>
                  </a:tabLst>
                </a:pP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9557"/>
                <a:ext cx="4892322" cy="5189113"/>
              </a:xfrm>
              <a:prstGeom prst="rect">
                <a:avLst/>
              </a:prstGeom>
              <a:blipFill>
                <a:blip r:embed="rId5"/>
                <a:stretch>
                  <a:fillRect l="-747" t="-353" r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l="7633" t="9679" r="9524" b="6494"/>
          <a:stretch/>
        </p:blipFill>
        <p:spPr>
          <a:xfrm>
            <a:off x="4606670" y="861790"/>
            <a:ext cx="4356736" cy="440847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00087" y="1447284"/>
            <a:ext cx="3455049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183515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Это жадный алгоритм, который всегда выбирает локально оптимальный путь, но не гарантирует глобального оптимума.</a:t>
            </a: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183515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339" y="4017218"/>
            <a:ext cx="7905129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NearestNeighbor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(start, points, goal)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[start]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пока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points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не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пусто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ближайшая_точка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← min(points,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по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расстоянию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текущей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добавить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ближайшую_точку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удалить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ближайшую_точку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из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points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добавить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goal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endParaRPr kumimoji="0" lang="ru-R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вернуть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маршрут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985" y="450588"/>
            <a:ext cx="7718367" cy="9966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Алгоритм ближайшего соседа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75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/>
          <a:srcRect t="5900"/>
          <a:stretch/>
        </p:blipFill>
        <p:spPr bwMode="auto">
          <a:xfrm>
            <a:off x="4562223" y="407824"/>
            <a:ext cx="4401183" cy="24850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923" y="3036935"/>
            <a:ext cx="5109153" cy="3065329"/>
          </a:xfrm>
          <a:prstGeom prst="rect">
            <a:avLst/>
          </a:prstGeom>
        </p:spPr>
      </p:pic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5054" y="3262115"/>
            <a:ext cx="3806032" cy="2614968"/>
          </a:xfrm>
          <a:prstGeom prst="rect">
            <a:avLst/>
          </a:prstGeom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231926" y="533033"/>
            <a:ext cx="5071594" cy="190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Имитация отжига и </a:t>
            </a:r>
            <a:r>
              <a:rPr lang="ru-RU" sz="3200" dirty="0"/>
              <a:t>Генетический алгоритм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15054" y="1763427"/>
            <a:ext cx="5071594" cy="2359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48798" y="2185680"/>
                <a:ext cx="4488985" cy="626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принятия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𝑝𝑎𝑡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ru-RU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𝑡𝑒𝑚𝑝𝑒𝑟𝑎𝑡𝑢𝑟𝑒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98" y="2185680"/>
                <a:ext cx="4488985" cy="626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2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093909"/>
              </p:ext>
            </p:extLst>
          </p:nvPr>
        </p:nvGraphicFramePr>
        <p:xfrm>
          <a:off x="806336" y="515390"/>
          <a:ext cx="7764087" cy="526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245">
                  <a:extLst>
                    <a:ext uri="{9D8B030D-6E8A-4147-A177-3AD203B41FA5}">
                      <a16:colId xmlns:a16="http://schemas.microsoft.com/office/drawing/2014/main" val="2800006590"/>
                    </a:ext>
                  </a:extLst>
                </a:gridCol>
                <a:gridCol w="1914608">
                  <a:extLst>
                    <a:ext uri="{9D8B030D-6E8A-4147-A177-3AD203B41FA5}">
                      <a16:colId xmlns:a16="http://schemas.microsoft.com/office/drawing/2014/main" val="2635966317"/>
                    </a:ext>
                  </a:extLst>
                </a:gridCol>
                <a:gridCol w="1225445">
                  <a:extLst>
                    <a:ext uri="{9D8B030D-6E8A-4147-A177-3AD203B41FA5}">
                      <a16:colId xmlns:a16="http://schemas.microsoft.com/office/drawing/2014/main" val="3696912051"/>
                    </a:ext>
                  </a:extLst>
                </a:gridCol>
                <a:gridCol w="1953028">
                  <a:extLst>
                    <a:ext uri="{9D8B030D-6E8A-4147-A177-3AD203B41FA5}">
                      <a16:colId xmlns:a16="http://schemas.microsoft.com/office/drawing/2014/main" val="301318906"/>
                    </a:ext>
                  </a:extLst>
                </a:gridCol>
                <a:gridCol w="1444761">
                  <a:extLst>
                    <a:ext uri="{9D8B030D-6E8A-4147-A177-3AD203B41FA5}">
                      <a16:colId xmlns:a16="http://schemas.microsoft.com/office/drawing/2014/main" val="949937162"/>
                    </a:ext>
                  </a:extLst>
                </a:gridCol>
              </a:tblGrid>
              <a:tr h="739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Количество точек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Использованный алгоритм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проверок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просчитанных путей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Длина вычисленного маршрута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4259593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Грубой силы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362880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3299.90139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1560551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Ближайшего соседа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4029.61587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0789471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Ближайшего соседа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6933.30831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1524968"/>
                  </a:ext>
                </a:extLst>
              </a:tr>
              <a:tr h="103911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Имитации отжига</a:t>
                      </a:r>
                      <a:r>
                        <a:rPr lang="en-US" sz="1100">
                          <a:effectLst/>
                        </a:rPr>
                        <a:t>, cooling_rate = 0,990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6013.01482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0916789"/>
                  </a:ext>
                </a:extLst>
              </a:tr>
              <a:tr h="103829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Имитации отжига</a:t>
                      </a:r>
                      <a:r>
                        <a:rPr lang="en-US" sz="1100">
                          <a:effectLst/>
                        </a:rPr>
                        <a:t>, cooling_rate = 0,99</a:t>
                      </a:r>
                      <a:r>
                        <a:rPr lang="ru-RU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21021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6171.60487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611337"/>
                  </a:ext>
                </a:extLst>
              </a:tr>
              <a:tr h="103829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Имитации отжига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cooling_rate</a:t>
                      </a:r>
                      <a:r>
                        <a:rPr lang="en-US" sz="1100" dirty="0">
                          <a:effectLst/>
                        </a:rPr>
                        <a:t> = 0,99</a:t>
                      </a:r>
                      <a:r>
                        <a:rPr lang="ru-RU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21021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7403.65433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405704"/>
                  </a:ext>
                </a:extLst>
              </a:tr>
              <a:tr h="3518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Генетический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345800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37454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4922.94295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3412804"/>
                  </a:ext>
                </a:extLst>
              </a:tr>
            </a:tbl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264</TotalTime>
  <Words>239</Words>
  <Application>Microsoft Office PowerPoint</Application>
  <PresentationFormat>Экран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Courier New</vt:lpstr>
      <vt:lpstr>Rockwell</vt:lpstr>
      <vt:lpstr>Rockwell Condensed</vt:lpstr>
      <vt:lpstr>Symbol</vt:lpstr>
      <vt:lpstr>Times New Roman</vt:lpstr>
      <vt:lpstr>Wingdings</vt:lpstr>
      <vt:lpstr>Дерево</vt:lpstr>
      <vt:lpstr>Сравнительный анализ алгоритмов для планирования маршрутов транспортных средств с учетом рельефа местности </vt:lpstr>
      <vt:lpstr>Презентация PowerPoint</vt:lpstr>
      <vt:lpstr>Алгоритм А*</vt:lpstr>
      <vt:lpstr>Алгоритм ближайшего соседа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АЛГОРИТМА ПОИСКА МАКСИМАЛЬНОГО ПОТОКА В СЕТИ </dc:title>
  <dc:creator>borriskiz</dc:creator>
  <cp:lastModifiedBy>borriskiz</cp:lastModifiedBy>
  <cp:revision>54</cp:revision>
  <dcterms:created xsi:type="dcterms:W3CDTF">2024-05-28T12:33:39Z</dcterms:created>
  <dcterms:modified xsi:type="dcterms:W3CDTF">2024-12-18T13:16:49Z</dcterms:modified>
</cp:coreProperties>
</file>