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9"/>
  </p:notesMasterIdLst>
  <p:sldIdLst>
    <p:sldId id="256" r:id="rId2"/>
    <p:sldId id="257" r:id="rId3"/>
    <p:sldId id="267" r:id="rId4"/>
    <p:sldId id="258" r:id="rId5"/>
    <p:sldId id="259" r:id="rId6"/>
    <p:sldId id="269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7A96A-3B74-4CFA-9FCF-CF0E38014D4E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D47F0-5993-4F19-8E7B-78FA0EF8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8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B085-64C1-45DD-BCE3-DB0E8335ED98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7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838D-8E67-40C3-9B1D-2BDF84462C34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7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6C8D-6DD0-4D57-B242-12EA9358C70C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8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E20C-3FB7-46AB-AC96-EE93FCBD21BD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1DA62B-1126-4244-80A9-194A520BC335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2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6F93-8246-45B1-B0CE-5522D123148B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8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BB67-9202-4E42-95DF-77946C3C2F3F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49AB1C-C85D-400E-A668-DF0BD92D069F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7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2AF6-EDED-4BAE-A7B4-E89DE9EDA905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3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A49B-7237-4CD9-B563-B4D04281D9E2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6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BFEC-1F43-4776-89D5-017310D005C1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6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5CBD76-7364-4AD5-B73E-1E629702354E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2210" y="1353312"/>
            <a:ext cx="7593331" cy="3035808"/>
          </a:xfrm>
        </p:spPr>
        <p:txBody>
          <a:bodyPr/>
          <a:lstStyle/>
          <a:p>
            <a:r>
              <a:rPr lang="ru-RU" sz="4000" dirty="0"/>
              <a:t>Сравнительный </a:t>
            </a:r>
            <a:r>
              <a:rPr lang="ru-RU" sz="4000" dirty="0"/>
              <a:t>анализ алгоритмов для планирования маршрутов транспортных средств с учетом рельефа </a:t>
            </a:r>
            <a:r>
              <a:rPr lang="ru-RU" sz="4000" dirty="0"/>
              <a:t>местности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Нечаев Борис МКН-318б</a:t>
            </a:r>
          </a:p>
          <a:p>
            <a:r>
              <a:rPr lang="ru-RU" dirty="0" smtClean="0"/>
              <a:t>Консультант</a:t>
            </a:r>
            <a:r>
              <a:rPr lang="en-US" dirty="0" smtClean="0"/>
              <a:t>:</a:t>
            </a:r>
            <a:r>
              <a:rPr lang="ru-RU" dirty="0" smtClean="0"/>
              <a:t> Касаткин Алексей Александрович</a:t>
            </a:r>
          </a:p>
          <a:p>
            <a:endParaRPr lang="en-US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-91439" y="5683797"/>
            <a:ext cx="9160624" cy="1069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Кафедра Высокопроизводительных вычислений и дифференциальных уравнений</a:t>
            </a:r>
            <a:endParaRPr lang="en-US" sz="1600" dirty="0"/>
          </a:p>
          <a:p>
            <a:pPr algn="ctr"/>
            <a:r>
              <a:rPr lang="ru-RU" sz="1600" dirty="0" err="1"/>
              <a:t>УУНиТ</a:t>
            </a:r>
            <a:endParaRPr lang="ru-RU" sz="1600" dirty="0"/>
          </a:p>
          <a:p>
            <a:pPr algn="ctr"/>
            <a:r>
              <a:rPr lang="ru-RU" sz="1600" dirty="0"/>
              <a:t>Уфа 2024</a:t>
            </a:r>
          </a:p>
          <a:p>
            <a:pPr algn="ctr"/>
            <a:r>
              <a:rPr lang="ru-RU" sz="900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641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4756" y="427777"/>
            <a:ext cx="633983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183506" algn="l"/>
              </a:tabLs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 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Сравнительный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и реализация алгоритмов маршрутизации транспортных средств с учетом рельефа местности, оценка их эффективности для задачи VRP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4756" y="2518350"/>
            <a:ext cx="544483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191">
              <a:lnSpc>
                <a:spcPct val="115000"/>
              </a:lnSpc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работы: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82" indent="-342882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183506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Изучить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алгоритмы для планирования маршрутов с учетом рельефа.</a:t>
            </a:r>
          </a:p>
          <a:p>
            <a:pPr marL="342882" indent="-342882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183506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алгоритмы маршрутизации с учетом перепадов высот.</a:t>
            </a:r>
          </a:p>
          <a:p>
            <a:pPr marL="342882" indent="-342882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183506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Оценить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быстродействие и точность алгоритмов.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882" indent="-342882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183506" algn="l"/>
              </a:tabLs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92" y="2643768"/>
            <a:ext cx="2871008" cy="190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29" y="2564225"/>
            <a:ext cx="1711077" cy="171107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6540" y="197826"/>
            <a:ext cx="4369292" cy="1234440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 А*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Рисунок 5" descr="https://upload.wikimedia.org/wikipedia/commons/thumb/0/08/Manhattan_distance.svg/200px-Manhattan_distance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196" y="4414268"/>
            <a:ext cx="2006748" cy="200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7367" t="10214" r="9720" b="7592"/>
          <a:stretch/>
        </p:blipFill>
        <p:spPr>
          <a:xfrm>
            <a:off x="5037883" y="418511"/>
            <a:ext cx="4065190" cy="40299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145560" y="1230630"/>
                <a:ext cx="4892323" cy="515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882" indent="-342882">
                  <a:lnSpc>
                    <a:spcPct val="115000"/>
                  </a:lnSpc>
                  <a:buFont typeface="Arial" panose="020B0604020202020204" pitchFamily="34" charset="0"/>
                  <a:buChar char="•"/>
                  <a:tabLst>
                    <a:tab pos="183506" algn="l"/>
                  </a:tabLs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Пошагово рассчитывает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путь через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Манхэттенское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расстояние, добавляя перепады высот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15000"/>
                  </a:lnSpc>
                  <a:tabLst>
                    <a:tab pos="183506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𝑚𝑎𝑛h𝑎𝑡𝑡𝑒𝑛</m:t>
                      </m:r>
                      <m:r>
                        <a:rPr lang="ru-RU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16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882" indent="-342882">
                  <a:lnSpc>
                    <a:spcPct val="115000"/>
                  </a:lnSpc>
                  <a:buFont typeface="Arial" panose="020B0604020202020204" pitchFamily="34" charset="0"/>
                  <a:buChar char="•"/>
                  <a:tabLst>
                    <a:tab pos="183506" algn="l"/>
                  </a:tabLs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Оценка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пути: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где </a:t>
                </a:r>
              </a:p>
              <a:p>
                <a:pPr lvl="1">
                  <a:lnSpc>
                    <a:spcPct val="115000"/>
                  </a:lnSpc>
                  <a:tabLst>
                    <a:tab pos="183506" algn="l"/>
                  </a:tabLs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g(n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— стоимость пути от старта до текущей точки, 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1">
                  <a:lnSpc>
                    <a:spcPct val="115000"/>
                  </a:lnSpc>
                  <a:tabLst>
                    <a:tab pos="183506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ru-RU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ru-RU" sz="16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5000"/>
                  </a:lnSpc>
                  <a:tabLst>
                    <a:tab pos="183506" algn="l"/>
                  </a:tabLs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h(n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—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эвристическая оценка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оставшегося пути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marL="342882" indent="-342882">
                  <a:lnSpc>
                    <a:spcPct val="115000"/>
                  </a:lnSpc>
                  <a:buFont typeface="Arial" panose="020B0604020202020204" pitchFamily="34" charset="0"/>
                  <a:buChar char="•"/>
                  <a:tabLst>
                    <a:tab pos="183506" algn="l"/>
                  </a:tabLst>
                </a:pPr>
                <a:r>
                  <a:rPr lang="ru-RU" dirty="0"/>
                  <a:t>Работает с двумя списками — </a:t>
                </a:r>
                <a:r>
                  <a:rPr lang="ru-RU" b="1" dirty="0"/>
                  <a:t>открытым</a:t>
                </a:r>
                <a:r>
                  <a:rPr lang="ru-RU" dirty="0"/>
                  <a:t> (для не исследованных точек) и </a:t>
                </a:r>
                <a:r>
                  <a:rPr lang="ru-RU" b="1" dirty="0"/>
                  <a:t>закрытым</a:t>
                </a:r>
                <a:r>
                  <a:rPr lang="ru-RU" dirty="0"/>
                  <a:t> (для исследованных), выбирая точку с минимальной оценкой для дальнейшего исследования.</a:t>
                </a:r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882" indent="-342882">
                  <a:lnSpc>
                    <a:spcPct val="115000"/>
                  </a:lnSpc>
                  <a:buFont typeface="Symbol" panose="05050102010706020507" pitchFamily="18" charset="2"/>
                  <a:buChar char=""/>
                  <a:tabLst>
                    <a:tab pos="183506" algn="l"/>
                  </a:tabLst>
                </a:pPr>
                <a:endParaRPr lang="ru-RU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0" y="1230630"/>
                <a:ext cx="4892323" cy="5153719"/>
              </a:xfrm>
              <a:prstGeom prst="rect">
                <a:avLst/>
              </a:prstGeom>
              <a:blipFill>
                <a:blip r:embed="rId5"/>
                <a:stretch>
                  <a:fillRect l="-873" t="-355" r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3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723" y="227706"/>
            <a:ext cx="7718367" cy="996696"/>
          </a:xfrm>
        </p:spPr>
        <p:txBody>
          <a:bodyPr>
            <a:normAutofit/>
          </a:bodyPr>
          <a:lstStyle/>
          <a:p>
            <a:r>
              <a:rPr lang="ru-RU" sz="3200" dirty="0"/>
              <a:t>Алгоритм ближайшего соседа</a:t>
            </a:r>
            <a:endParaRPr lang="en-US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/>
          <a:srcRect l="7633" t="9679" r="9524" b="6494"/>
          <a:stretch/>
        </p:blipFill>
        <p:spPr>
          <a:xfrm>
            <a:off x="4606671" y="861795"/>
            <a:ext cx="4356736" cy="440847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321723" y="1102074"/>
            <a:ext cx="420265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183506" algn="l"/>
              </a:tabLs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ближайшего соседа выбирает ближайшую к текущей точку и перемещается к ней, повторяя процесс, пока не посетит все точки. Это жадный алгоритм, который всегда выбирает локально оптимальный путь, но не гарантирует глобального оптимума.</a:t>
            </a:r>
          </a:p>
          <a:p>
            <a:pPr>
              <a:lnSpc>
                <a:spcPct val="115000"/>
              </a:lnSpc>
              <a:tabLst>
                <a:tab pos="183506" algn="l"/>
              </a:tabLs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83506" algn="l"/>
              </a:tabLs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1723" y="4203085"/>
            <a:ext cx="7905129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NearestNeighbor</a:t>
            </a:r>
            <a:r>
              <a:rPr lang="en-US" alt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(start, points, goal)</a:t>
            </a:r>
            <a:endParaRPr lang="ru-RU" alt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</a:t>
            </a:r>
            <a:r>
              <a:rPr lang="en-US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← [start]</a:t>
            </a:r>
            <a:endParaRPr lang="ru-RU" alt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пока</a:t>
            </a:r>
            <a:r>
              <a:rPr lang="en-US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points </a:t>
            </a:r>
            <a:r>
              <a:rPr lang="en-US" alt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не</a:t>
            </a:r>
            <a:r>
              <a:rPr lang="en-US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пусто</a:t>
            </a:r>
            <a:endParaRPr lang="ru-RU" alt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ближайшая_точка</a:t>
            </a:r>
            <a:r>
              <a:rPr lang="en-US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← min(points, </a:t>
            </a:r>
            <a:r>
              <a:rPr lang="en-US" alt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</a:t>
            </a:r>
            <a:r>
              <a:rPr lang="en-US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расстоянию</a:t>
            </a:r>
            <a:r>
              <a:rPr lang="en-US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до</a:t>
            </a:r>
            <a:r>
              <a:rPr lang="en-US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текущей</a:t>
            </a:r>
            <a:r>
              <a:rPr lang="en-US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добавить</a:t>
            </a:r>
            <a:r>
              <a:rPr lang="en-US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ближайшую_точку</a:t>
            </a:r>
            <a:r>
              <a:rPr lang="en-US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в </a:t>
            </a:r>
            <a:r>
              <a:rPr lang="en-US" alt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</a:t>
            </a:r>
            <a:endParaRPr lang="ru-RU" alt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удалить</a:t>
            </a:r>
            <a:r>
              <a:rPr lang="en-US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ближайшую_точку</a:t>
            </a:r>
            <a:r>
              <a:rPr lang="en-US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из</a:t>
            </a:r>
            <a:r>
              <a:rPr lang="en-US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points</a:t>
            </a:r>
            <a:endParaRPr lang="ru-RU" alt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добавить</a:t>
            </a:r>
            <a:r>
              <a:rPr lang="en-US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goal в </a:t>
            </a:r>
            <a:r>
              <a:rPr lang="en-US" alt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</a:t>
            </a:r>
            <a:endParaRPr lang="ru-RU" alt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вернуть</a:t>
            </a:r>
            <a:r>
              <a:rPr lang="en-US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</a:t>
            </a:r>
            <a:r>
              <a:rPr lang="en-US" altLang="en-US" sz="8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/>
          <a:srcRect t="5900"/>
          <a:stretch/>
        </p:blipFill>
        <p:spPr bwMode="auto">
          <a:xfrm>
            <a:off x="154396" y="1352648"/>
            <a:ext cx="4577663" cy="25846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625628" y="239227"/>
            <a:ext cx="7356903" cy="1143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Алгоритм Имитации отжига</a:t>
            </a:r>
            <a:endParaRPr lang="en-US" sz="3200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315054" y="1763429"/>
            <a:ext cx="5071595" cy="235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473555" y="3033885"/>
                <a:ext cx="4732642" cy="626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принятия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𝑝𝑎𝑡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𝑐𝑢𝑟𝑟𝑒𝑛𝑡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𝑡𝑒𝑚𝑝𝑒𝑟𝑎𝑡𝑢𝑟𝑒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555" y="3033885"/>
                <a:ext cx="4732642" cy="626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4523355" y="1130724"/>
            <a:ext cx="4543516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183506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имитации отжига моделирует процесс охлаждения материала, принимая улучшенные или ухудшенные решения с вероятностью, зависящей от температуры, чтобы избежать локальных минимумов.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315055" y="3903983"/>
            <a:ext cx="7978047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SimulatedAnnealing</a:t>
            </a:r>
            <a:r>
              <a:rPr lang="en-US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(start, points, goal, T, alpha, iterations):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 ← [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start] + points + [goal]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стоимость ←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calculate_cost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маршрут)    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для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от 1 до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iterations: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новый_маршрут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←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generate_neighbor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маршрут)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новая_стоимость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←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calculate_cost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новый_маршрут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      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если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новая_стоимость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 стоимость 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или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random() &lt;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стоимость - </a:t>
            </a:r>
            <a:r>
              <a:rPr lang="ru-RU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новая_стоимость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/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T):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 ← </a:t>
            </a:r>
            <a:r>
              <a:rPr lang="ru-RU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новый_маршрут</a:t>
            </a:r>
            <a:endParaRPr lang="ru-RU" alt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стоимость ← </a:t>
            </a:r>
            <a:r>
              <a:rPr lang="ru-RU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новая_стоимость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 ← T * alpha  # 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Охлаждение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вернуть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маршрут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endParaRPr lang="ru-RU" alt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endParaRPr lang="en-US" alt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9710" y="3699749"/>
            <a:ext cx="3224289" cy="2215276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l="3837" t="4417" r="7922"/>
          <a:stretch/>
        </p:blipFill>
        <p:spPr>
          <a:xfrm>
            <a:off x="4966349" y="756812"/>
            <a:ext cx="3997057" cy="2597628"/>
          </a:xfrm>
          <a:prstGeom prst="rect">
            <a:avLst/>
          </a:prstGeom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427938" y="-104786"/>
            <a:ext cx="5643332" cy="1723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Генетический </a:t>
            </a:r>
            <a:r>
              <a:rPr lang="ru-RU" sz="3200" dirty="0"/>
              <a:t>алгоритм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315054" y="1763429"/>
            <a:ext cx="5071595" cy="235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27938" y="794912"/>
            <a:ext cx="453841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183506" algn="l"/>
              </a:tabLs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Генетический алгоритм использует механизмы естественного отбора для эволюции популяции решений, что позволяет находить оптимальные или близкие к оптимальным маршруты в задаче маршрутизации.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15054" y="2677493"/>
            <a:ext cx="5756216" cy="450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GeneticAlgorithmRouting</a:t>
            </a:r>
            <a:r>
              <a:rPr lang="en-US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(start, points, goal, </a:t>
            </a:r>
            <a:r>
              <a:rPr lang="en-US" alt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population_size</a:t>
            </a:r>
            <a:r>
              <a:rPr lang="en-US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generations, </a:t>
            </a:r>
            <a:r>
              <a:rPr lang="en-US" alt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mutation_rate</a:t>
            </a:r>
            <a:r>
              <a:rPr lang="en-US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population ← 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случайная популяция маршрутов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для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поколения от 1 до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generations: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оценить все маршруты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лучший_маршрут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← лучший из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population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лучшие_маршруты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← первые 10%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population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new_population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← </a:t>
            </a:r>
            <a:r>
              <a:rPr lang="ru-RU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лучшие_маршруты</a:t>
            </a:r>
            <a:endParaRPr lang="ru-RU" alt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пока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длина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new_population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population_size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родитель1 ← случайный отбор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родитель2 ← случайный отбор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потомок ←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PMXcrossover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родитель1, родитель2)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u-RU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если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random() &lt;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mutation_rate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потомок ← мутация(потомок)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добавь(в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new_population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потомок)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population ←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new_population</a:t>
            </a:r>
            <a:endParaRPr lang="en-US" alt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вернуть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лучший_маршрут</a:t>
            </a:r>
            <a:endParaRPr lang="ru-RU" alt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endParaRPr lang="ru-RU" alt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endParaRPr lang="ru-RU" alt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endParaRPr lang="en-US" alt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9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795044"/>
              </p:ext>
            </p:extLst>
          </p:nvPr>
        </p:nvGraphicFramePr>
        <p:xfrm>
          <a:off x="806339" y="515388"/>
          <a:ext cx="7764087" cy="5513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6245">
                  <a:extLst>
                    <a:ext uri="{9D8B030D-6E8A-4147-A177-3AD203B41FA5}">
                      <a16:colId xmlns:a16="http://schemas.microsoft.com/office/drawing/2014/main" val="2800006590"/>
                    </a:ext>
                  </a:extLst>
                </a:gridCol>
                <a:gridCol w="1914608">
                  <a:extLst>
                    <a:ext uri="{9D8B030D-6E8A-4147-A177-3AD203B41FA5}">
                      <a16:colId xmlns:a16="http://schemas.microsoft.com/office/drawing/2014/main" val="2635966317"/>
                    </a:ext>
                  </a:extLst>
                </a:gridCol>
                <a:gridCol w="1225445">
                  <a:extLst>
                    <a:ext uri="{9D8B030D-6E8A-4147-A177-3AD203B41FA5}">
                      <a16:colId xmlns:a16="http://schemas.microsoft.com/office/drawing/2014/main" val="3696912051"/>
                    </a:ext>
                  </a:extLst>
                </a:gridCol>
                <a:gridCol w="1953028">
                  <a:extLst>
                    <a:ext uri="{9D8B030D-6E8A-4147-A177-3AD203B41FA5}">
                      <a16:colId xmlns:a16="http://schemas.microsoft.com/office/drawing/2014/main" val="301318906"/>
                    </a:ext>
                  </a:extLst>
                </a:gridCol>
                <a:gridCol w="1444761">
                  <a:extLst>
                    <a:ext uri="{9D8B030D-6E8A-4147-A177-3AD203B41FA5}">
                      <a16:colId xmlns:a16="http://schemas.microsoft.com/office/drawing/2014/main" val="949937162"/>
                    </a:ext>
                  </a:extLst>
                </a:gridCol>
              </a:tblGrid>
              <a:tr h="11102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Количество точек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Использованный алгоритм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Количество проверок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Количество просчитанных путей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Длина вычисленного маршрута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84259593"/>
                  </a:ext>
                </a:extLst>
              </a:tr>
              <a:tr h="52794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8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Грубой силы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362880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72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3299.90139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91560551"/>
                  </a:ext>
                </a:extLst>
              </a:tr>
              <a:tr h="52794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8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Ближайшего соседа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45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37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4029.61587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0789471"/>
                  </a:ext>
                </a:extLst>
              </a:tr>
              <a:tr h="52794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20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Ближайшего соседа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231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211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6933.30831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61524968"/>
                  </a:ext>
                </a:extLst>
              </a:tr>
              <a:tr h="7400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20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Имитации отжига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cooling_rate = 0,990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21021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420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6013.01482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60916789"/>
                  </a:ext>
                </a:extLst>
              </a:tr>
              <a:tr h="74909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20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Имитации отжига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cooling_rate = 0,99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5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21021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419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6171.60487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9611337"/>
                  </a:ext>
                </a:extLst>
              </a:tr>
              <a:tr h="80283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20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Имитации отжига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cooling_rate = 0,99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7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21021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420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7403.65433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71405704"/>
                  </a:ext>
                </a:extLst>
              </a:tr>
              <a:tr h="52794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20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Генетический  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345800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37454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4922.94295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43412804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342</TotalTime>
  <Words>493</Words>
  <Application>Microsoft Office PowerPoint</Application>
  <PresentationFormat>Экран (4:3)</PresentationFormat>
  <Paragraphs>110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8" baseType="lpstr">
      <vt:lpstr>Arial</vt:lpstr>
      <vt:lpstr>Calibri</vt:lpstr>
      <vt:lpstr>Cambria</vt:lpstr>
      <vt:lpstr>Cambria Math</vt:lpstr>
      <vt:lpstr>Courier New</vt:lpstr>
      <vt:lpstr>Rockwell</vt:lpstr>
      <vt:lpstr>Rockwell Condensed</vt:lpstr>
      <vt:lpstr>Symbol</vt:lpstr>
      <vt:lpstr>Times New Roman</vt:lpstr>
      <vt:lpstr>Wingdings</vt:lpstr>
      <vt:lpstr>Дерево</vt:lpstr>
      <vt:lpstr>Сравнительный анализ алгоритмов для планирования маршрутов транспортных средств с учетом рельефа местности</vt:lpstr>
      <vt:lpstr>Презентация PowerPoint</vt:lpstr>
      <vt:lpstr>Алгоритм А*</vt:lpstr>
      <vt:lpstr>Алгоритм ближайшего соседа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АЛГОРИТМА ПОИСКА МАКСИМАЛЬНОГО ПОТОКА В СЕТИ </dc:title>
  <dc:creator>borriskiz</dc:creator>
  <cp:lastModifiedBy>borriskiz</cp:lastModifiedBy>
  <cp:revision>89</cp:revision>
  <dcterms:created xsi:type="dcterms:W3CDTF">2024-05-28T12:33:39Z</dcterms:created>
  <dcterms:modified xsi:type="dcterms:W3CDTF">2024-12-18T15:45:07Z</dcterms:modified>
</cp:coreProperties>
</file>