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66" r:id="rId4"/>
    <p:sldId id="285" r:id="rId5"/>
    <p:sldId id="284" r:id="rId6"/>
    <p:sldId id="286" r:id="rId7"/>
    <p:sldId id="287" r:id="rId8"/>
    <p:sldId id="281" r:id="rId9"/>
    <p:sldId id="275" r:id="rId10"/>
    <p:sldId id="280" r:id="rId11"/>
  </p:sldIdLst>
  <p:sldSz cx="12192000" cy="6858000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0" autoAdjust="0"/>
  </p:normalViewPr>
  <p:slideViewPr>
    <p:cSldViewPr>
      <p:cViewPr varScale="1">
        <p:scale>
          <a:sx n="85" d="100"/>
          <a:sy n="85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21.06.2022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21.06.2022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013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71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71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08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469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242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892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95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18" y="287339"/>
            <a:ext cx="77258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00" y="4608000"/>
            <a:ext cx="10752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83117" y="6551613"/>
            <a:ext cx="10752667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1000" y="1152525"/>
            <a:ext cx="1075266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3118" y="6551614"/>
            <a:ext cx="11040533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		               </a:t>
            </a:r>
            <a:fld id="{2D1084BD-6262-4A22-BBB7-9ABD029A916E}" type="datetime4">
              <a:rPr lang="de-DE" sz="800" smtClean="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21. Juni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18" y="287339"/>
            <a:ext cx="77258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2016000"/>
            <a:ext cx="10752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1000" y="1152525"/>
            <a:ext cx="1075266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3118" y="6551614"/>
            <a:ext cx="11040533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21. Juni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18" y="287339"/>
            <a:ext cx="77258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295999"/>
            <a:ext cx="10752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381000" y="1152525"/>
            <a:ext cx="1075266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3118" y="6551614"/>
            <a:ext cx="11040533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21. Juni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18" y="287339"/>
            <a:ext cx="77258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4000" y="1296000"/>
            <a:ext cx="5184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5952000" y="1296000"/>
            <a:ext cx="5184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18" y="287339"/>
            <a:ext cx="77258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83117" y="6551613"/>
            <a:ext cx="10752667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21. Juni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D:\Deutschland\FH%20Aachen\Semester%202\System%20Engg%20LAB\Task%206%20IO%20Link\VID20220617151358.mp4" TargetMode="External"/><Relationship Id="rId1" Type="http://schemas.microsoft.com/office/2007/relationships/media" Target="file:///D:\Deutschland\FH%20Aachen\Semester%202\System%20Engg%20LAB\Task%206%20IO%20Link\VID20220617151358.mp4" TargetMode="Externa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9376" y="2060848"/>
            <a:ext cx="10752000" cy="162902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B1AC"/>
                </a:solidFill>
              </a:rPr>
              <a:t>Project: Security Lock System </a:t>
            </a:r>
            <a:br>
              <a:rPr lang="en-US" b="1" u="sng" dirty="0">
                <a:solidFill>
                  <a:srgbClr val="00B1AC"/>
                </a:solidFill>
              </a:rPr>
            </a:br>
            <a:br>
              <a:rPr lang="en-US" b="1" u="sng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9456" y="3933056"/>
            <a:ext cx="4271840" cy="1872208"/>
          </a:xfrm>
        </p:spPr>
        <p:txBody>
          <a:bodyPr/>
          <a:lstStyle/>
          <a:p>
            <a:r>
              <a:rPr lang="de-DE" sz="1600" dirty="0"/>
              <a:t>Project owner: </a:t>
            </a:r>
          </a:p>
          <a:p>
            <a:pPr marL="457200" indent="-457200">
              <a:buAutoNum type="arabicPeriod"/>
            </a:pPr>
            <a:r>
              <a:rPr lang="de-DE" sz="1600" dirty="0"/>
              <a:t>Rohan Vishawakarma : 3553424</a:t>
            </a:r>
          </a:p>
          <a:p>
            <a:pPr marL="457200" indent="-457200">
              <a:buAutoNum type="arabicPeriod"/>
            </a:pPr>
            <a:r>
              <a:rPr lang="de-DE" sz="1600" dirty="0"/>
              <a:t>Saurabh Borse	: 3551516</a:t>
            </a:r>
          </a:p>
          <a:p>
            <a:pPr marL="457200" indent="-457200">
              <a:buAutoNum type="arabicPeriod"/>
            </a:pPr>
            <a:endParaRPr lang="de-DE" sz="1600" dirty="0"/>
          </a:p>
          <a:p>
            <a:pPr marL="457200" indent="-457200"/>
            <a:r>
              <a:rPr lang="de-DE" sz="1600" dirty="0"/>
              <a:t>No. of slides:10</a:t>
            </a:r>
          </a:p>
          <a:p>
            <a:pPr marL="457200" indent="-457200"/>
            <a:r>
              <a:rPr lang="de-DE" sz="1600" dirty="0"/>
              <a:t>Duration of presentation: 10 min.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476672"/>
            <a:ext cx="10657184" cy="720725"/>
          </a:xfrm>
        </p:spPr>
        <p:txBody>
          <a:bodyPr/>
          <a:lstStyle/>
          <a:p>
            <a:pPr algn="ctr"/>
            <a:r>
              <a:rPr lang="en-US" altLang="de-DE" sz="3200" dirty="0"/>
              <a:t>Thank You !!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407368" y="1360488"/>
            <a:ext cx="10729192" cy="134843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A7A165E-11C3-7ACB-B078-9E09360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90" y="1432214"/>
            <a:ext cx="5414739" cy="40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888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System Description and Functionality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407368" y="1360488"/>
            <a:ext cx="10729192" cy="134843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</a:pPr>
            <a:r>
              <a:rPr lang="de-DE" altLang="de-DE" sz="2000" b="1" dirty="0">
                <a:solidFill>
                  <a:prstClr val="black"/>
                </a:solidFill>
              </a:rPr>
              <a:t>System Description: </a:t>
            </a: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de-DE" sz="2000" dirty="0">
                <a:solidFill>
                  <a:prstClr val="black"/>
                </a:solidFill>
              </a:rPr>
              <a:t>Security lock system consists of a Light Barrier sensor, Key-Pad, Servo-Motor, ESP-32, IO-Shield &amp; IO-master</a:t>
            </a:r>
            <a:endParaRPr lang="en-US" altLang="de-DE" sz="2000" dirty="0">
              <a:solidFill>
                <a:prstClr val="black"/>
              </a:solidFill>
            </a:endParaRP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BA699FDA-F263-AC0F-9586-7EE5249ED711}"/>
              </a:ext>
            </a:extLst>
          </p:cNvPr>
          <p:cNvSpPr txBox="1">
            <a:spLocks/>
          </p:cNvSpPr>
          <p:nvPr/>
        </p:nvSpPr>
        <p:spPr bwMode="auto">
          <a:xfrm>
            <a:off x="407368" y="4725144"/>
            <a:ext cx="10729192" cy="13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</a:pPr>
            <a:r>
              <a:rPr lang="de-DE" altLang="de-DE" sz="2000" b="1" dirty="0">
                <a:solidFill>
                  <a:prstClr val="black"/>
                </a:solidFill>
              </a:rPr>
              <a:t>Functionality: </a:t>
            </a: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de-DE" sz="2000" dirty="0">
                <a:solidFill>
                  <a:prstClr val="black"/>
                </a:solidFill>
              </a:rPr>
              <a:t>The light barrier sensor detects when a card is entered in the system and enables the Key-Pad to enter the password. Upon password validation the Servo-motor opens the door</a:t>
            </a:r>
            <a:endParaRPr lang="en-US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Font typeface="Verdana" pitchFamily="34" charset="0"/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Font typeface="Verdana" pitchFamily="34" charset="0"/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AB689D0B-6269-CE23-AA38-77CFF9EF42B7}"/>
              </a:ext>
            </a:extLst>
          </p:cNvPr>
          <p:cNvSpPr txBox="1">
            <a:spLocks/>
          </p:cNvSpPr>
          <p:nvPr/>
        </p:nvSpPr>
        <p:spPr bwMode="auto">
          <a:xfrm>
            <a:off x="407368" y="2708920"/>
            <a:ext cx="107291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ct val="0"/>
              </a:spcAft>
            </a:pPr>
            <a:r>
              <a:rPr lang="de-DE" altLang="de-DE" sz="2000" b="1" dirty="0">
                <a:solidFill>
                  <a:prstClr val="black"/>
                </a:solidFill>
              </a:rPr>
              <a:t>Hardware Description: </a:t>
            </a: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de-DE" sz="2000" dirty="0">
                <a:solidFill>
                  <a:prstClr val="black"/>
                </a:solidFill>
              </a:rPr>
              <a:t>Light barrier sensor: gives digital output</a:t>
            </a: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de-DE" sz="2000" dirty="0">
                <a:solidFill>
                  <a:prstClr val="black"/>
                </a:solidFill>
              </a:rPr>
              <a:t>Key-pad sensor: 10 numbers, 4 alphabets and 2 special character as input</a:t>
            </a: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de-DE" sz="2000" dirty="0">
                <a:solidFill>
                  <a:prstClr val="black"/>
                </a:solidFill>
              </a:rPr>
              <a:t>Servo motor rotates 0-360 degrees</a:t>
            </a:r>
          </a:p>
          <a:p>
            <a:pPr marL="10668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de-DE" sz="2000" dirty="0">
                <a:solidFill>
                  <a:prstClr val="black"/>
                </a:solidFill>
              </a:rPr>
              <a:t>ESP-32microcontroller: communicates to the I/O link Master via the I/O link Device shield</a:t>
            </a:r>
            <a:endParaRPr lang="en-US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Font typeface="Verdana" pitchFamily="34" charset="0"/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System Architecture 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407368" y="1174233"/>
            <a:ext cx="10729192" cy="134843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7408" y="1484784"/>
            <a:ext cx="10353167" cy="4883074"/>
            <a:chOff x="179512" y="339502"/>
            <a:chExt cx="9032070" cy="4656642"/>
          </a:xfrm>
        </p:grpSpPr>
        <p:sp>
          <p:nvSpPr>
            <p:cNvPr id="18" name="Rounded Rectangle 17"/>
            <p:cNvSpPr/>
            <p:nvPr/>
          </p:nvSpPr>
          <p:spPr>
            <a:xfrm>
              <a:off x="179512" y="228371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03" tIns="38601" rIns="77203" bIns="38601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20"/>
            <p:cNvGrpSpPr/>
            <p:nvPr/>
          </p:nvGrpSpPr>
          <p:grpSpPr>
            <a:xfrm>
              <a:off x="2267744" y="339502"/>
              <a:ext cx="4068084" cy="2712426"/>
              <a:chOff x="2699791" y="-242305"/>
              <a:chExt cx="4933636" cy="4058250"/>
            </a:xfrm>
          </p:grpSpPr>
          <p:pic>
            <p:nvPicPr>
              <p:cNvPr id="39" name="Picture 2" descr="ESP32 DevKitC Pinout, Overview, Features &amp; Datashee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0690" t="20690" r="24138" b="17241"/>
              <a:stretch>
                <a:fillRect/>
              </a:stretch>
            </p:blipFill>
            <p:spPr bwMode="auto">
              <a:xfrm>
                <a:off x="5581644" y="1050530"/>
                <a:ext cx="1440160" cy="810089"/>
              </a:xfrm>
              <a:prstGeom prst="rect">
                <a:avLst/>
              </a:prstGeom>
              <a:noFill/>
            </p:spPr>
          </p:pic>
          <p:pic>
            <p:nvPicPr>
              <p:cNvPr id="40" name="Picture 6" descr="4x4 Matrix Array Keypad 8Pin 16 Key Membran Keyboard für Arduino - A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67" r="16667" b="45833"/>
              <a:stretch>
                <a:fillRect/>
              </a:stretch>
            </p:blipFill>
            <p:spPr bwMode="auto">
              <a:xfrm>
                <a:off x="2787120" y="942793"/>
                <a:ext cx="1329378" cy="1080120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KY-010 light barrier light barrier light blocking – AZ-Deliver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1471" b="24294"/>
              <a:stretch>
                <a:fillRect/>
              </a:stretch>
            </p:blipFill>
            <p:spPr bwMode="auto">
              <a:xfrm>
                <a:off x="2787120" y="-242305"/>
                <a:ext cx="1296144" cy="832583"/>
              </a:xfrm>
              <a:prstGeom prst="rect">
                <a:avLst/>
              </a:prstGeom>
              <a:noFill/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699791" y="619586"/>
                <a:ext cx="2008563" cy="395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Sensor1: light barrier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787121" y="2020155"/>
                <a:ext cx="1728192" cy="395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Sensor2: Key-pad 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19658" y="1804682"/>
                <a:ext cx="2313769" cy="395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Microcontroller</a:t>
                </a:r>
                <a:r>
                  <a:rPr lang="en-US" sz="1200" dirty="0"/>
                  <a:t>: </a:t>
                </a:r>
                <a:r>
                  <a:rPr lang="en-US" sz="1200" b="1" dirty="0"/>
                  <a:t>ESP32</a:t>
                </a:r>
              </a:p>
            </p:txBody>
          </p:sp>
          <p:pic>
            <p:nvPicPr>
              <p:cNvPr id="45" name="Picture 10" descr="Controlling a servo motor with Arduino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77321" t="15934" r="3467" b="9706"/>
              <a:stretch>
                <a:fillRect/>
              </a:stretch>
            </p:blipFill>
            <p:spPr bwMode="auto">
              <a:xfrm rot="5400000">
                <a:off x="3296320" y="1941901"/>
                <a:ext cx="925817" cy="1944216"/>
              </a:xfrm>
              <a:prstGeom prst="rect">
                <a:avLst/>
              </a:prstGeom>
              <a:noFill/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787121" y="3420725"/>
                <a:ext cx="2088232" cy="395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Actuator: Servo motor</a:t>
                </a:r>
                <a:r>
                  <a:rPr lang="en-US" sz="1200" dirty="0"/>
                  <a:t>  </a:t>
                </a:r>
              </a:p>
            </p:txBody>
          </p:sp>
        </p:grpSp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32240" y="1191179"/>
              <a:ext cx="2088232" cy="588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7529400" y="1712881"/>
              <a:ext cx="1130751" cy="26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I/O Link shield</a:t>
              </a:r>
            </a:p>
          </p:txBody>
        </p:sp>
        <p:pic>
          <p:nvPicPr>
            <p:cNvPr id="22" name="Picture 13" descr="AL1353 - IO-Link Master mit IoT-Schnittstelle - ifm"/>
            <p:cNvPicPr>
              <a:picLocks noChangeAspect="1" noChangeArrowheads="1"/>
            </p:cNvPicPr>
            <p:nvPr/>
          </p:nvPicPr>
          <p:blipFill>
            <a:blip r:embed="rId8" cstate="print"/>
            <a:srcRect l="28236" r="29409"/>
            <a:stretch>
              <a:fillRect/>
            </a:stretch>
          </p:blipFill>
          <p:spPr bwMode="auto">
            <a:xfrm>
              <a:off x="7668344" y="2715766"/>
              <a:ext cx="864096" cy="2040161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7524328" y="4731990"/>
              <a:ext cx="1152128" cy="26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I/O Link master</a:t>
              </a:r>
            </a:p>
          </p:txBody>
        </p:sp>
        <p:pic>
          <p:nvPicPr>
            <p:cNvPr id="24" name="Picture 15" descr="Editor Guide : Node-R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11760" y="3363838"/>
              <a:ext cx="1944216" cy="1296093"/>
            </a:xfrm>
            <a:prstGeom prst="rect">
              <a:avLst/>
            </a:prstGeom>
            <a:noFill/>
          </p:spPr>
        </p:pic>
        <p:cxnSp>
          <p:nvCxnSpPr>
            <p:cNvPr id="25" name="Shape 27"/>
            <p:cNvCxnSpPr>
              <a:stCxn id="18" idx="3"/>
              <a:endCxn id="41" idx="1"/>
            </p:cNvCxnSpPr>
            <p:nvPr/>
          </p:nvCxnSpPr>
          <p:spPr>
            <a:xfrm flipV="1">
              <a:off x="971600" y="617740"/>
              <a:ext cx="1368152" cy="1882002"/>
            </a:xfrm>
            <a:prstGeom prst="bentConnector3">
              <a:avLst>
                <a:gd name="adj1" fmla="val 2641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8" idx="3"/>
              <a:endCxn id="40" idx="1"/>
            </p:cNvCxnSpPr>
            <p:nvPr/>
          </p:nvCxnSpPr>
          <p:spPr>
            <a:xfrm flipV="1">
              <a:off x="971600" y="1492552"/>
              <a:ext cx="1368152" cy="1007190"/>
            </a:xfrm>
            <a:prstGeom prst="bentConnector3">
              <a:avLst>
                <a:gd name="adj1" fmla="val 2641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8" idx="3"/>
              <a:endCxn id="24" idx="1"/>
            </p:cNvCxnSpPr>
            <p:nvPr/>
          </p:nvCxnSpPr>
          <p:spPr>
            <a:xfrm>
              <a:off x="971600" y="2499742"/>
              <a:ext cx="1440160" cy="1512143"/>
            </a:xfrm>
            <a:prstGeom prst="bentConnector3">
              <a:avLst>
                <a:gd name="adj1" fmla="val 2460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50"/>
            <p:cNvCxnSpPr>
              <a:stCxn id="41" idx="3"/>
              <a:endCxn id="39" idx="0"/>
            </p:cNvCxnSpPr>
            <p:nvPr/>
          </p:nvCxnSpPr>
          <p:spPr>
            <a:xfrm>
              <a:off x="3408502" y="617740"/>
              <a:ext cx="1829256" cy="58585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90"/>
            <p:cNvCxnSpPr>
              <a:stCxn id="44" idx="2"/>
              <a:endCxn id="45" idx="0"/>
            </p:cNvCxnSpPr>
            <p:nvPr/>
          </p:nvCxnSpPr>
          <p:spPr>
            <a:xfrm rot="5400000">
              <a:off x="4423748" y="1490939"/>
              <a:ext cx="477289" cy="143902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40" idx="3"/>
              <a:endCxn id="39" idx="0"/>
            </p:cNvCxnSpPr>
            <p:nvPr/>
          </p:nvCxnSpPr>
          <p:spPr>
            <a:xfrm flipV="1">
              <a:off x="3435905" y="1203598"/>
              <a:ext cx="1801853" cy="288954"/>
            </a:xfrm>
            <a:prstGeom prst="bentConnector4">
              <a:avLst>
                <a:gd name="adj1" fmla="val 33524"/>
                <a:gd name="adj2" fmla="val 20403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940152" y="1491630"/>
              <a:ext cx="72008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355976" y="4011910"/>
              <a:ext cx="3456384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2"/>
              <a:endCxn id="22" idx="0"/>
            </p:cNvCxnSpPr>
            <p:nvPr/>
          </p:nvCxnSpPr>
          <p:spPr>
            <a:xfrm>
              <a:off x="8094776" y="1977035"/>
              <a:ext cx="5616" cy="738731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508104" y="3723878"/>
              <a:ext cx="1656183" cy="26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TCP/IP Interface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33272" y="1163529"/>
              <a:ext cx="1008112" cy="26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SPI Interface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7595" y="2193563"/>
              <a:ext cx="1053987" cy="26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I/O link com.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11760" y="4731990"/>
              <a:ext cx="1721875" cy="26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Logic controller &amp; 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492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System specification: Block Definition diagram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440" y="1385462"/>
            <a:ext cx="10009112" cy="506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286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System specification: Sequence diagram </a:t>
            </a:r>
          </a:p>
        </p:txBody>
      </p:sp>
      <p:pic>
        <p:nvPicPr>
          <p:cNvPr id="1026" name="Picture 2" descr="D:\2. Lecture notes and study material\2. Semester_2\1. System Engineering\4. Labwork\7. Labwork_701\IOLink[Communication sequence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5374"/>
          <a:stretch>
            <a:fillRect/>
          </a:stretch>
        </p:blipFill>
        <p:spPr bwMode="auto">
          <a:xfrm>
            <a:off x="1631504" y="1196752"/>
            <a:ext cx="8712968" cy="5260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2862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System specification: Use cases</a:t>
            </a:r>
          </a:p>
        </p:txBody>
      </p:sp>
      <p:pic>
        <p:nvPicPr>
          <p:cNvPr id="3074" name="Picture 2" descr="D:\2. Lecture notes and study material\2. Semester_2\1. System Engineering\4. Labwork\7. Labwork_701\1. Use case diagram_Rev1.jpg"/>
          <p:cNvPicPr>
            <a:picLocks noChangeAspect="1" noChangeArrowheads="1"/>
          </p:cNvPicPr>
          <p:nvPr/>
        </p:nvPicPr>
        <p:blipFill>
          <a:blip r:embed="rId3" cstate="print"/>
          <a:srcRect r="11236" b="17174"/>
          <a:stretch>
            <a:fillRect/>
          </a:stretch>
        </p:blipFill>
        <p:spPr bwMode="auto">
          <a:xfrm>
            <a:off x="2991873" y="1196752"/>
            <a:ext cx="6208253" cy="5161957"/>
          </a:xfrm>
          <a:prstGeom prst="rect">
            <a:avLst/>
          </a:prstGeom>
          <a:noFill/>
        </p:spPr>
      </p:pic>
      <p:pic>
        <p:nvPicPr>
          <p:cNvPr id="12" name="Picture 2" descr="D:\2. Lecture notes and study material\2. Semester_2\1. System Engineering\4. Labwork\7. Labwork_701\1. Use case diagram_Rev1.jpg">
            <a:extLst>
              <a:ext uri="{FF2B5EF4-FFF2-40B4-BE49-F238E27FC236}">
                <a16:creationId xmlns:a16="http://schemas.microsoft.com/office/drawing/2014/main" id="{E8F3D2A5-F290-40EF-BF67-383E1BCF1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059" t="3466" r="12488" b="67649"/>
          <a:stretch/>
        </p:blipFill>
        <p:spPr bwMode="auto">
          <a:xfrm>
            <a:off x="3135888" y="1412777"/>
            <a:ext cx="5976665" cy="1800200"/>
          </a:xfrm>
          <a:prstGeom prst="roundRect">
            <a:avLst/>
          </a:prstGeom>
          <a:noFill/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407A50-0C4D-4E0E-81C7-56A8E13D97AE}"/>
              </a:ext>
            </a:extLst>
          </p:cNvPr>
          <p:cNvSpPr/>
          <p:nvPr/>
        </p:nvSpPr>
        <p:spPr>
          <a:xfrm>
            <a:off x="3135889" y="1412776"/>
            <a:ext cx="5976664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D:\2. Lecture notes and study material\2. Semester_2\1. System Engineering\4. Labwork\7. Labwork_701\1. Use case diagram_Rev1.jpg">
            <a:extLst>
              <a:ext uri="{FF2B5EF4-FFF2-40B4-BE49-F238E27FC236}">
                <a16:creationId xmlns:a16="http://schemas.microsoft.com/office/drawing/2014/main" id="{9C89F321-057D-40CE-A6D0-2044984C1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059" t="33749" r="12488" b="37366"/>
          <a:stretch/>
        </p:blipFill>
        <p:spPr bwMode="auto">
          <a:xfrm>
            <a:off x="3135888" y="3284984"/>
            <a:ext cx="5976664" cy="1800200"/>
          </a:xfrm>
          <a:prstGeom prst="roundRect">
            <a:avLst/>
          </a:prstGeom>
          <a:noFill/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EAD769-EFB7-4446-9842-118B8AAFA24C}"/>
              </a:ext>
            </a:extLst>
          </p:cNvPr>
          <p:cNvSpPr/>
          <p:nvPr/>
        </p:nvSpPr>
        <p:spPr>
          <a:xfrm>
            <a:off x="3135888" y="3284984"/>
            <a:ext cx="5976664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2" descr="D:\2. Lecture notes and study material\2. Semester_2\1. System Engineering\4. Labwork\7. Labwork_701\1. Use case diagram_Rev1.jpg">
            <a:extLst>
              <a:ext uri="{FF2B5EF4-FFF2-40B4-BE49-F238E27FC236}">
                <a16:creationId xmlns:a16="http://schemas.microsoft.com/office/drawing/2014/main" id="{E80F57DD-03FA-41A7-85B2-DF10A00F6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059" t="64248" r="12488" b="17266"/>
          <a:stretch/>
        </p:blipFill>
        <p:spPr bwMode="auto">
          <a:xfrm>
            <a:off x="3135888" y="5157192"/>
            <a:ext cx="5976664" cy="1152128"/>
          </a:xfrm>
          <a:prstGeom prst="roundRect">
            <a:avLst/>
          </a:prstGeom>
          <a:noFill/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ABF711-9162-4CD9-B13D-F7BC32D7ECB9}"/>
              </a:ext>
            </a:extLst>
          </p:cNvPr>
          <p:cNvSpPr/>
          <p:nvPr/>
        </p:nvSpPr>
        <p:spPr>
          <a:xfrm>
            <a:off x="3135888" y="5157192"/>
            <a:ext cx="597666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59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System specification: State Machine Diagram </a:t>
            </a:r>
          </a:p>
        </p:txBody>
      </p:sp>
      <p:pic>
        <p:nvPicPr>
          <p:cNvPr id="2050" name="Picture 2" descr="D:\2. Lecture notes and study material\2. Semester_2\1. System Engineering\4. Labwork\7. Labwork_701\2. State machine di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711" y="1196752"/>
            <a:ext cx="5184577" cy="5225817"/>
          </a:xfrm>
          <a:prstGeom prst="rect">
            <a:avLst/>
          </a:prstGeom>
          <a:noFill/>
        </p:spPr>
      </p:pic>
      <p:pic>
        <p:nvPicPr>
          <p:cNvPr id="6" name="Picture 2" descr="D:\2. Lecture notes and study material\2. Semester_2\1. System Engineering\4. Labwork\7. Labwork_701\2. State machine digram.jpg">
            <a:extLst>
              <a:ext uri="{FF2B5EF4-FFF2-40B4-BE49-F238E27FC236}">
                <a16:creationId xmlns:a16="http://schemas.microsoft.com/office/drawing/2014/main" id="{D382FCC5-8746-41CD-BEE1-754DCA09B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3611" t="13780" r="23133" b="40989"/>
          <a:stretch/>
        </p:blipFill>
        <p:spPr bwMode="auto">
          <a:xfrm>
            <a:off x="4727848" y="1916833"/>
            <a:ext cx="2761088" cy="2363704"/>
          </a:xfrm>
          <a:prstGeom prst="roundRect">
            <a:avLst/>
          </a:prstGeom>
          <a:noFill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5DA0C-3D7A-4C09-8979-33F603F223C2}"/>
              </a:ext>
            </a:extLst>
          </p:cNvPr>
          <p:cNvSpPr/>
          <p:nvPr/>
        </p:nvSpPr>
        <p:spPr>
          <a:xfrm>
            <a:off x="4727848" y="1916832"/>
            <a:ext cx="2761088" cy="23637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2" descr="D:\2. Lecture notes and study material\2. Semester_2\1. System Engineering\4. Labwork\7. Labwork_701\2. State machine digram.jpg">
            <a:extLst>
              <a:ext uri="{FF2B5EF4-FFF2-40B4-BE49-F238E27FC236}">
                <a16:creationId xmlns:a16="http://schemas.microsoft.com/office/drawing/2014/main" id="{0E486FB0-D624-4C38-AB6D-60C141917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3611" t="72790" r="23133" b="4923"/>
          <a:stretch/>
        </p:blipFill>
        <p:spPr bwMode="auto">
          <a:xfrm>
            <a:off x="4727846" y="5000616"/>
            <a:ext cx="2761089" cy="1164689"/>
          </a:xfrm>
          <a:prstGeom prst="round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9FE73-ADCB-44EB-9BD6-3EF93B183FCC}"/>
              </a:ext>
            </a:extLst>
          </p:cNvPr>
          <p:cNvSpPr/>
          <p:nvPr/>
        </p:nvSpPr>
        <p:spPr>
          <a:xfrm>
            <a:off x="4727847" y="5000616"/>
            <a:ext cx="2761088" cy="11646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C092E-6B77-44A8-9AE1-ED2442FD836E}"/>
              </a:ext>
            </a:extLst>
          </p:cNvPr>
          <p:cNvCxnSpPr/>
          <p:nvPr/>
        </p:nvCxnSpPr>
        <p:spPr>
          <a:xfrm>
            <a:off x="5591944" y="4221088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CE5D98-79F2-435B-95F6-951EC63E2D4E}"/>
              </a:ext>
            </a:extLst>
          </p:cNvPr>
          <p:cNvCxnSpPr>
            <a:cxnSpLocks/>
          </p:cNvCxnSpPr>
          <p:nvPr/>
        </p:nvCxnSpPr>
        <p:spPr>
          <a:xfrm flipV="1">
            <a:off x="6528048" y="4149080"/>
            <a:ext cx="0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:\2. Lecture notes and study material\2. Semester_2\1. System Engineering\4. Labwork\7. Labwork_701\2. State machine digram.jpg">
            <a:extLst>
              <a:ext uri="{FF2B5EF4-FFF2-40B4-BE49-F238E27FC236}">
                <a16:creationId xmlns:a16="http://schemas.microsoft.com/office/drawing/2014/main" id="{5EAB1D34-67B9-41F2-86C8-F244D2E23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8333" t="66140" r="41667" b="29726"/>
          <a:stretch/>
        </p:blipFill>
        <p:spPr bwMode="auto">
          <a:xfrm>
            <a:off x="3935760" y="4653137"/>
            <a:ext cx="2592288" cy="216024"/>
          </a:xfrm>
          <a:prstGeom prst="roundRect">
            <a:avLst/>
          </a:prstGeom>
          <a:noFill/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111C8A-D7AA-4608-9C5B-5B85100DAD97}"/>
              </a:ext>
            </a:extLst>
          </p:cNvPr>
          <p:cNvSpPr/>
          <p:nvPr/>
        </p:nvSpPr>
        <p:spPr>
          <a:xfrm>
            <a:off x="3935760" y="4653136"/>
            <a:ext cx="2592288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2" descr="D:\2. Lecture notes and study material\2. Semester_2\1. System Engineering\4. Labwork\7. Labwork_701\2. State machine digram.jpg">
            <a:extLst>
              <a:ext uri="{FF2B5EF4-FFF2-40B4-BE49-F238E27FC236}">
                <a16:creationId xmlns:a16="http://schemas.microsoft.com/office/drawing/2014/main" id="{7718E4D6-E8D0-4F93-8832-D537D0833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44444" t="60540" r="15279" b="35326"/>
          <a:stretch/>
        </p:blipFill>
        <p:spPr bwMode="auto">
          <a:xfrm>
            <a:off x="5807968" y="4360459"/>
            <a:ext cx="2088232" cy="216024"/>
          </a:xfrm>
          <a:prstGeom prst="roundRect">
            <a:avLst/>
          </a:prstGeom>
          <a:noFill/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8ABCCD-7A03-4C98-A500-5C9CCE320162}"/>
              </a:ext>
            </a:extLst>
          </p:cNvPr>
          <p:cNvSpPr/>
          <p:nvPr/>
        </p:nvSpPr>
        <p:spPr>
          <a:xfrm>
            <a:off x="5807968" y="4360459"/>
            <a:ext cx="2088232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Execution and Testing: Manual Mode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407368" y="1360488"/>
            <a:ext cx="10729192" cy="134843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AB356-8712-3E49-8AE3-F92AB71F563C}"/>
              </a:ext>
            </a:extLst>
          </p:cNvPr>
          <p:cNvSpPr txBox="1"/>
          <p:nvPr/>
        </p:nvSpPr>
        <p:spPr>
          <a:xfrm>
            <a:off x="263352" y="1211018"/>
            <a:ext cx="219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u="sng" dirty="0"/>
              <a:t>Video Demonstration:</a:t>
            </a:r>
            <a:endParaRPr lang="en-IN" sz="1400" u="sng" dirty="0"/>
          </a:p>
        </p:txBody>
      </p:sp>
      <p:pic>
        <p:nvPicPr>
          <p:cNvPr id="6" name="VID2022061715135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2783632" y="1178750"/>
            <a:ext cx="6840760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16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93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657184" cy="720725"/>
          </a:xfrm>
        </p:spPr>
        <p:txBody>
          <a:bodyPr/>
          <a:lstStyle/>
          <a:p>
            <a:r>
              <a:rPr lang="en-US" altLang="de-DE" dirty="0"/>
              <a:t>Applications and Product improvement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407368" y="1360488"/>
            <a:ext cx="10729192" cy="134843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  <a:p>
            <a:pPr marL="1066800" lvl="2" indent="-342900" algn="just">
              <a:spcBef>
                <a:spcPct val="0"/>
              </a:spcBef>
              <a:buNone/>
            </a:pPr>
            <a:endParaRPr lang="de-DE" altLang="de-DE" sz="20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u="sng" dirty="0"/>
              <a:t>Applications</a:t>
            </a:r>
            <a:r>
              <a:rPr lang="en-US" dirty="0"/>
              <a:t>: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9376" y="1484784"/>
            <a:ext cx="10441160" cy="2673588"/>
            <a:chOff x="479376" y="1700808"/>
            <a:chExt cx="10441160" cy="2673588"/>
          </a:xfrm>
        </p:grpSpPr>
        <p:pic>
          <p:nvPicPr>
            <p:cNvPr id="14344" name="Picture 8" descr="D:\2. Lecture notes and study material\2. Semester_2\1. System Engineering\4. Labwork\7. Labwork_701\Godrej Locker_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376" y="1700808"/>
              <a:ext cx="2232248" cy="2232248"/>
            </a:xfrm>
            <a:prstGeom prst="rect">
              <a:avLst/>
            </a:prstGeom>
            <a:noFill/>
          </p:spPr>
        </p:pic>
        <p:pic>
          <p:nvPicPr>
            <p:cNvPr id="13" name="Picture 9" descr="D:\2. Lecture notes and study material\2. Semester_2\1. System Engineering\4. Labwork\7. Labwork_701\locksafe_white.jpg"/>
            <p:cNvPicPr>
              <a:picLocks noChangeAspect="1" noChangeArrowheads="1"/>
            </p:cNvPicPr>
            <p:nvPr/>
          </p:nvPicPr>
          <p:blipFill>
            <a:blip r:embed="rId4" cstate="print"/>
            <a:srcRect l="12941" r="12941"/>
            <a:stretch>
              <a:fillRect/>
            </a:stretch>
          </p:blipFill>
          <p:spPr bwMode="auto">
            <a:xfrm>
              <a:off x="3287688" y="1700808"/>
              <a:ext cx="4248472" cy="2225390"/>
            </a:xfrm>
            <a:prstGeom prst="rect">
              <a:avLst/>
            </a:prstGeom>
            <a:noFill/>
          </p:spPr>
        </p:pic>
        <p:pic>
          <p:nvPicPr>
            <p:cNvPr id="14" name="Picture 10" descr="D:\2. Lecture notes and study material\2. Semester_2\1. System Engineering\4. Labwork\7. Labwork_701\electronic-door-locks-access-cards-500x50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72264" y="1844824"/>
              <a:ext cx="2448272" cy="1855791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479376" y="400506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Personal Lockers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31704" y="4005064"/>
              <a:ext cx="460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Array lockers : Institutions /Organizations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8328" y="400506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Door locks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352" y="42930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u="sng" dirty="0"/>
              <a:t>Product Improvements: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408" y="4797152"/>
            <a:ext cx="1044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Unique ID cards by using RFID reader or card reader can be implemented to enhance system response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Unique device Identification by using Smartphone authorization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 Biometric </a:t>
            </a:r>
            <a:r>
              <a:rPr lang="en-US" dirty="0"/>
              <a:t>scan identification to enhance system reliability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010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946</TotalTime>
  <Words>302</Words>
  <Application>Microsoft Office PowerPoint</Application>
  <PresentationFormat>Widescreen</PresentationFormat>
  <Paragraphs>62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Vorlage_Powerpoint_2010</vt:lpstr>
      <vt:lpstr>Project: Security Lock System    </vt:lpstr>
      <vt:lpstr>System Description and Functionality</vt:lpstr>
      <vt:lpstr>System Architecture </vt:lpstr>
      <vt:lpstr>System specification: Block Definition diagram </vt:lpstr>
      <vt:lpstr>System specification: Sequence diagram </vt:lpstr>
      <vt:lpstr>System specification: Use cases</vt:lpstr>
      <vt:lpstr>System specification: State Machine Diagram </vt:lpstr>
      <vt:lpstr>Execution and Testing: Manual Mode</vt:lpstr>
      <vt:lpstr>Applications and Product improvement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E-Kart  Sensors</dc:title>
  <dc:creator>Marcel Jonas</dc:creator>
  <cp:lastModifiedBy>Rohan Vishwakarma</cp:lastModifiedBy>
  <cp:revision>36</cp:revision>
  <dcterms:created xsi:type="dcterms:W3CDTF">2022-05-09T15:29:14Z</dcterms:created>
  <dcterms:modified xsi:type="dcterms:W3CDTF">2022-06-21T07:40:30Z</dcterms:modified>
</cp:coreProperties>
</file>