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289" r:id="rId3"/>
    <p:sldId id="320" r:id="rId4"/>
    <p:sldId id="307" r:id="rId5"/>
    <p:sldId id="284" r:id="rId6"/>
    <p:sldId id="259" r:id="rId7"/>
    <p:sldId id="306" r:id="rId8"/>
    <p:sldId id="276" r:id="rId9"/>
    <p:sldId id="308" r:id="rId10"/>
    <p:sldId id="305" r:id="rId11"/>
    <p:sldId id="269" r:id="rId12"/>
    <p:sldId id="311" r:id="rId13"/>
    <p:sldId id="312" r:id="rId14"/>
    <p:sldId id="309" r:id="rId15"/>
    <p:sldId id="260" r:id="rId16"/>
    <p:sldId id="318" r:id="rId17"/>
    <p:sldId id="286" r:id="rId18"/>
    <p:sldId id="319" r:id="rId19"/>
    <p:sldId id="287" r:id="rId20"/>
    <p:sldId id="302" r:id="rId21"/>
    <p:sldId id="303" r:id="rId22"/>
    <p:sldId id="313" r:id="rId23"/>
    <p:sldId id="314" r:id="rId24"/>
    <p:sldId id="315" r:id="rId25"/>
    <p:sldId id="321" r:id="rId26"/>
    <p:sldId id="261" r:id="rId27"/>
    <p:sldId id="290" r:id="rId28"/>
    <p:sldId id="288" r:id="rId29"/>
    <p:sldId id="291" r:id="rId30"/>
    <p:sldId id="292" r:id="rId31"/>
    <p:sldId id="293" r:id="rId32"/>
    <p:sldId id="294" r:id="rId33"/>
    <p:sldId id="295" r:id="rId34"/>
    <p:sldId id="296" r:id="rId35"/>
    <p:sldId id="297" r:id="rId36"/>
    <p:sldId id="298" r:id="rId37"/>
    <p:sldId id="299" r:id="rId38"/>
    <p:sldId id="300" r:id="rId39"/>
    <p:sldId id="301" r:id="rId40"/>
    <p:sldId id="278" r:id="rId41"/>
    <p:sldId id="316" r:id="rId42"/>
    <p:sldId id="317" r:id="rId43"/>
    <p:sldId id="271" r:id="rId44"/>
    <p:sldId id="262" r:id="rId45"/>
    <p:sldId id="304" r:id="rId46"/>
    <p:sldId id="283" r:id="rId47"/>
    <p:sldId id="264" r:id="rId48"/>
    <p:sldId id="279" r:id="rId49"/>
    <p:sldId id="272" r:id="rId50"/>
    <p:sldId id="265" r:id="rId51"/>
    <p:sldId id="280" r:id="rId52"/>
    <p:sldId id="273" r:id="rId53"/>
    <p:sldId id="266" r:id="rId54"/>
    <p:sldId id="281" r:id="rId55"/>
    <p:sldId id="274" r:id="rId56"/>
    <p:sldId id="267" r:id="rId57"/>
    <p:sldId id="285" r:id="rId58"/>
    <p:sldId id="282" r:id="rId59"/>
    <p:sldId id="275"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93D7517-2221-4F51-B5C5-5EA90154FF4F}">
          <p14:sldIdLst>
            <p14:sldId id="256"/>
            <p14:sldId id="289"/>
            <p14:sldId id="320"/>
          </p14:sldIdLst>
        </p14:section>
        <p14:section name="PART 1" id="{6ADF5CB5-8CB4-465B-B080-3BCB345A22D8}">
          <p14:sldIdLst>
            <p14:sldId id="307"/>
            <p14:sldId id="284"/>
            <p14:sldId id="259"/>
            <p14:sldId id="306"/>
            <p14:sldId id="276"/>
            <p14:sldId id="308"/>
            <p14:sldId id="305"/>
            <p14:sldId id="269"/>
            <p14:sldId id="311"/>
            <p14:sldId id="312"/>
            <p14:sldId id="309"/>
          </p14:sldIdLst>
        </p14:section>
        <p14:section name="PART 2" id="{4479745E-14AA-4A54-AF57-357685D70B14}">
          <p14:sldIdLst>
            <p14:sldId id="260"/>
            <p14:sldId id="318"/>
            <p14:sldId id="286"/>
            <p14:sldId id="319"/>
            <p14:sldId id="287"/>
            <p14:sldId id="302"/>
            <p14:sldId id="303"/>
            <p14:sldId id="313"/>
            <p14:sldId id="314"/>
            <p14:sldId id="315"/>
            <p14:sldId id="321"/>
          </p14:sldIdLst>
        </p14:section>
        <p14:section name="PART 3" id="{4D32C002-743C-41F8-9539-4E09829FF7E5}">
          <p14:sldIdLst>
            <p14:sldId id="261"/>
            <p14:sldId id="290"/>
            <p14:sldId id="288"/>
            <p14:sldId id="291"/>
            <p14:sldId id="292"/>
            <p14:sldId id="293"/>
            <p14:sldId id="294"/>
            <p14:sldId id="295"/>
            <p14:sldId id="296"/>
            <p14:sldId id="297"/>
            <p14:sldId id="298"/>
            <p14:sldId id="299"/>
            <p14:sldId id="300"/>
            <p14:sldId id="301"/>
            <p14:sldId id="278"/>
            <p14:sldId id="316"/>
            <p14:sldId id="317"/>
            <p14:sldId id="271"/>
          </p14:sldIdLst>
        </p14:section>
        <p14:section name="PART 4" id="{59F29DB9-FE6C-4133-A79A-19C99C76529B}">
          <p14:sldIdLst>
            <p14:sldId id="262"/>
          </p14:sldIdLst>
        </p14:section>
        <p14:section name="PART 5" id="{E7CFB177-2212-4BB1-8DBD-337334A3FF65}">
          <p14:sldIdLst>
            <p14:sldId id="304"/>
            <p14:sldId id="283"/>
            <p14:sldId id="264"/>
            <p14:sldId id="279"/>
            <p14:sldId id="272"/>
          </p14:sldIdLst>
        </p14:section>
        <p14:section name="PART 6" id="{0789C054-D3DF-4007-8F68-CB9F8A9E0E3A}">
          <p14:sldIdLst>
            <p14:sldId id="265"/>
            <p14:sldId id="280"/>
            <p14:sldId id="273"/>
          </p14:sldIdLst>
        </p14:section>
        <p14:section name="PART 7" id="{A4EA672C-7B48-4DF9-AD45-4EB7B2FD4B9C}">
          <p14:sldIdLst>
            <p14:sldId id="266"/>
            <p14:sldId id="281"/>
            <p14:sldId id="274"/>
          </p14:sldIdLst>
        </p14:section>
        <p14:section name="PART 8" id="{F497DD1D-9615-4B21-9C6E-F2259CAFBF29}">
          <p14:sldIdLst>
            <p14:sldId id="267"/>
            <p14:sldId id="285"/>
            <p14:sldId id="282"/>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charts/_rels/chart1.xml.rels><?xml version="1.0" encoding="UTF-8" standalone="yes"?>
<Relationships xmlns="http://schemas.openxmlformats.org/package/2006/relationships"><Relationship Id="rId3" Type="http://schemas.openxmlformats.org/officeDocument/2006/relationships/oleObject" Target="Sheet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Sheet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Sheet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Sheet1"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strCache>
            </c:strRef>
          </c:tx>
          <c:dPt>
            <c:idx val="0"/>
            <c:bubble3D val="0"/>
            <c:spPr>
              <a:solidFill>
                <a:schemeClr val="accent1"/>
              </a:solidFill>
              <a:ln>
                <a:noFill/>
              </a:ln>
              <a:effectLst>
                <a:outerShdw blurRad="63500" sx="102000" sy="102000" algn="ctr" rotWithShape="0">
                  <a:prstClr val="black">
                    <a:alpha val="20000"/>
                  </a:prstClr>
                </a:outerShdw>
              </a:effectLst>
            </c:spPr>
          </c:dPt>
          <c:dPt>
            <c:idx val="1"/>
            <c:bubble3D val="0"/>
            <c:spPr>
              <a:solidFill>
                <a:schemeClr val="accent2"/>
              </a:solidFill>
              <a:ln>
                <a:noFill/>
              </a:ln>
              <a:effectLst>
                <a:outerShdw blurRad="63500" sx="102000" sy="102000" algn="ctr" rotWithShape="0">
                  <a:prstClr val="black">
                    <a:alpha val="20000"/>
                  </a:prstClr>
                </a:outerShdw>
              </a:effectLst>
            </c:spPr>
          </c:dPt>
          <c:dPt>
            <c:idx val="2"/>
            <c:bubble3D val="0"/>
            <c:spPr>
              <a:solidFill>
                <a:schemeClr val="accent3"/>
              </a:solidFill>
              <a:ln>
                <a:noFill/>
              </a:ln>
              <a:effectLst>
                <a:outerShdw blurRad="63500" sx="102000" sy="102000" algn="ctr" rotWithShape="0">
                  <a:prstClr val="black">
                    <a:alpha val="20000"/>
                  </a:prstClr>
                </a:outerShdw>
              </a:effectLst>
            </c:spPr>
          </c:dPt>
          <c:dPt>
            <c:idx val="3"/>
            <c:bubble3D val="0"/>
            <c:spPr>
              <a:solidFill>
                <a:schemeClr val="accent4"/>
              </a:solidFill>
              <a:ln>
                <a:noFill/>
              </a:ln>
              <a:effectLst>
                <a:outerShdw blurRad="63500" sx="102000" sy="102000" algn="ctr" rotWithShape="0">
                  <a:prstClr val="black">
                    <a:alpha val="20000"/>
                  </a:prstClr>
                </a:outerShdw>
              </a:effectLst>
            </c:spPr>
          </c:dPt>
          <c:dLbls>
            <c:dLbl>
              <c:idx val="0"/>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dLbl>
            <c:dLbl>
              <c:idx val="1"/>
              <c:layout/>
              <c:tx>
                <c:rich>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fld id="{A5B2FBC2-A728-4A57-A063-AD71D7F9E4B3}" type="CATEGORYNAME">
                      <a:rPr lang="en-US">
                        <a:solidFill>
                          <a:schemeClr val="tx1"/>
                        </a:solidFill>
                      </a:rPr>
                      <a:pPr>
                        <a:defRPr sz="4000">
                          <a:solidFill>
                            <a:schemeClr val="accent1"/>
                          </a:solidFill>
                        </a:defRPr>
                      </a:pPr>
                      <a:t>[CATEGORY NAME]</a:t>
                    </a:fld>
                    <a:r>
                      <a:rPr lang="en-US" baseline="0" dirty="0"/>
                      <a:t>
</a:t>
                    </a:r>
                    <a:fld id="{E14378B2-F828-4A5F-B153-D8D4AED4F663}" type="PERCENTAGE">
                      <a:rPr lang="en-US" baseline="0"/>
                      <a:pPr>
                        <a:defRPr sz="4000">
                          <a:solidFill>
                            <a:schemeClr val="accent1"/>
                          </a:solidFill>
                        </a:defRPr>
                      </a:pPr>
                      <a:t>[PERCENTAGE]</a:t>
                    </a:fld>
                    <a:endParaRPr lang="en-US" baseline="0" dirty="0"/>
                  </a:p>
                </c:rich>
              </c:tx>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manualLayout>
                      <c:w val="0.25071256038647344"/>
                      <c:h val="0.31271882036478699"/>
                    </c:manualLayout>
                  </c15:layout>
                  <c15:dlblFieldTable/>
                  <c15:showDataLabelsRange val="0"/>
                </c:ext>
              </c:extLst>
            </c:dLbl>
            <c:dLbl>
              <c:idx val="2"/>
              <c:layout/>
              <c:tx>
                <c:rich>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fld id="{F841DFE2-E711-4FC6-9CFB-423CA9BBA894}" type="CATEGORYNAME">
                      <a:rPr lang="en-US">
                        <a:solidFill>
                          <a:srgbClr val="FF0000"/>
                        </a:solidFill>
                      </a:rPr>
                      <a:pPr>
                        <a:defRPr sz="4000">
                          <a:solidFill>
                            <a:schemeClr val="accent1"/>
                          </a:solidFill>
                        </a:defRPr>
                      </a:pPr>
                      <a:t>[CATEGORY NAME]</a:t>
                    </a:fld>
                    <a:r>
                      <a:rPr lang="en-US" baseline="0" dirty="0"/>
                      <a:t>
</a:t>
                    </a:r>
                    <a:fld id="{9F3F4E42-1872-4BD7-B260-69C4E874CE53}" type="PERCENTAGE">
                      <a:rPr lang="en-US" baseline="0"/>
                      <a:pPr>
                        <a:defRPr sz="4000">
                          <a:solidFill>
                            <a:schemeClr val="accent1"/>
                          </a:solidFill>
                        </a:defRPr>
                      </a:pPr>
                      <a:t>[PERCENTAGE]</a:t>
                    </a:fld>
                    <a:endParaRPr lang="en-US" baseline="0" dirty="0"/>
                  </a:p>
                </c:rich>
              </c:tx>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manualLayout>
                      <c:w val="0.26847826086956522"/>
                      <c:h val="0.31271882036478699"/>
                    </c:manualLayout>
                  </c15:layout>
                  <c15:dlblFieldTable/>
                  <c15:showDataLabelsRange val="0"/>
                </c:ext>
              </c:extLst>
            </c:dLbl>
            <c:dLbl>
              <c:idx val="3"/>
              <c:layout/>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manualLayout>
                      <c:w val="0.30103864734299518"/>
                      <c:h val="0.31271882036478699"/>
                    </c:manualLayout>
                  </c15:layout>
                </c:ext>
              </c:extLst>
            </c:dLbl>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Fluency</c:v>
                </c:pt>
                <c:pt idx="1">
                  <c:v>Vocabulary</c:v>
                </c:pt>
                <c:pt idx="2">
                  <c:v>Grammar</c:v>
                </c:pt>
                <c:pt idx="3">
                  <c:v>Pronunciation</c:v>
                </c:pt>
              </c:strCache>
            </c:strRef>
          </c:cat>
          <c:val>
            <c:numRef>
              <c:f>Sheet1!$B$2:$B$5</c:f>
              <c:numCache>
                <c:formatCode>General</c:formatCode>
                <c:ptCount val="4"/>
                <c:pt idx="0">
                  <c:v>25</c:v>
                </c:pt>
                <c:pt idx="1">
                  <c:v>25</c:v>
                </c:pt>
                <c:pt idx="2">
                  <c:v>25</c:v>
                </c:pt>
                <c:pt idx="3">
                  <c:v>25</c:v>
                </c:pt>
              </c:numCache>
            </c:numRef>
          </c:val>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strCache>
            </c:strRef>
          </c:tx>
          <c:dPt>
            <c:idx val="0"/>
            <c:bubble3D val="0"/>
            <c:spPr>
              <a:solidFill>
                <a:schemeClr val="accent1"/>
              </a:solidFill>
              <a:ln>
                <a:noFill/>
              </a:ln>
              <a:effectLst>
                <a:outerShdw blurRad="63500" sx="102000" sy="102000" algn="ctr" rotWithShape="0">
                  <a:prstClr val="black">
                    <a:alpha val="20000"/>
                  </a:prstClr>
                </a:outerShdw>
              </a:effectLst>
            </c:spPr>
          </c:dPt>
          <c:dPt>
            <c:idx val="1"/>
            <c:bubble3D val="0"/>
            <c:spPr>
              <a:solidFill>
                <a:schemeClr val="accent2"/>
              </a:solidFill>
              <a:ln>
                <a:noFill/>
              </a:ln>
              <a:effectLst>
                <a:outerShdw blurRad="63500" sx="102000" sy="102000" algn="ctr" rotWithShape="0">
                  <a:prstClr val="black">
                    <a:alpha val="20000"/>
                  </a:prstClr>
                </a:outerShdw>
              </a:effectLst>
            </c:spPr>
          </c:dPt>
          <c:dPt>
            <c:idx val="2"/>
            <c:bubble3D val="0"/>
            <c:spPr>
              <a:solidFill>
                <a:schemeClr val="accent3"/>
              </a:solidFill>
              <a:ln>
                <a:noFill/>
              </a:ln>
              <a:effectLst>
                <a:outerShdw blurRad="63500" sx="102000" sy="102000" algn="ctr" rotWithShape="0">
                  <a:prstClr val="black">
                    <a:alpha val="20000"/>
                  </a:prstClr>
                </a:outerShdw>
              </a:effectLst>
            </c:spPr>
          </c:dPt>
          <c:dPt>
            <c:idx val="3"/>
            <c:bubble3D val="0"/>
            <c:spPr>
              <a:solidFill>
                <a:schemeClr val="accent4"/>
              </a:solidFill>
              <a:ln>
                <a:noFill/>
              </a:ln>
              <a:effectLst>
                <a:outerShdw blurRad="63500" sx="102000" sy="102000" algn="ctr" rotWithShape="0">
                  <a:prstClr val="black">
                    <a:alpha val="20000"/>
                  </a:prstClr>
                </a:outerShdw>
              </a:effectLst>
            </c:spPr>
          </c:dPt>
          <c:dLbls>
            <c:dLbl>
              <c:idx val="0"/>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dLbl>
            <c:dLbl>
              <c:idx val="1"/>
              <c:layout/>
              <c:tx>
                <c:rich>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fld id="{A5B2FBC2-A728-4A57-A063-AD71D7F9E4B3}" type="CATEGORYNAME">
                      <a:rPr lang="en-US">
                        <a:solidFill>
                          <a:schemeClr val="tx1"/>
                        </a:solidFill>
                      </a:rPr>
                      <a:pPr>
                        <a:defRPr sz="4000">
                          <a:solidFill>
                            <a:schemeClr val="accent1"/>
                          </a:solidFill>
                        </a:defRPr>
                      </a:pPr>
                      <a:t>[CATEGORY NAME]</a:t>
                    </a:fld>
                    <a:r>
                      <a:rPr lang="en-US" baseline="0" dirty="0"/>
                      <a:t>
</a:t>
                    </a:r>
                    <a:fld id="{E14378B2-F828-4A5F-B153-D8D4AED4F663}" type="PERCENTAGE">
                      <a:rPr lang="en-US" baseline="0"/>
                      <a:pPr>
                        <a:defRPr sz="4000">
                          <a:solidFill>
                            <a:schemeClr val="accent1"/>
                          </a:solidFill>
                        </a:defRPr>
                      </a:pPr>
                      <a:t>[PERCENTAGE]</a:t>
                    </a:fld>
                    <a:endParaRPr lang="en-US" baseline="0" dirty="0"/>
                  </a:p>
                </c:rich>
              </c:tx>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manualLayout>
                      <c:w val="0.32076086956521743"/>
                      <c:h val="0.31271882036478699"/>
                    </c:manualLayout>
                  </c15:layout>
                  <c15:dlblFieldTable/>
                  <c15:showDataLabelsRange val="0"/>
                </c:ext>
              </c:extLst>
            </c:dLbl>
            <c:dLbl>
              <c:idx val="2"/>
              <c:layout/>
              <c:tx>
                <c:rich>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fld id="{F841DFE2-E711-4FC6-9CFB-423CA9BBA894}" type="CATEGORYNAME">
                      <a:rPr lang="en-US">
                        <a:solidFill>
                          <a:srgbClr val="FF0000"/>
                        </a:solidFill>
                      </a:rPr>
                      <a:pPr>
                        <a:defRPr sz="4000">
                          <a:solidFill>
                            <a:schemeClr val="accent1"/>
                          </a:solidFill>
                        </a:defRPr>
                      </a:pPr>
                      <a:t>[CATEGORY NAME]</a:t>
                    </a:fld>
                    <a:r>
                      <a:rPr lang="en-US" baseline="0" dirty="0"/>
                      <a:t>
</a:t>
                    </a:r>
                    <a:fld id="{9F3F4E42-1872-4BD7-B260-69C4E874CE53}" type="PERCENTAGE">
                      <a:rPr lang="en-US" baseline="0"/>
                      <a:pPr>
                        <a:defRPr sz="4000">
                          <a:solidFill>
                            <a:schemeClr val="accent1"/>
                          </a:solidFill>
                        </a:defRPr>
                      </a:pPr>
                      <a:t>[PERCENTAGE]</a:t>
                    </a:fld>
                    <a:endParaRPr lang="en-US" baseline="0" dirty="0"/>
                  </a:p>
                </c:rich>
              </c:tx>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manualLayout>
                      <c:w val="0.28900966183574878"/>
                      <c:h val="0.31271882036478699"/>
                    </c:manualLayout>
                  </c15:layout>
                  <c15:dlblFieldTable/>
                  <c15:showDataLabelsRange val="0"/>
                </c:ext>
              </c:extLst>
            </c:dLbl>
            <c:dLbl>
              <c:idx val="3"/>
              <c:layout/>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manualLayout>
                      <c:w val="0.33485507246376811"/>
                      <c:h val="0.31271882036478699"/>
                    </c:manualLayout>
                  </c15:layout>
                </c:ext>
              </c:extLst>
            </c:dLbl>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Fluency</c:v>
                </c:pt>
                <c:pt idx="1">
                  <c:v>Vocabulary</c:v>
                </c:pt>
                <c:pt idx="2">
                  <c:v>Grammar</c:v>
                </c:pt>
                <c:pt idx="3">
                  <c:v>Pronunciation</c:v>
                </c:pt>
              </c:strCache>
            </c:strRef>
          </c:cat>
          <c:val>
            <c:numRef>
              <c:f>Sheet1!$B$2:$B$5</c:f>
              <c:numCache>
                <c:formatCode>General</c:formatCode>
                <c:ptCount val="4"/>
                <c:pt idx="0">
                  <c:v>25</c:v>
                </c:pt>
                <c:pt idx="1">
                  <c:v>25</c:v>
                </c:pt>
                <c:pt idx="2">
                  <c:v>25</c:v>
                </c:pt>
                <c:pt idx="3">
                  <c:v>25</c:v>
                </c:pt>
              </c:numCache>
            </c:numRef>
          </c:val>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strCache>
            </c:strRef>
          </c:tx>
          <c:dPt>
            <c:idx val="0"/>
            <c:bubble3D val="0"/>
            <c:spPr>
              <a:solidFill>
                <a:schemeClr val="accent1"/>
              </a:solidFill>
              <a:ln>
                <a:noFill/>
              </a:ln>
              <a:effectLst>
                <a:outerShdw blurRad="63500" sx="102000" sy="102000" algn="ctr" rotWithShape="0">
                  <a:prstClr val="black">
                    <a:alpha val="20000"/>
                  </a:prstClr>
                </a:outerShdw>
              </a:effectLst>
            </c:spPr>
          </c:dPt>
          <c:dPt>
            <c:idx val="1"/>
            <c:bubble3D val="0"/>
            <c:spPr>
              <a:solidFill>
                <a:schemeClr val="accent2"/>
              </a:solidFill>
              <a:ln>
                <a:noFill/>
              </a:ln>
              <a:effectLst>
                <a:outerShdw blurRad="63500" sx="102000" sy="102000" algn="ctr" rotWithShape="0">
                  <a:prstClr val="black">
                    <a:alpha val="20000"/>
                  </a:prstClr>
                </a:outerShdw>
              </a:effectLst>
            </c:spPr>
          </c:dPt>
          <c:dPt>
            <c:idx val="2"/>
            <c:bubble3D val="0"/>
            <c:spPr>
              <a:solidFill>
                <a:schemeClr val="accent3"/>
              </a:solidFill>
              <a:ln>
                <a:noFill/>
              </a:ln>
              <a:effectLst>
                <a:outerShdw blurRad="63500" sx="102000" sy="102000" algn="ctr" rotWithShape="0">
                  <a:prstClr val="black">
                    <a:alpha val="20000"/>
                  </a:prstClr>
                </a:outerShdw>
              </a:effectLst>
            </c:spPr>
          </c:dPt>
          <c:dPt>
            <c:idx val="3"/>
            <c:bubble3D val="0"/>
            <c:spPr>
              <a:solidFill>
                <a:schemeClr val="accent4"/>
              </a:solidFill>
              <a:ln>
                <a:noFill/>
              </a:ln>
              <a:effectLst>
                <a:outerShdw blurRad="63500" sx="102000" sy="102000" algn="ctr" rotWithShape="0">
                  <a:prstClr val="black">
                    <a:alpha val="20000"/>
                  </a:prstClr>
                </a:outerShdw>
              </a:effectLst>
            </c:spPr>
          </c:dPt>
          <c:dLbls>
            <c:dLbl>
              <c:idx val="0"/>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dLbl>
            <c:dLbl>
              <c:idx val="1"/>
              <c:tx>
                <c:rich>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fld id="{A5B2FBC2-A728-4A57-A063-AD71D7F9E4B3}" type="CATEGORYNAME">
                      <a:rPr lang="en-US">
                        <a:solidFill>
                          <a:schemeClr val="tx1"/>
                        </a:solidFill>
                      </a:rPr>
                      <a:pPr>
                        <a:defRPr sz="4000">
                          <a:solidFill>
                            <a:schemeClr val="accent1"/>
                          </a:solidFill>
                        </a:defRPr>
                      </a:pPr>
                      <a:t>[CATEGORY NAME]</a:t>
                    </a:fld>
                    <a:r>
                      <a:rPr lang="en-US" baseline="0" dirty="0"/>
                      <a:t>
</a:t>
                    </a:r>
                    <a:fld id="{E14378B2-F828-4A5F-B153-D8D4AED4F663}" type="PERCENTAGE">
                      <a:rPr lang="en-US" baseline="0"/>
                      <a:pPr>
                        <a:defRPr sz="4000">
                          <a:solidFill>
                            <a:schemeClr val="accent1"/>
                          </a:solidFill>
                        </a:defRPr>
                      </a:pPr>
                      <a:t>[PERCENTAGE]</a:t>
                    </a:fld>
                    <a:endParaRPr lang="en-US" baseline="0" dirty="0"/>
                  </a:p>
                </c:rich>
              </c:tx>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dlblFieldTable/>
                  <c15:showDataLabelsRange val="0"/>
                </c:ext>
              </c:extLst>
            </c:dLbl>
            <c:dLbl>
              <c:idx val="2"/>
              <c:tx>
                <c:rich>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fld id="{F841DFE2-E711-4FC6-9CFB-423CA9BBA894}" type="CATEGORYNAME">
                      <a:rPr lang="en-US">
                        <a:solidFill>
                          <a:srgbClr val="FF0000"/>
                        </a:solidFill>
                      </a:rPr>
                      <a:pPr>
                        <a:defRPr sz="4000">
                          <a:solidFill>
                            <a:schemeClr val="accent1"/>
                          </a:solidFill>
                        </a:defRPr>
                      </a:pPr>
                      <a:t>[CATEGORY NAME]</a:t>
                    </a:fld>
                    <a:r>
                      <a:rPr lang="en-US" baseline="0" dirty="0"/>
                      <a:t>
</a:t>
                    </a:r>
                    <a:fld id="{9F3F4E42-1872-4BD7-B260-69C4E874CE53}" type="PERCENTAGE">
                      <a:rPr lang="en-US" baseline="0"/>
                      <a:pPr>
                        <a:defRPr sz="4000">
                          <a:solidFill>
                            <a:schemeClr val="accent1"/>
                          </a:solidFill>
                        </a:defRPr>
                      </a:pPr>
                      <a:t>[PERCENTAGE]</a:t>
                    </a:fld>
                    <a:endParaRPr lang="en-US" baseline="0" dirty="0"/>
                  </a:p>
                </c:rich>
              </c:tx>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dlblFieldTable/>
                  <c15:showDataLabelsRange val="0"/>
                </c:ext>
              </c:extLst>
            </c:dLbl>
            <c:dLbl>
              <c:idx val="3"/>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dLbl>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Fluency</c:v>
                </c:pt>
                <c:pt idx="1">
                  <c:v>Vocabulary</c:v>
                </c:pt>
                <c:pt idx="2">
                  <c:v>Grammar</c:v>
                </c:pt>
                <c:pt idx="3">
                  <c:v>Pronunciation</c:v>
                </c:pt>
              </c:strCache>
            </c:strRef>
          </c:cat>
          <c:val>
            <c:numRef>
              <c:f>Sheet1!$B$2:$B$5</c:f>
              <c:numCache>
                <c:formatCode>General</c:formatCode>
                <c:ptCount val="4"/>
                <c:pt idx="0">
                  <c:v>25</c:v>
                </c:pt>
                <c:pt idx="1">
                  <c:v>25</c:v>
                </c:pt>
                <c:pt idx="2">
                  <c:v>25</c:v>
                </c:pt>
                <c:pt idx="3">
                  <c:v>25</c:v>
                </c:pt>
              </c:numCache>
            </c:numRef>
          </c:val>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strCache>
            </c:strRef>
          </c:tx>
          <c:dPt>
            <c:idx val="0"/>
            <c:bubble3D val="0"/>
            <c:spPr>
              <a:solidFill>
                <a:schemeClr val="accent1"/>
              </a:solidFill>
              <a:ln>
                <a:noFill/>
              </a:ln>
              <a:effectLst>
                <a:outerShdw blurRad="63500" sx="102000" sy="102000" algn="ctr" rotWithShape="0">
                  <a:prstClr val="black">
                    <a:alpha val="20000"/>
                  </a:prstClr>
                </a:outerShdw>
              </a:effectLst>
            </c:spPr>
          </c:dPt>
          <c:dPt>
            <c:idx val="1"/>
            <c:bubble3D val="0"/>
            <c:spPr>
              <a:solidFill>
                <a:schemeClr val="accent2"/>
              </a:solidFill>
              <a:ln>
                <a:noFill/>
              </a:ln>
              <a:effectLst>
                <a:outerShdw blurRad="63500" sx="102000" sy="102000" algn="ctr" rotWithShape="0">
                  <a:prstClr val="black">
                    <a:alpha val="20000"/>
                  </a:prstClr>
                </a:outerShdw>
              </a:effectLst>
            </c:spPr>
          </c:dPt>
          <c:dPt>
            <c:idx val="2"/>
            <c:bubble3D val="0"/>
            <c:spPr>
              <a:solidFill>
                <a:schemeClr val="accent3"/>
              </a:solidFill>
              <a:ln>
                <a:noFill/>
              </a:ln>
              <a:effectLst>
                <a:outerShdw blurRad="63500" sx="102000" sy="102000" algn="ctr" rotWithShape="0">
                  <a:prstClr val="black">
                    <a:alpha val="20000"/>
                  </a:prstClr>
                </a:outerShdw>
              </a:effectLst>
            </c:spPr>
          </c:dPt>
          <c:dPt>
            <c:idx val="3"/>
            <c:bubble3D val="0"/>
            <c:spPr>
              <a:solidFill>
                <a:schemeClr val="accent4"/>
              </a:solidFill>
              <a:ln>
                <a:noFill/>
              </a:ln>
              <a:effectLst>
                <a:outerShdw blurRad="63500" sx="102000" sy="102000" algn="ctr" rotWithShape="0">
                  <a:prstClr val="black">
                    <a:alpha val="20000"/>
                  </a:prstClr>
                </a:outerShdw>
              </a:effectLst>
            </c:spPr>
          </c:dPt>
          <c:dLbls>
            <c:dLbl>
              <c:idx val="0"/>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dLbl>
            <c:dLbl>
              <c:idx val="1"/>
              <c:tx>
                <c:rich>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fld id="{A5B2FBC2-A728-4A57-A063-AD71D7F9E4B3}" type="CATEGORYNAME">
                      <a:rPr lang="en-US">
                        <a:solidFill>
                          <a:schemeClr val="tx1"/>
                        </a:solidFill>
                      </a:rPr>
                      <a:pPr>
                        <a:defRPr sz="4000">
                          <a:solidFill>
                            <a:schemeClr val="accent1"/>
                          </a:solidFill>
                        </a:defRPr>
                      </a:pPr>
                      <a:t>[CATEGORY NAME]</a:t>
                    </a:fld>
                    <a:r>
                      <a:rPr lang="en-US" baseline="0" dirty="0"/>
                      <a:t>
</a:t>
                    </a:r>
                    <a:fld id="{E14378B2-F828-4A5F-B153-D8D4AED4F663}" type="PERCENTAGE">
                      <a:rPr lang="en-US" baseline="0"/>
                      <a:pPr>
                        <a:defRPr sz="4000">
                          <a:solidFill>
                            <a:schemeClr val="accent1"/>
                          </a:solidFill>
                        </a:defRPr>
                      </a:pPr>
                      <a:t>[PERCENTAGE]</a:t>
                    </a:fld>
                    <a:endParaRPr lang="en-US" baseline="0" dirty="0"/>
                  </a:p>
                </c:rich>
              </c:tx>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manualLayout>
                      <c:w val="0.26399758454106281"/>
                      <c:h val="0.31271882036478699"/>
                    </c:manualLayout>
                  </c15:layout>
                  <c15:dlblFieldTable/>
                  <c15:showDataLabelsRange val="0"/>
                </c:ext>
              </c:extLst>
            </c:dLbl>
            <c:dLbl>
              <c:idx val="2"/>
              <c:tx>
                <c:rich>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fld id="{F841DFE2-E711-4FC6-9CFB-423CA9BBA894}" type="CATEGORYNAME">
                      <a:rPr lang="en-US">
                        <a:solidFill>
                          <a:srgbClr val="FF0000"/>
                        </a:solidFill>
                      </a:rPr>
                      <a:pPr>
                        <a:defRPr sz="4000">
                          <a:solidFill>
                            <a:schemeClr val="accent1"/>
                          </a:solidFill>
                        </a:defRPr>
                      </a:pPr>
                      <a:t>[CATEGORY NAME]</a:t>
                    </a:fld>
                    <a:r>
                      <a:rPr lang="en-US" baseline="0" dirty="0"/>
                      <a:t>
</a:t>
                    </a:r>
                    <a:fld id="{9F3F4E42-1872-4BD7-B260-69C4E874CE53}" type="PERCENTAGE">
                      <a:rPr lang="en-US" baseline="0"/>
                      <a:pPr>
                        <a:defRPr sz="4000">
                          <a:solidFill>
                            <a:schemeClr val="accent1"/>
                          </a:solidFill>
                        </a:defRPr>
                      </a:pPr>
                      <a:t>[PERCENTAGE]</a:t>
                    </a:fld>
                    <a:endParaRPr lang="en-US" baseline="0" dirty="0"/>
                  </a:p>
                </c:rich>
              </c:tx>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manualLayout>
                      <c:w val="0.25760869565217392"/>
                      <c:h val="0.31271882036478699"/>
                    </c:manualLayout>
                  </c15:layout>
                  <c15:dlblFieldTable/>
                  <c15:showDataLabelsRange val="0"/>
                </c:ext>
              </c:extLst>
            </c:dLbl>
            <c:dLbl>
              <c:idx val="3"/>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manualLayout>
                      <c:w val="0.29379227053140095"/>
                      <c:h val="0.31271882036478699"/>
                    </c:manualLayout>
                  </c15:layout>
                </c:ext>
              </c:extLst>
            </c:dLbl>
            <c:spPr>
              <a:noFill/>
              <a:ln>
                <a:noFill/>
              </a:ln>
              <a:effectLst/>
            </c:spPr>
            <c:txPr>
              <a:bodyPr rot="0" spcFirstLastPara="1" vertOverflow="ellipsis" vert="horz" wrap="square" lIns="38100" tIns="19050" rIns="38100" bIns="19050" anchor="ctr" anchorCtr="1">
                <a:spAutoFit/>
              </a:bodyPr>
              <a:lstStyle/>
              <a:p>
                <a:pPr>
                  <a:defRPr sz="4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Fluency</c:v>
                </c:pt>
                <c:pt idx="1">
                  <c:v>Vocabulary</c:v>
                </c:pt>
                <c:pt idx="2">
                  <c:v>Grammar</c:v>
                </c:pt>
                <c:pt idx="3">
                  <c:v>Pronunciation</c:v>
                </c:pt>
              </c:strCache>
            </c:strRef>
          </c:cat>
          <c:val>
            <c:numRef>
              <c:f>Sheet1!$B$2:$B$5</c:f>
              <c:numCache>
                <c:formatCode>General</c:formatCode>
                <c:ptCount val="4"/>
                <c:pt idx="0">
                  <c:v>25</c:v>
                </c:pt>
                <c:pt idx="1">
                  <c:v>25</c:v>
                </c:pt>
                <c:pt idx="2">
                  <c:v>25</c:v>
                </c:pt>
                <c:pt idx="3">
                  <c:v>25</c:v>
                </c:pt>
              </c:numCache>
            </c:numRef>
          </c:val>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B80877-3506-459B-AD35-493971D1E3D5}" type="datetimeFigureOut">
              <a:rPr lang="en-US" smtClean="0"/>
              <a:t>10/28/2018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A19314-FC15-4AF2-AA3C-B6D44581B40D}" type="slidenum">
              <a:rPr lang="en-US" smtClean="0"/>
              <a:t>‹#›</a:t>
            </a:fld>
            <a:endParaRPr lang="en-US"/>
          </a:p>
        </p:txBody>
      </p:sp>
    </p:spTree>
    <p:extLst>
      <p:ext uri="{BB962C8B-B14F-4D97-AF65-F5344CB8AC3E}">
        <p14:creationId xmlns:p14="http://schemas.microsoft.com/office/powerpoint/2010/main" val="205077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A19314-FC15-4AF2-AA3C-B6D44581B40D}" type="slidenum">
              <a:rPr lang="en-US" smtClean="0"/>
              <a:t>10</a:t>
            </a:fld>
            <a:endParaRPr lang="en-US"/>
          </a:p>
        </p:txBody>
      </p:sp>
    </p:spTree>
    <p:extLst>
      <p:ext uri="{BB962C8B-B14F-4D97-AF65-F5344CB8AC3E}">
        <p14:creationId xmlns:p14="http://schemas.microsoft.com/office/powerpoint/2010/main" val="4008326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Cause &amp; Effect</a:t>
            </a:r>
          </a:p>
          <a:p>
            <a:pPr lvl="0"/>
            <a:r>
              <a:rPr lang="en-US" sz="1200" kern="1200" dirty="0" smtClean="0">
                <a:solidFill>
                  <a:schemeClr val="tx1"/>
                </a:solidFill>
                <a:effectLst/>
                <a:latin typeface="+mn-lt"/>
                <a:ea typeface="+mn-ea"/>
                <a:cs typeface="+mn-cs"/>
              </a:rPr>
              <a:t>Compare &amp; Contrast</a:t>
            </a:r>
          </a:p>
          <a:p>
            <a:pPr lvl="0"/>
            <a:r>
              <a:rPr lang="en-US" sz="1200" kern="1200" dirty="0" smtClean="0">
                <a:solidFill>
                  <a:schemeClr val="tx1"/>
                </a:solidFill>
                <a:effectLst/>
                <a:latin typeface="+mn-lt"/>
                <a:ea typeface="+mn-ea"/>
                <a:cs typeface="+mn-cs"/>
              </a:rPr>
              <a:t>Evaluate</a:t>
            </a:r>
          </a:p>
          <a:p>
            <a:pPr lvl="0"/>
            <a:r>
              <a:rPr lang="en-US" sz="1200" kern="1200" dirty="0" smtClean="0">
                <a:solidFill>
                  <a:schemeClr val="tx1"/>
                </a:solidFill>
                <a:effectLst/>
                <a:latin typeface="+mn-lt"/>
                <a:ea typeface="+mn-ea"/>
                <a:cs typeface="+mn-cs"/>
              </a:rPr>
              <a:t>Future</a:t>
            </a:r>
          </a:p>
          <a:p>
            <a:pPr lvl="0"/>
            <a:r>
              <a:rPr lang="en-US" sz="1200" kern="1200" dirty="0" smtClean="0">
                <a:solidFill>
                  <a:schemeClr val="tx1"/>
                </a:solidFill>
                <a:effectLst/>
                <a:latin typeface="+mn-lt"/>
                <a:ea typeface="+mn-ea"/>
                <a:cs typeface="+mn-cs"/>
              </a:rPr>
              <a:t>Past</a:t>
            </a:r>
          </a:p>
          <a:p>
            <a:pPr lvl="0"/>
            <a:r>
              <a:rPr lang="en-US" sz="1200" kern="1200" dirty="0" smtClean="0">
                <a:solidFill>
                  <a:schemeClr val="tx1"/>
                </a:solidFill>
                <a:effectLst/>
                <a:latin typeface="+mn-lt"/>
                <a:ea typeface="+mn-ea"/>
                <a:cs typeface="+mn-cs"/>
              </a:rPr>
              <a:t>Agree/Disagree/Opinion</a:t>
            </a:r>
          </a:p>
          <a:p>
            <a:pPr lvl="0"/>
            <a:r>
              <a:rPr lang="en-US" sz="1200" kern="1200" dirty="0" smtClean="0">
                <a:solidFill>
                  <a:schemeClr val="tx1"/>
                </a:solidFill>
                <a:effectLst/>
                <a:latin typeface="+mn-lt"/>
                <a:ea typeface="+mn-ea"/>
                <a:cs typeface="+mn-cs"/>
              </a:rPr>
              <a:t>Hypothetical</a:t>
            </a:r>
          </a:p>
        </p:txBody>
      </p:sp>
      <p:sp>
        <p:nvSpPr>
          <p:cNvPr id="4" name="Slide Number Placeholder 3"/>
          <p:cNvSpPr>
            <a:spLocks noGrp="1"/>
          </p:cNvSpPr>
          <p:nvPr>
            <p:ph type="sldNum" sz="quarter" idx="10"/>
          </p:nvPr>
        </p:nvSpPr>
        <p:spPr/>
        <p:txBody>
          <a:bodyPr/>
          <a:lstStyle/>
          <a:p>
            <a:fld id="{EF5F6CF4-3526-49F8-81C0-7358A281477A}" type="slidenum">
              <a:rPr lang="en-US" smtClean="0"/>
              <a:t>39</a:t>
            </a:fld>
            <a:endParaRPr lang="en-US"/>
          </a:p>
        </p:txBody>
      </p:sp>
    </p:spTree>
    <p:extLst>
      <p:ext uri="{BB962C8B-B14F-4D97-AF65-F5344CB8AC3E}">
        <p14:creationId xmlns:p14="http://schemas.microsoft.com/office/powerpoint/2010/main" val="1928741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If I </a:t>
            </a:r>
            <a:r>
              <a:rPr lang="en-US" sz="1200" dirty="0" smtClean="0">
                <a:solidFill>
                  <a:srgbClr val="FF0000"/>
                </a:solidFill>
              </a:rPr>
              <a:t>hadn’t eaten </a:t>
            </a:r>
            <a:r>
              <a:rPr lang="en-US" sz="1200" dirty="0" smtClean="0"/>
              <a:t>so much, I </a:t>
            </a:r>
            <a:r>
              <a:rPr lang="en-US" sz="1200" dirty="0" smtClean="0">
                <a:solidFill>
                  <a:srgbClr val="FF0000"/>
                </a:solidFill>
              </a:rPr>
              <a:t>wouldn’t have gotten </a:t>
            </a:r>
            <a:r>
              <a:rPr lang="en-US" sz="1200" dirty="0" smtClean="0"/>
              <a:t>so fat.</a:t>
            </a:r>
          </a:p>
        </p:txBody>
      </p:sp>
      <p:sp>
        <p:nvSpPr>
          <p:cNvPr id="4" name="Slide Number Placeholder 3"/>
          <p:cNvSpPr>
            <a:spLocks noGrp="1"/>
          </p:cNvSpPr>
          <p:nvPr>
            <p:ph type="sldNum" sz="quarter" idx="10"/>
          </p:nvPr>
        </p:nvSpPr>
        <p:spPr/>
        <p:txBody>
          <a:bodyPr/>
          <a:lstStyle/>
          <a:p>
            <a:fld id="{D14F6AF1-D55F-47EF-99F1-1BA51D0F8E44}" type="slidenum">
              <a:rPr lang="en-US" smtClean="0"/>
              <a:t>21</a:t>
            </a:fld>
            <a:endParaRPr lang="en-US"/>
          </a:p>
        </p:txBody>
      </p:sp>
    </p:spTree>
    <p:extLst>
      <p:ext uri="{BB962C8B-B14F-4D97-AF65-F5344CB8AC3E}">
        <p14:creationId xmlns:p14="http://schemas.microsoft.com/office/powerpoint/2010/main" val="2878599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Cause &amp; Effect</a:t>
            </a:r>
          </a:p>
          <a:p>
            <a:pPr lvl="0"/>
            <a:r>
              <a:rPr lang="en-US" sz="1200" kern="1200" dirty="0" smtClean="0">
                <a:solidFill>
                  <a:schemeClr val="tx1"/>
                </a:solidFill>
                <a:effectLst/>
                <a:latin typeface="+mn-lt"/>
                <a:ea typeface="+mn-ea"/>
                <a:cs typeface="+mn-cs"/>
              </a:rPr>
              <a:t>Compare &amp; Contrast</a:t>
            </a:r>
          </a:p>
          <a:p>
            <a:pPr lvl="0"/>
            <a:r>
              <a:rPr lang="en-US" sz="1200" kern="1200" dirty="0" smtClean="0">
                <a:solidFill>
                  <a:schemeClr val="tx1"/>
                </a:solidFill>
                <a:effectLst/>
                <a:latin typeface="+mn-lt"/>
                <a:ea typeface="+mn-ea"/>
                <a:cs typeface="+mn-cs"/>
              </a:rPr>
              <a:t>Evaluate</a:t>
            </a:r>
          </a:p>
          <a:p>
            <a:pPr lvl="0"/>
            <a:r>
              <a:rPr lang="en-US" sz="1200" kern="1200" dirty="0" smtClean="0">
                <a:solidFill>
                  <a:schemeClr val="tx1"/>
                </a:solidFill>
                <a:effectLst/>
                <a:latin typeface="+mn-lt"/>
                <a:ea typeface="+mn-ea"/>
                <a:cs typeface="+mn-cs"/>
              </a:rPr>
              <a:t>Future</a:t>
            </a:r>
          </a:p>
          <a:p>
            <a:pPr lvl="0"/>
            <a:r>
              <a:rPr lang="en-US" sz="1200" kern="1200" dirty="0" smtClean="0">
                <a:solidFill>
                  <a:schemeClr val="tx1"/>
                </a:solidFill>
                <a:effectLst/>
                <a:latin typeface="+mn-lt"/>
                <a:ea typeface="+mn-ea"/>
                <a:cs typeface="+mn-cs"/>
              </a:rPr>
              <a:t>Past</a:t>
            </a:r>
          </a:p>
          <a:p>
            <a:pPr lvl="0"/>
            <a:r>
              <a:rPr lang="en-US" sz="1200" kern="1200" dirty="0" smtClean="0">
                <a:solidFill>
                  <a:schemeClr val="tx1"/>
                </a:solidFill>
                <a:effectLst/>
                <a:latin typeface="+mn-lt"/>
                <a:ea typeface="+mn-ea"/>
                <a:cs typeface="+mn-cs"/>
              </a:rPr>
              <a:t>Agree/Disagree/Opinion</a:t>
            </a:r>
          </a:p>
          <a:p>
            <a:pPr lvl="0"/>
            <a:r>
              <a:rPr lang="en-US" sz="1200" kern="1200" dirty="0" smtClean="0">
                <a:solidFill>
                  <a:schemeClr val="tx1"/>
                </a:solidFill>
                <a:effectLst/>
                <a:latin typeface="+mn-lt"/>
                <a:ea typeface="+mn-ea"/>
                <a:cs typeface="+mn-cs"/>
              </a:rPr>
              <a:t>Hypothetical</a:t>
            </a:r>
          </a:p>
        </p:txBody>
      </p:sp>
      <p:sp>
        <p:nvSpPr>
          <p:cNvPr id="4" name="Slide Number Placeholder 3"/>
          <p:cNvSpPr>
            <a:spLocks noGrp="1"/>
          </p:cNvSpPr>
          <p:nvPr>
            <p:ph type="sldNum" sz="quarter" idx="10"/>
          </p:nvPr>
        </p:nvSpPr>
        <p:spPr/>
        <p:txBody>
          <a:bodyPr/>
          <a:lstStyle/>
          <a:p>
            <a:fld id="{EF5F6CF4-3526-49F8-81C0-7358A281477A}" type="slidenum">
              <a:rPr lang="en-US" smtClean="0"/>
              <a:t>29</a:t>
            </a:fld>
            <a:endParaRPr lang="en-US"/>
          </a:p>
        </p:txBody>
      </p:sp>
    </p:spTree>
    <p:extLst>
      <p:ext uri="{BB962C8B-B14F-4D97-AF65-F5344CB8AC3E}">
        <p14:creationId xmlns:p14="http://schemas.microsoft.com/office/powerpoint/2010/main" val="3814194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F5F6CF4-3526-49F8-81C0-7358A281477A}" type="slidenum">
              <a:rPr lang="en-US" smtClean="0"/>
              <a:t>31</a:t>
            </a:fld>
            <a:endParaRPr lang="en-US"/>
          </a:p>
        </p:txBody>
      </p:sp>
    </p:spTree>
    <p:extLst>
      <p:ext uri="{BB962C8B-B14F-4D97-AF65-F5344CB8AC3E}">
        <p14:creationId xmlns:p14="http://schemas.microsoft.com/office/powerpoint/2010/main" val="2140771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F5F6CF4-3526-49F8-81C0-7358A281477A}" type="slidenum">
              <a:rPr lang="en-US" smtClean="0"/>
              <a:t>32</a:t>
            </a:fld>
            <a:endParaRPr lang="en-US"/>
          </a:p>
        </p:txBody>
      </p:sp>
    </p:spTree>
    <p:extLst>
      <p:ext uri="{BB962C8B-B14F-4D97-AF65-F5344CB8AC3E}">
        <p14:creationId xmlns:p14="http://schemas.microsoft.com/office/powerpoint/2010/main" val="1666666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F5F6CF4-3526-49F8-81C0-7358A281477A}" type="slidenum">
              <a:rPr lang="en-US" smtClean="0"/>
              <a:t>33</a:t>
            </a:fld>
            <a:endParaRPr lang="en-US"/>
          </a:p>
        </p:txBody>
      </p:sp>
    </p:spTree>
    <p:extLst>
      <p:ext uri="{BB962C8B-B14F-4D97-AF65-F5344CB8AC3E}">
        <p14:creationId xmlns:p14="http://schemas.microsoft.com/office/powerpoint/2010/main" val="3987546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Cause &amp; Effect</a:t>
            </a:r>
          </a:p>
          <a:p>
            <a:pPr lvl="0"/>
            <a:r>
              <a:rPr lang="en-US" sz="1200" kern="1200" dirty="0" smtClean="0">
                <a:solidFill>
                  <a:schemeClr val="tx1"/>
                </a:solidFill>
                <a:effectLst/>
                <a:latin typeface="+mn-lt"/>
                <a:ea typeface="+mn-ea"/>
                <a:cs typeface="+mn-cs"/>
              </a:rPr>
              <a:t>Compare &amp; Contrast</a:t>
            </a:r>
          </a:p>
          <a:p>
            <a:pPr lvl="0"/>
            <a:r>
              <a:rPr lang="en-US" sz="1200" kern="1200" dirty="0" smtClean="0">
                <a:solidFill>
                  <a:schemeClr val="tx1"/>
                </a:solidFill>
                <a:effectLst/>
                <a:latin typeface="+mn-lt"/>
                <a:ea typeface="+mn-ea"/>
                <a:cs typeface="+mn-cs"/>
              </a:rPr>
              <a:t>Evaluate</a:t>
            </a:r>
          </a:p>
          <a:p>
            <a:pPr lvl="0"/>
            <a:r>
              <a:rPr lang="en-US" sz="1200" kern="1200" dirty="0" smtClean="0">
                <a:solidFill>
                  <a:schemeClr val="tx1"/>
                </a:solidFill>
                <a:effectLst/>
                <a:latin typeface="+mn-lt"/>
                <a:ea typeface="+mn-ea"/>
                <a:cs typeface="+mn-cs"/>
              </a:rPr>
              <a:t>Future</a:t>
            </a:r>
          </a:p>
          <a:p>
            <a:pPr lvl="0"/>
            <a:r>
              <a:rPr lang="en-US" sz="1200" kern="1200" dirty="0" smtClean="0">
                <a:solidFill>
                  <a:schemeClr val="tx1"/>
                </a:solidFill>
                <a:effectLst/>
                <a:latin typeface="+mn-lt"/>
                <a:ea typeface="+mn-ea"/>
                <a:cs typeface="+mn-cs"/>
              </a:rPr>
              <a:t>Past</a:t>
            </a:r>
          </a:p>
          <a:p>
            <a:pPr lvl="0"/>
            <a:r>
              <a:rPr lang="en-US" sz="1200" kern="1200" dirty="0" smtClean="0">
                <a:solidFill>
                  <a:schemeClr val="tx1"/>
                </a:solidFill>
                <a:effectLst/>
                <a:latin typeface="+mn-lt"/>
                <a:ea typeface="+mn-ea"/>
                <a:cs typeface="+mn-cs"/>
              </a:rPr>
              <a:t>Agree/Disagree/Opinion</a:t>
            </a:r>
          </a:p>
          <a:p>
            <a:pPr lvl="0"/>
            <a:r>
              <a:rPr lang="en-US" sz="1200" kern="1200" dirty="0" smtClean="0">
                <a:solidFill>
                  <a:schemeClr val="tx1"/>
                </a:solidFill>
                <a:effectLst/>
                <a:latin typeface="+mn-lt"/>
                <a:ea typeface="+mn-ea"/>
                <a:cs typeface="+mn-cs"/>
              </a:rPr>
              <a:t>Hypothetical</a:t>
            </a:r>
          </a:p>
        </p:txBody>
      </p:sp>
      <p:sp>
        <p:nvSpPr>
          <p:cNvPr id="4" name="Slide Number Placeholder 3"/>
          <p:cNvSpPr>
            <a:spLocks noGrp="1"/>
          </p:cNvSpPr>
          <p:nvPr>
            <p:ph type="sldNum" sz="quarter" idx="10"/>
          </p:nvPr>
        </p:nvSpPr>
        <p:spPr/>
        <p:txBody>
          <a:bodyPr/>
          <a:lstStyle/>
          <a:p>
            <a:fld id="{EF5F6CF4-3526-49F8-81C0-7358A281477A}" type="slidenum">
              <a:rPr lang="en-US" smtClean="0"/>
              <a:t>36</a:t>
            </a:fld>
            <a:endParaRPr lang="en-US"/>
          </a:p>
        </p:txBody>
      </p:sp>
    </p:spTree>
    <p:extLst>
      <p:ext uri="{BB962C8B-B14F-4D97-AF65-F5344CB8AC3E}">
        <p14:creationId xmlns:p14="http://schemas.microsoft.com/office/powerpoint/2010/main" val="1377566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Cause &amp; Effect</a:t>
            </a:r>
          </a:p>
          <a:p>
            <a:pPr lvl="0"/>
            <a:r>
              <a:rPr lang="en-US" sz="1200" kern="1200" dirty="0" smtClean="0">
                <a:solidFill>
                  <a:schemeClr val="tx1"/>
                </a:solidFill>
                <a:effectLst/>
                <a:latin typeface="+mn-lt"/>
                <a:ea typeface="+mn-ea"/>
                <a:cs typeface="+mn-cs"/>
              </a:rPr>
              <a:t>Compare &amp; Contrast</a:t>
            </a:r>
          </a:p>
          <a:p>
            <a:pPr lvl="0"/>
            <a:r>
              <a:rPr lang="en-US" sz="1200" kern="1200" dirty="0" smtClean="0">
                <a:solidFill>
                  <a:schemeClr val="tx1"/>
                </a:solidFill>
                <a:effectLst/>
                <a:latin typeface="+mn-lt"/>
                <a:ea typeface="+mn-ea"/>
                <a:cs typeface="+mn-cs"/>
              </a:rPr>
              <a:t>Evaluate</a:t>
            </a:r>
          </a:p>
          <a:p>
            <a:pPr lvl="0"/>
            <a:r>
              <a:rPr lang="en-US" sz="1200" kern="1200" dirty="0" smtClean="0">
                <a:solidFill>
                  <a:schemeClr val="tx1"/>
                </a:solidFill>
                <a:effectLst/>
                <a:latin typeface="+mn-lt"/>
                <a:ea typeface="+mn-ea"/>
                <a:cs typeface="+mn-cs"/>
              </a:rPr>
              <a:t>Future</a:t>
            </a:r>
          </a:p>
          <a:p>
            <a:pPr lvl="0"/>
            <a:r>
              <a:rPr lang="en-US" sz="1200" kern="1200" dirty="0" smtClean="0">
                <a:solidFill>
                  <a:schemeClr val="tx1"/>
                </a:solidFill>
                <a:effectLst/>
                <a:latin typeface="+mn-lt"/>
                <a:ea typeface="+mn-ea"/>
                <a:cs typeface="+mn-cs"/>
              </a:rPr>
              <a:t>Past</a:t>
            </a:r>
          </a:p>
          <a:p>
            <a:pPr lvl="0"/>
            <a:r>
              <a:rPr lang="en-US" sz="1200" kern="1200" dirty="0" smtClean="0">
                <a:solidFill>
                  <a:schemeClr val="tx1"/>
                </a:solidFill>
                <a:effectLst/>
                <a:latin typeface="+mn-lt"/>
                <a:ea typeface="+mn-ea"/>
                <a:cs typeface="+mn-cs"/>
              </a:rPr>
              <a:t>Agree/Disagree/Opinion</a:t>
            </a:r>
          </a:p>
          <a:p>
            <a:pPr lvl="0"/>
            <a:r>
              <a:rPr lang="en-US" sz="1200" kern="1200" dirty="0" smtClean="0">
                <a:solidFill>
                  <a:schemeClr val="tx1"/>
                </a:solidFill>
                <a:effectLst/>
                <a:latin typeface="+mn-lt"/>
                <a:ea typeface="+mn-ea"/>
                <a:cs typeface="+mn-cs"/>
              </a:rPr>
              <a:t>Hypothetical</a:t>
            </a:r>
          </a:p>
        </p:txBody>
      </p:sp>
      <p:sp>
        <p:nvSpPr>
          <p:cNvPr id="4" name="Slide Number Placeholder 3"/>
          <p:cNvSpPr>
            <a:spLocks noGrp="1"/>
          </p:cNvSpPr>
          <p:nvPr>
            <p:ph type="sldNum" sz="quarter" idx="10"/>
          </p:nvPr>
        </p:nvSpPr>
        <p:spPr/>
        <p:txBody>
          <a:bodyPr/>
          <a:lstStyle/>
          <a:p>
            <a:fld id="{EF5F6CF4-3526-49F8-81C0-7358A281477A}" type="slidenum">
              <a:rPr lang="en-US" smtClean="0"/>
              <a:t>37</a:t>
            </a:fld>
            <a:endParaRPr lang="en-US"/>
          </a:p>
        </p:txBody>
      </p:sp>
    </p:spTree>
    <p:extLst>
      <p:ext uri="{BB962C8B-B14F-4D97-AF65-F5344CB8AC3E}">
        <p14:creationId xmlns:p14="http://schemas.microsoft.com/office/powerpoint/2010/main" val="1115550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Cause &amp; Effect</a:t>
            </a:r>
          </a:p>
          <a:p>
            <a:pPr lvl="0"/>
            <a:r>
              <a:rPr lang="en-US" sz="1200" kern="1200" dirty="0" smtClean="0">
                <a:solidFill>
                  <a:schemeClr val="tx1"/>
                </a:solidFill>
                <a:effectLst/>
                <a:latin typeface="+mn-lt"/>
                <a:ea typeface="+mn-ea"/>
                <a:cs typeface="+mn-cs"/>
              </a:rPr>
              <a:t>Compare &amp; Contrast</a:t>
            </a:r>
          </a:p>
          <a:p>
            <a:pPr lvl="0"/>
            <a:r>
              <a:rPr lang="en-US" sz="1200" kern="1200" dirty="0" smtClean="0">
                <a:solidFill>
                  <a:schemeClr val="tx1"/>
                </a:solidFill>
                <a:effectLst/>
                <a:latin typeface="+mn-lt"/>
                <a:ea typeface="+mn-ea"/>
                <a:cs typeface="+mn-cs"/>
              </a:rPr>
              <a:t>Evaluate</a:t>
            </a:r>
          </a:p>
          <a:p>
            <a:pPr lvl="0"/>
            <a:r>
              <a:rPr lang="en-US" sz="1200" kern="1200" dirty="0" smtClean="0">
                <a:solidFill>
                  <a:schemeClr val="tx1"/>
                </a:solidFill>
                <a:effectLst/>
                <a:latin typeface="+mn-lt"/>
                <a:ea typeface="+mn-ea"/>
                <a:cs typeface="+mn-cs"/>
              </a:rPr>
              <a:t>Future</a:t>
            </a:r>
          </a:p>
          <a:p>
            <a:pPr lvl="0"/>
            <a:r>
              <a:rPr lang="en-US" sz="1200" kern="1200" dirty="0" smtClean="0">
                <a:solidFill>
                  <a:schemeClr val="tx1"/>
                </a:solidFill>
                <a:effectLst/>
                <a:latin typeface="+mn-lt"/>
                <a:ea typeface="+mn-ea"/>
                <a:cs typeface="+mn-cs"/>
              </a:rPr>
              <a:t>Past</a:t>
            </a:r>
          </a:p>
          <a:p>
            <a:pPr lvl="0"/>
            <a:r>
              <a:rPr lang="en-US" sz="1200" kern="1200" dirty="0" smtClean="0">
                <a:solidFill>
                  <a:schemeClr val="tx1"/>
                </a:solidFill>
                <a:effectLst/>
                <a:latin typeface="+mn-lt"/>
                <a:ea typeface="+mn-ea"/>
                <a:cs typeface="+mn-cs"/>
              </a:rPr>
              <a:t>Agree/Disagree/Opinion</a:t>
            </a:r>
          </a:p>
          <a:p>
            <a:pPr lvl="0"/>
            <a:r>
              <a:rPr lang="en-US" sz="1200" kern="1200" dirty="0" smtClean="0">
                <a:solidFill>
                  <a:schemeClr val="tx1"/>
                </a:solidFill>
                <a:effectLst/>
                <a:latin typeface="+mn-lt"/>
                <a:ea typeface="+mn-ea"/>
                <a:cs typeface="+mn-cs"/>
              </a:rPr>
              <a:t>Hypothetical</a:t>
            </a:r>
          </a:p>
        </p:txBody>
      </p:sp>
      <p:sp>
        <p:nvSpPr>
          <p:cNvPr id="4" name="Slide Number Placeholder 3"/>
          <p:cNvSpPr>
            <a:spLocks noGrp="1"/>
          </p:cNvSpPr>
          <p:nvPr>
            <p:ph type="sldNum" sz="quarter" idx="10"/>
          </p:nvPr>
        </p:nvSpPr>
        <p:spPr/>
        <p:txBody>
          <a:bodyPr/>
          <a:lstStyle/>
          <a:p>
            <a:fld id="{EF5F6CF4-3526-49F8-81C0-7358A281477A}" type="slidenum">
              <a:rPr lang="en-US" smtClean="0"/>
              <a:t>38</a:t>
            </a:fld>
            <a:endParaRPr lang="en-US"/>
          </a:p>
        </p:txBody>
      </p:sp>
    </p:spTree>
    <p:extLst>
      <p:ext uri="{BB962C8B-B14F-4D97-AF65-F5344CB8AC3E}">
        <p14:creationId xmlns:p14="http://schemas.microsoft.com/office/powerpoint/2010/main" val="1626695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98273F7-7DF0-45BB-80FE-450D5A6AF138}" type="datetimeFigureOut">
              <a:rPr lang="en-US" smtClean="0"/>
              <a:t>10/28/2018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84C9E6-8AAD-4B00-831B-D75FF8017F1C}" type="slidenum">
              <a:rPr lang="en-US" smtClean="0"/>
              <a:t>‹#›</a:t>
            </a:fld>
            <a:endParaRPr lang="en-US"/>
          </a:p>
        </p:txBody>
      </p:sp>
    </p:spTree>
    <p:extLst>
      <p:ext uri="{BB962C8B-B14F-4D97-AF65-F5344CB8AC3E}">
        <p14:creationId xmlns:p14="http://schemas.microsoft.com/office/powerpoint/2010/main" val="3476135239"/>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8273F7-7DF0-45BB-80FE-450D5A6AF138}" type="datetimeFigureOut">
              <a:rPr lang="en-US" smtClean="0"/>
              <a:t>10/28/2018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84C9E6-8AAD-4B00-831B-D75FF8017F1C}" type="slidenum">
              <a:rPr lang="en-US" smtClean="0"/>
              <a:t>‹#›</a:t>
            </a:fld>
            <a:endParaRPr lang="en-US"/>
          </a:p>
        </p:txBody>
      </p:sp>
    </p:spTree>
    <p:extLst>
      <p:ext uri="{BB962C8B-B14F-4D97-AF65-F5344CB8AC3E}">
        <p14:creationId xmlns:p14="http://schemas.microsoft.com/office/powerpoint/2010/main" val="1933797840"/>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8273F7-7DF0-45BB-80FE-450D5A6AF138}" type="datetimeFigureOut">
              <a:rPr lang="en-US" smtClean="0"/>
              <a:t>10/28/2018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84C9E6-8AAD-4B00-831B-D75FF8017F1C}" type="slidenum">
              <a:rPr lang="en-US" smtClean="0"/>
              <a:t>‹#›</a:t>
            </a:fld>
            <a:endParaRPr lang="en-US"/>
          </a:p>
        </p:txBody>
      </p:sp>
    </p:spTree>
    <p:extLst>
      <p:ext uri="{BB962C8B-B14F-4D97-AF65-F5344CB8AC3E}">
        <p14:creationId xmlns:p14="http://schemas.microsoft.com/office/powerpoint/2010/main" val="2214566166"/>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91926"/>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94" y="4890455"/>
            <a:ext cx="12192000" cy="1739392"/>
          </a:xfrm>
          <a:prstGeom prst="rect">
            <a:avLst/>
          </a:prstGeom>
        </p:spPr>
      </p:pic>
      <p:sp>
        <p:nvSpPr>
          <p:cNvPr id="9" name="Rectangle 8"/>
          <p:cNvSpPr/>
          <p:nvPr userDrawn="1"/>
        </p:nvSpPr>
        <p:spPr>
          <a:xfrm>
            <a:off x="0" y="0"/>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92041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8273F7-7DF0-45BB-80FE-450D5A6AF138}" type="datetimeFigureOut">
              <a:rPr lang="en-US" smtClean="0"/>
              <a:t>10/28/2018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84C9E6-8AAD-4B00-831B-D75FF8017F1C}" type="slidenum">
              <a:rPr lang="en-US" smtClean="0"/>
              <a:t>‹#›</a:t>
            </a:fld>
            <a:endParaRPr lang="en-US"/>
          </a:p>
        </p:txBody>
      </p:sp>
    </p:spTree>
    <p:extLst>
      <p:ext uri="{BB962C8B-B14F-4D97-AF65-F5344CB8AC3E}">
        <p14:creationId xmlns:p14="http://schemas.microsoft.com/office/powerpoint/2010/main" val="661441085"/>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8273F7-7DF0-45BB-80FE-450D5A6AF138}" type="datetimeFigureOut">
              <a:rPr lang="en-US" smtClean="0"/>
              <a:t>10/28/2018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84C9E6-8AAD-4B00-831B-D75FF8017F1C}" type="slidenum">
              <a:rPr lang="en-US" smtClean="0"/>
              <a:t>‹#›</a:t>
            </a:fld>
            <a:endParaRPr lang="en-US"/>
          </a:p>
        </p:txBody>
      </p:sp>
    </p:spTree>
    <p:extLst>
      <p:ext uri="{BB962C8B-B14F-4D97-AF65-F5344CB8AC3E}">
        <p14:creationId xmlns:p14="http://schemas.microsoft.com/office/powerpoint/2010/main" val="2075946294"/>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8273F7-7DF0-45BB-80FE-450D5A6AF138}" type="datetimeFigureOut">
              <a:rPr lang="en-US" smtClean="0"/>
              <a:t>10/28/2018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84C9E6-8AAD-4B00-831B-D75FF8017F1C}" type="slidenum">
              <a:rPr lang="en-US" smtClean="0"/>
              <a:t>‹#›</a:t>
            </a:fld>
            <a:endParaRPr lang="en-US"/>
          </a:p>
        </p:txBody>
      </p:sp>
    </p:spTree>
    <p:extLst>
      <p:ext uri="{BB962C8B-B14F-4D97-AF65-F5344CB8AC3E}">
        <p14:creationId xmlns:p14="http://schemas.microsoft.com/office/powerpoint/2010/main" val="2172443895"/>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8273F7-7DF0-45BB-80FE-450D5A6AF138}" type="datetimeFigureOut">
              <a:rPr lang="en-US" smtClean="0"/>
              <a:t>10/28/2018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84C9E6-8AAD-4B00-831B-D75FF8017F1C}" type="slidenum">
              <a:rPr lang="en-US" smtClean="0"/>
              <a:t>‹#›</a:t>
            </a:fld>
            <a:endParaRPr lang="en-US"/>
          </a:p>
        </p:txBody>
      </p:sp>
    </p:spTree>
    <p:extLst>
      <p:ext uri="{BB962C8B-B14F-4D97-AF65-F5344CB8AC3E}">
        <p14:creationId xmlns:p14="http://schemas.microsoft.com/office/powerpoint/2010/main" val="2117706856"/>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8273F7-7DF0-45BB-80FE-450D5A6AF138}" type="datetimeFigureOut">
              <a:rPr lang="en-US" smtClean="0"/>
              <a:t>10/28/2018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84C9E6-8AAD-4B00-831B-D75FF8017F1C}" type="slidenum">
              <a:rPr lang="en-US" smtClean="0"/>
              <a:t>‹#›</a:t>
            </a:fld>
            <a:endParaRPr lang="en-US"/>
          </a:p>
        </p:txBody>
      </p:sp>
    </p:spTree>
    <p:extLst>
      <p:ext uri="{BB962C8B-B14F-4D97-AF65-F5344CB8AC3E}">
        <p14:creationId xmlns:p14="http://schemas.microsoft.com/office/powerpoint/2010/main" val="3491399612"/>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8273F7-7DF0-45BB-80FE-450D5A6AF138}" type="datetimeFigureOut">
              <a:rPr lang="en-US" smtClean="0"/>
              <a:t>10/28/2018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84C9E6-8AAD-4B00-831B-D75FF8017F1C}" type="slidenum">
              <a:rPr lang="en-US" smtClean="0"/>
              <a:t>‹#›</a:t>
            </a:fld>
            <a:endParaRPr lang="en-US"/>
          </a:p>
        </p:txBody>
      </p:sp>
    </p:spTree>
    <p:extLst>
      <p:ext uri="{BB962C8B-B14F-4D97-AF65-F5344CB8AC3E}">
        <p14:creationId xmlns:p14="http://schemas.microsoft.com/office/powerpoint/2010/main" val="858457451"/>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8273F7-7DF0-45BB-80FE-450D5A6AF138}" type="datetimeFigureOut">
              <a:rPr lang="en-US" smtClean="0"/>
              <a:t>10/28/2018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84C9E6-8AAD-4B00-831B-D75FF8017F1C}" type="slidenum">
              <a:rPr lang="en-US" smtClean="0"/>
              <a:t>‹#›</a:t>
            </a:fld>
            <a:endParaRPr lang="en-US"/>
          </a:p>
        </p:txBody>
      </p:sp>
    </p:spTree>
    <p:extLst>
      <p:ext uri="{BB962C8B-B14F-4D97-AF65-F5344CB8AC3E}">
        <p14:creationId xmlns:p14="http://schemas.microsoft.com/office/powerpoint/2010/main" val="2335575063"/>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8273F7-7DF0-45BB-80FE-450D5A6AF138}" type="datetimeFigureOut">
              <a:rPr lang="en-US" smtClean="0"/>
              <a:t>10/28/2018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84C9E6-8AAD-4B00-831B-D75FF8017F1C}" type="slidenum">
              <a:rPr lang="en-US" smtClean="0"/>
              <a:t>‹#›</a:t>
            </a:fld>
            <a:endParaRPr lang="en-US"/>
          </a:p>
        </p:txBody>
      </p:sp>
    </p:spTree>
    <p:extLst>
      <p:ext uri="{BB962C8B-B14F-4D97-AF65-F5344CB8AC3E}">
        <p14:creationId xmlns:p14="http://schemas.microsoft.com/office/powerpoint/2010/main" val="1872543233"/>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2000">
              <a:schemeClr val="bg1"/>
            </a:gs>
            <a:gs pos="100000">
              <a:srgbClr val="00B0F0"/>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8273F7-7DF0-45BB-80FE-450D5A6AF138}" type="datetimeFigureOut">
              <a:rPr lang="en-US" smtClean="0"/>
              <a:t>10/28/2018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84C9E6-8AAD-4B00-831B-D75FF8017F1C}" type="slidenum">
              <a:rPr lang="en-US" smtClean="0"/>
              <a:t>‹#›</a:t>
            </a:fld>
            <a:endParaRPr lang="en-US"/>
          </a:p>
        </p:txBody>
      </p:sp>
    </p:spTree>
    <p:extLst>
      <p:ext uri="{BB962C8B-B14F-4D97-AF65-F5344CB8AC3E}">
        <p14:creationId xmlns:p14="http://schemas.microsoft.com/office/powerpoint/2010/main" val="3613368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youtu.be/FdLUgiGw0CU" TargetMode="External"/><Relationship Id="rId7" Type="http://schemas.openxmlformats.org/officeDocument/2006/relationships/hyperlink" Target="https://www.youtube.com/user/JamesESL" TargetMode="External"/><Relationship Id="rId2" Type="http://schemas.openxmlformats.org/officeDocument/2006/relationships/hyperlink" Target="https://youtu.be/sRFEKvsw-vs" TargetMode="External"/><Relationship Id="rId1" Type="http://schemas.openxmlformats.org/officeDocument/2006/relationships/slideLayout" Target="../slideLayouts/slideLayout4.xml"/><Relationship Id="rId6" Type="http://schemas.openxmlformats.org/officeDocument/2006/relationships/hyperlink" Target="https://www.youtube.com/user/EnglishTeacherAdam" TargetMode="External"/><Relationship Id="rId5" Type="http://schemas.openxmlformats.org/officeDocument/2006/relationships/hyperlink" Target="https://www.ieltsspeaking.co.uk/ielts-vocabulary/" TargetMode="External"/><Relationship Id="rId4" Type="http://schemas.openxmlformats.org/officeDocument/2006/relationships/hyperlink" Target="https://github.com/tanmoyie/IELTS-202/blob/master/IELTS%20202%20Speaking/Collected%20Resources/42%20top%20speaking%20topics%20part%201%202017.p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tanmoyie/IELTS-202/blob/master/IELTS%20202%20Writing/200%20vocabulary%20for%20IELTS%20Writing.pdf" TargetMode="External"/><Relationship Id="rId2" Type="http://schemas.openxmlformats.org/officeDocument/2006/relationships/hyperlink" Target="http://ieltsliz.com/recent-ielts-questions-and-topics/" TargetMode="External"/><Relationship Id="rId1" Type="http://schemas.openxmlformats.org/officeDocument/2006/relationships/slideLayout" Target="../slideLayouts/slideLayout4.xml"/><Relationship Id="rId4" Type="http://schemas.openxmlformats.org/officeDocument/2006/relationships/hyperlink" Target="https://github.com/tanmoyie/IELTS-202/blob/master/IELTS%20202%20Speaking/IELTS%20Speaking%20vocabulary.pd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ieltsmaterial.com/100-ielts-speaking-part-2-topics-in-2016-2017-sample-answers/"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hyperlink" Target="https://www.ieltsadvantage.com/2015/04/03/ielts-speaking-part-3-common-question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IELTS%20Preparation%20of%20Tanmoy%202018%20online/Overall%20prep/Cambridge%20official%20guide.PDF" TargetMode="External"/><Relationship Id="rId1" Type="http://schemas.openxmlformats.org/officeDocument/2006/relationships/slideLayout" Target="../slideLayouts/slideLayout4.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0867" y="3005706"/>
            <a:ext cx="10030265" cy="2387600"/>
          </a:xfrm>
          <a:effectLst/>
        </p:spPr>
        <p:txBody>
          <a:bodyPr>
            <a:noAutofit/>
          </a:bodyPr>
          <a:lstStyle/>
          <a:p>
            <a:r>
              <a:rPr lang="en-US" sz="8800" b="1" dirty="0" smtClean="0">
                <a:ln w="0"/>
                <a:effectLst>
                  <a:outerShdw blurRad="38100" dist="19050" dir="2700000" algn="tl" rotWithShape="0">
                    <a:schemeClr val="dk1">
                      <a:alpha val="40000"/>
                    </a:schemeClr>
                  </a:outerShdw>
                </a:effectLst>
              </a:rPr>
              <a:t>How did I get </a:t>
            </a:r>
            <a:r>
              <a:rPr lang="en-US" sz="13800" b="1" dirty="0" smtClean="0">
                <a:ln w="0"/>
                <a:solidFill>
                  <a:srgbClr val="FF0000"/>
                </a:solidFill>
                <a:effectLst>
                  <a:outerShdw blurRad="38100" dist="19050" dir="2700000" algn="tl" rotWithShape="0">
                    <a:schemeClr val="dk1">
                      <a:alpha val="40000"/>
                    </a:schemeClr>
                  </a:outerShdw>
                </a:effectLst>
              </a:rPr>
              <a:t>8.0</a:t>
            </a:r>
            <a:r>
              <a:rPr lang="en-US" sz="8800" b="1" dirty="0" smtClean="0">
                <a:ln w="0"/>
                <a:effectLst>
                  <a:outerShdw blurRad="38100" dist="19050" dir="2700000" algn="tl" rotWithShape="0">
                    <a:schemeClr val="dk1">
                      <a:alpha val="40000"/>
                    </a:schemeClr>
                  </a:outerShdw>
                </a:effectLst>
              </a:rPr>
              <a:t> in IELTS </a:t>
            </a:r>
            <a:r>
              <a:rPr lang="en-US" sz="13800" b="1" i="1" dirty="0" smtClean="0">
                <a:ln w="0"/>
                <a:solidFill>
                  <a:srgbClr val="FF0000"/>
                </a:solidFill>
                <a:effectLst>
                  <a:outerShdw blurRad="38100" dist="19050" dir="2700000" algn="tl" rotWithShape="0">
                    <a:schemeClr val="dk1">
                      <a:alpha val="40000"/>
                    </a:schemeClr>
                  </a:outerShdw>
                </a:effectLst>
              </a:rPr>
              <a:t>Speaking</a:t>
            </a:r>
            <a:endParaRPr lang="en-US" sz="8800" b="1" i="1" dirty="0">
              <a:ln w="0"/>
              <a:solidFill>
                <a:srgbClr val="FF0000"/>
              </a:solidFill>
              <a:effectLst>
                <a:outerShdw blurRad="38100" dist="19050" dir="2700000" algn="tl" rotWithShape="0">
                  <a:schemeClr val="dk1">
                    <a:alpha val="40000"/>
                  </a:schemeClr>
                </a:outerShdw>
              </a:effectLst>
            </a:endParaRPr>
          </a:p>
        </p:txBody>
      </p:sp>
      <p:sp>
        <p:nvSpPr>
          <p:cNvPr id="3" name="Subtitle 2"/>
          <p:cNvSpPr>
            <a:spLocks noGrp="1"/>
          </p:cNvSpPr>
          <p:nvPr>
            <p:ph type="subTitle" idx="1"/>
          </p:nvPr>
        </p:nvSpPr>
        <p:spPr>
          <a:xfrm>
            <a:off x="1967132" y="5500048"/>
            <a:ext cx="9144000" cy="1357952"/>
          </a:xfrm>
        </p:spPr>
        <p:txBody>
          <a:bodyPr>
            <a:normAutofit/>
          </a:bodyPr>
          <a:lstStyle/>
          <a:p>
            <a:pPr algn="r"/>
            <a:r>
              <a:rPr lang="en-US" sz="2800" b="1" dirty="0" smtClean="0"/>
              <a:t>Presented by </a:t>
            </a:r>
            <a:r>
              <a:rPr lang="en-US" sz="6000" b="1" dirty="0" smtClean="0">
                <a:solidFill>
                  <a:srgbClr val="7030A0"/>
                </a:solidFill>
              </a:rPr>
              <a:t>Tanmoy Das</a:t>
            </a:r>
            <a:endParaRPr lang="en-US" sz="2800" b="1" dirty="0">
              <a:solidFill>
                <a:srgbClr val="7030A0"/>
              </a:solidFill>
            </a:endParaRPr>
          </a:p>
        </p:txBody>
      </p:sp>
    </p:spTree>
    <p:extLst>
      <p:ext uri="{BB962C8B-B14F-4D97-AF65-F5344CB8AC3E}">
        <p14:creationId xmlns:p14="http://schemas.microsoft.com/office/powerpoint/2010/main" val="722625967"/>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658" y="0"/>
            <a:ext cx="10515600" cy="1325563"/>
          </a:xfrm>
        </p:spPr>
        <p:txBody>
          <a:bodyPr/>
          <a:lstStyle/>
          <a:p>
            <a:r>
              <a:rPr lang="en-US" dirty="0" smtClean="0"/>
              <a:t>Common question in PART 1</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953832933"/>
              </p:ext>
            </p:extLst>
          </p:nvPr>
        </p:nvGraphicFramePr>
        <p:xfrm>
          <a:off x="542776" y="1156116"/>
          <a:ext cx="11020866" cy="2377440"/>
        </p:xfrm>
        <a:graphic>
          <a:graphicData uri="http://schemas.openxmlformats.org/drawingml/2006/table">
            <a:tbl>
              <a:tblPr firstRow="1" bandRow="1">
                <a:tableStyleId>{C083E6E3-FA7D-4D7B-A595-EF9225AFEA82}</a:tableStyleId>
              </a:tblPr>
              <a:tblGrid>
                <a:gridCol w="1947206"/>
                <a:gridCol w="4360984"/>
                <a:gridCol w="4712676"/>
              </a:tblGrid>
              <a:tr h="448850">
                <a:tc>
                  <a:txBody>
                    <a:bodyPr/>
                    <a:lstStyle/>
                    <a:p>
                      <a:r>
                        <a:rPr lang="en-US" sz="2400" dirty="0" smtClean="0"/>
                        <a:t>PART 1 question</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t>Band 6.0</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t>Band 7.5</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283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t>Where are you from?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400" dirty="0" smtClean="0"/>
                        <a:t>I was born in </a:t>
                      </a:r>
                      <a:r>
                        <a:rPr lang="en-US" sz="2400" dirty="0" err="1" smtClean="0"/>
                        <a:t>Narsingdi</a:t>
                      </a:r>
                      <a:r>
                        <a:rPr lang="en-US" sz="2400" dirty="0" smtClean="0"/>
                        <a:t>. It’s a </a:t>
                      </a:r>
                      <a:r>
                        <a:rPr lang="en-US" sz="2400" dirty="0" err="1" smtClean="0"/>
                        <a:t>fanTAStic</a:t>
                      </a:r>
                      <a:r>
                        <a:rPr lang="en-US" sz="2400" dirty="0" smtClean="0"/>
                        <a:t> place to live in and get around.</a:t>
                      </a:r>
                    </a:p>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400" dirty="0" smtClean="0"/>
                        <a:t>I was born &amp; raised in </a:t>
                      </a:r>
                      <a:r>
                        <a:rPr lang="en-US" sz="2400" dirty="0" err="1" smtClean="0"/>
                        <a:t>Narsingdi</a:t>
                      </a:r>
                      <a:r>
                        <a:rPr lang="en-US" sz="2400" dirty="0" smtClean="0">
                          <a:solidFill>
                            <a:srgbClr val="FF0000"/>
                          </a:solidFill>
                        </a:rPr>
                        <a:t>, a small town</a:t>
                      </a:r>
                      <a:r>
                        <a:rPr lang="en-US" sz="2400" dirty="0" smtClean="0"/>
                        <a:t>. It’s a </a:t>
                      </a:r>
                      <a:r>
                        <a:rPr lang="en-US" sz="2400" dirty="0" err="1" smtClean="0"/>
                        <a:t>fanTAStic</a:t>
                      </a:r>
                      <a:r>
                        <a:rPr lang="en-US" sz="2400" dirty="0" smtClean="0"/>
                        <a:t> place to live in </a:t>
                      </a:r>
                      <a:r>
                        <a:rPr lang="en-US" sz="2400" dirty="0" smtClean="0">
                          <a:solidFill>
                            <a:srgbClr val="FF0000"/>
                          </a:solidFill>
                        </a:rPr>
                        <a:t>as well as </a:t>
                      </a:r>
                      <a:r>
                        <a:rPr lang="en-US" sz="2400" dirty="0" smtClean="0"/>
                        <a:t>get around.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08812320"/>
              </p:ext>
            </p:extLst>
          </p:nvPr>
        </p:nvGraphicFramePr>
        <p:xfrm>
          <a:off x="599049" y="3879508"/>
          <a:ext cx="11020866" cy="3291840"/>
        </p:xfrm>
        <a:graphic>
          <a:graphicData uri="http://schemas.openxmlformats.org/drawingml/2006/table">
            <a:tbl>
              <a:tblPr firstRow="1" bandRow="1">
                <a:tableStyleId>{C083E6E3-FA7D-4D7B-A595-EF9225AFEA82}</a:tableStyleId>
              </a:tblPr>
              <a:tblGrid>
                <a:gridCol w="1947206"/>
                <a:gridCol w="4360984"/>
                <a:gridCol w="4712676"/>
              </a:tblGrid>
              <a:tr h="996241">
                <a:tc>
                  <a:txBody>
                    <a:bodyPr/>
                    <a:lstStyle/>
                    <a:p>
                      <a:pPr lvl="0"/>
                      <a:r>
                        <a:rPr lang="en-US" sz="2400" b="1" dirty="0" smtClean="0"/>
                        <a:t>Do you enjoy your job?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400" b="0" dirty="0" smtClean="0"/>
                        <a:t>Most of the time, yes, I love my job. (Band 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400" b="0" dirty="0" smtClean="0"/>
                        <a:t>I am thrilled about my work &amp; workplace. For instance, I have the golden opportunity to hand down my technical knowledge to my students.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850">
                <a:tc>
                  <a:txBody>
                    <a:bodyPr/>
                    <a:lstStyle/>
                    <a:p>
                      <a:endParaRPr 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850">
                <a:tc>
                  <a:txBody>
                    <a:bodyPr/>
                    <a:lstStyle/>
                    <a:p>
                      <a:endParaRPr 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850">
                <a:tc>
                  <a:txBody>
                    <a:bodyPr/>
                    <a:lstStyle/>
                    <a:p>
                      <a:endParaRPr 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139441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775" y="365125"/>
            <a:ext cx="11057207" cy="1325563"/>
          </a:xfrm>
        </p:spPr>
        <p:txBody>
          <a:bodyPr>
            <a:normAutofit/>
          </a:bodyPr>
          <a:lstStyle/>
          <a:p>
            <a:r>
              <a:rPr lang="en-US" b="1" dirty="0" smtClean="0"/>
              <a:t>IELTS </a:t>
            </a:r>
            <a:r>
              <a:rPr lang="en-US" dirty="0" smtClean="0"/>
              <a:t>Speaking </a:t>
            </a:r>
            <a:r>
              <a:rPr lang="en-US" b="1" dirty="0" smtClean="0"/>
              <a:t>PART 1</a:t>
            </a:r>
            <a:endParaRPr lang="en-US" b="1" dirty="0"/>
          </a:p>
        </p:txBody>
      </p:sp>
      <p:sp>
        <p:nvSpPr>
          <p:cNvPr id="4" name="Content Placeholder 3"/>
          <p:cNvSpPr>
            <a:spLocks noGrp="1"/>
          </p:cNvSpPr>
          <p:nvPr>
            <p:ph sz="half" idx="1"/>
          </p:nvPr>
        </p:nvSpPr>
        <p:spPr>
          <a:xfrm>
            <a:off x="576775" y="1825625"/>
            <a:ext cx="5443025" cy="4351338"/>
          </a:xfrm>
        </p:spPr>
        <p:txBody>
          <a:bodyPr>
            <a:normAutofit lnSpcReduction="10000"/>
          </a:bodyPr>
          <a:lstStyle/>
          <a:p>
            <a:pPr lvl="0"/>
            <a:r>
              <a:rPr lang="en-US" b="1" dirty="0"/>
              <a:t>Do you work or study?</a:t>
            </a:r>
          </a:p>
          <a:p>
            <a:pPr lvl="1"/>
            <a:r>
              <a:rPr lang="en-US" dirty="0"/>
              <a:t>I graduated a few years ago and I’m now in full time employment. I have been serving a public university as an assistant professor for last 2 years.</a:t>
            </a:r>
          </a:p>
          <a:p>
            <a:pPr lvl="0"/>
            <a:r>
              <a:rPr lang="en-US" b="1" dirty="0"/>
              <a:t>Do you enjoy your </a:t>
            </a:r>
            <a:r>
              <a:rPr lang="en-US" b="1" dirty="0" smtClean="0"/>
              <a:t>job?</a:t>
            </a:r>
            <a:endParaRPr lang="en-US" b="1" dirty="0"/>
          </a:p>
          <a:p>
            <a:pPr lvl="1"/>
            <a:r>
              <a:rPr lang="en-US" dirty="0" smtClean="0"/>
              <a:t>Most </a:t>
            </a:r>
            <a:r>
              <a:rPr lang="en-US" dirty="0"/>
              <a:t>of the time, </a:t>
            </a:r>
            <a:r>
              <a:rPr lang="en-US" dirty="0" smtClean="0"/>
              <a:t>yes, I am thrilled about my work &amp; workplace. </a:t>
            </a:r>
            <a:r>
              <a:rPr lang="en-US" dirty="0"/>
              <a:t>I have the golden opportunity to </a:t>
            </a:r>
            <a:r>
              <a:rPr lang="en-US" b="1" dirty="0"/>
              <a:t>hand down</a:t>
            </a:r>
            <a:r>
              <a:rPr lang="en-US" dirty="0"/>
              <a:t> my technical knowledge to my students. </a:t>
            </a:r>
          </a:p>
          <a:p>
            <a:endParaRPr lang="en-US" dirty="0"/>
          </a:p>
        </p:txBody>
      </p:sp>
      <p:sp>
        <p:nvSpPr>
          <p:cNvPr id="5" name="Content Placeholder 4"/>
          <p:cNvSpPr>
            <a:spLocks noGrp="1"/>
          </p:cNvSpPr>
          <p:nvPr>
            <p:ph sz="half" idx="2"/>
          </p:nvPr>
        </p:nvSpPr>
        <p:spPr>
          <a:xfrm>
            <a:off x="6172200" y="1825625"/>
            <a:ext cx="5461782" cy="4351338"/>
          </a:xfrm>
        </p:spPr>
        <p:txBody>
          <a:bodyPr>
            <a:normAutofit lnSpcReduction="10000"/>
          </a:bodyPr>
          <a:lstStyle/>
          <a:p>
            <a:endParaRPr lang="en-US" dirty="0"/>
          </a:p>
        </p:txBody>
      </p:sp>
    </p:spTree>
    <p:extLst>
      <p:ext uri="{BB962C8B-B14F-4D97-AF65-F5344CB8AC3E}">
        <p14:creationId xmlns:p14="http://schemas.microsoft.com/office/powerpoint/2010/main" val="1267043208"/>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5660"/>
            <a:ext cx="10515600" cy="1325563"/>
          </a:xfrm>
        </p:spPr>
        <p:txBody>
          <a:bodyPr/>
          <a:lstStyle/>
          <a:p>
            <a:pPr algn="ctr"/>
            <a:r>
              <a:rPr lang="en-US" u="sng" dirty="0" smtClean="0"/>
              <a:t>IELTS Speaking </a:t>
            </a:r>
            <a:r>
              <a:rPr lang="en-US" b="1" u="sng" dirty="0" smtClean="0"/>
              <a:t>Marking</a:t>
            </a:r>
            <a:r>
              <a:rPr lang="en-US" u="sng" dirty="0" smtClean="0"/>
              <a:t> Criteria</a:t>
            </a:r>
            <a:endParaRPr lang="en-US"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12546267"/>
              </p:ext>
            </p:extLst>
          </p:nvPr>
        </p:nvGraphicFramePr>
        <p:xfrm>
          <a:off x="838200" y="1325563"/>
          <a:ext cx="10515600" cy="52663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857227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IELTS Speaking Marking Criteria</a:t>
            </a:r>
            <a:endParaRPr lang="en-US" sz="5400" b="1"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3200" dirty="0" smtClean="0"/>
              <a:t>Fluency &amp; Coherence</a:t>
            </a:r>
          </a:p>
          <a:p>
            <a:pPr marL="514350" indent="-514350">
              <a:buFont typeface="+mj-lt"/>
              <a:buAutoNum type="arabicPeriod"/>
            </a:pPr>
            <a:r>
              <a:rPr lang="en-US" sz="3200" dirty="0" smtClean="0"/>
              <a:t>Vocabulary</a:t>
            </a:r>
          </a:p>
          <a:p>
            <a:pPr marL="514350" indent="-514350">
              <a:buFont typeface="+mj-lt"/>
              <a:buAutoNum type="arabicPeriod"/>
            </a:pPr>
            <a:r>
              <a:rPr lang="en-US" sz="3200" dirty="0" smtClean="0"/>
              <a:t>Grammar</a:t>
            </a:r>
          </a:p>
          <a:p>
            <a:pPr marL="514350" indent="-514350">
              <a:buFont typeface="+mj-lt"/>
              <a:buAutoNum type="arabicPeriod"/>
            </a:pPr>
            <a:r>
              <a:rPr lang="en-US" sz="3200" dirty="0" smtClean="0"/>
              <a:t>Pronunciation</a:t>
            </a:r>
            <a:endParaRPr lang="en-US" sz="3200" dirty="0"/>
          </a:p>
        </p:txBody>
      </p:sp>
    </p:spTree>
    <p:extLst>
      <p:ext uri="{BB962C8B-B14F-4D97-AF65-F5344CB8AC3E}">
        <p14:creationId xmlns:p14="http://schemas.microsoft.com/office/powerpoint/2010/main" val="60937310"/>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to Improve IELTS Speaking PART 1</a:t>
            </a:r>
            <a:endParaRPr lang="en-US" dirty="0"/>
          </a:p>
        </p:txBody>
      </p:sp>
      <p:sp>
        <p:nvSpPr>
          <p:cNvPr id="3" name="Content Placeholder 2"/>
          <p:cNvSpPr>
            <a:spLocks noGrp="1"/>
          </p:cNvSpPr>
          <p:nvPr>
            <p:ph sz="half" idx="1"/>
          </p:nvPr>
        </p:nvSpPr>
        <p:spPr/>
        <p:txBody>
          <a:bodyPr/>
          <a:lstStyle/>
          <a:p>
            <a:pPr>
              <a:buFont typeface="Wingdings" panose="05000000000000000000" pitchFamily="2" charset="2"/>
              <a:buChar char="§"/>
            </a:pPr>
            <a:r>
              <a:rPr lang="en-US" dirty="0">
                <a:hlinkClick r:id="rId2"/>
              </a:rPr>
              <a:t>https://</a:t>
            </a:r>
            <a:r>
              <a:rPr lang="en-US" dirty="0" smtClean="0">
                <a:hlinkClick r:id="rId2"/>
              </a:rPr>
              <a:t>youtu.be/sRFEKvsw-vs</a:t>
            </a:r>
            <a:endParaRPr lang="en-US" dirty="0" smtClean="0"/>
          </a:p>
          <a:p>
            <a:pPr>
              <a:buFont typeface="Wingdings" panose="05000000000000000000" pitchFamily="2" charset="2"/>
              <a:buChar char="§"/>
            </a:pPr>
            <a:r>
              <a:rPr lang="en-US" dirty="0">
                <a:hlinkClick r:id="rId3"/>
              </a:rPr>
              <a:t>https://</a:t>
            </a:r>
            <a:r>
              <a:rPr lang="en-US" dirty="0" smtClean="0">
                <a:hlinkClick r:id="rId3"/>
              </a:rPr>
              <a:t>youtu.be/FdLUgiGw0CU</a:t>
            </a:r>
            <a:endParaRPr lang="en-US" dirty="0" smtClean="0"/>
          </a:p>
          <a:p>
            <a:pPr>
              <a:buFont typeface="Wingdings" panose="05000000000000000000" pitchFamily="2" charset="2"/>
              <a:buChar char="§"/>
            </a:pPr>
            <a:r>
              <a:rPr lang="en-US" dirty="0"/>
              <a:t>https://www.facebook.com/ielts202</a:t>
            </a:r>
          </a:p>
        </p:txBody>
      </p:sp>
      <p:sp>
        <p:nvSpPr>
          <p:cNvPr id="4" name="Content Placeholder 3"/>
          <p:cNvSpPr>
            <a:spLocks noGrp="1"/>
          </p:cNvSpPr>
          <p:nvPr>
            <p:ph sz="half" idx="2"/>
          </p:nvPr>
        </p:nvSpPr>
        <p:spPr/>
        <p:txBody>
          <a:bodyPr/>
          <a:lstStyle/>
          <a:p>
            <a:pPr>
              <a:buFont typeface="Wingdings" panose="05000000000000000000" pitchFamily="2" charset="2"/>
              <a:buChar char="§"/>
            </a:pPr>
            <a:r>
              <a:rPr lang="en-US" dirty="0" smtClean="0">
                <a:hlinkClick r:id="rId4"/>
              </a:rPr>
              <a:t>42 Speaking questions and answers</a:t>
            </a:r>
            <a:endParaRPr lang="en-US" dirty="0" smtClean="0"/>
          </a:p>
          <a:p>
            <a:pPr>
              <a:buFont typeface="Wingdings" panose="05000000000000000000" pitchFamily="2" charset="2"/>
              <a:buChar char="§"/>
            </a:pPr>
            <a:r>
              <a:rPr lang="en-US" dirty="0">
                <a:hlinkClick r:id="rId5"/>
              </a:rPr>
              <a:t>https://</a:t>
            </a:r>
            <a:r>
              <a:rPr lang="en-US" dirty="0" smtClean="0">
                <a:hlinkClick r:id="rId5"/>
              </a:rPr>
              <a:t>www.ieltsspeaking.co.uk/ielts-vocabulary/</a:t>
            </a:r>
            <a:endParaRPr lang="en-US" dirty="0"/>
          </a:p>
          <a:p>
            <a:pPr>
              <a:buFont typeface="Wingdings" panose="05000000000000000000" pitchFamily="2" charset="2"/>
              <a:buChar char="§"/>
            </a:pPr>
            <a:r>
              <a:rPr lang="en-US" dirty="0" smtClean="0">
                <a:hlinkClick r:id="rId6"/>
              </a:rPr>
              <a:t>IELTS with Adam</a:t>
            </a:r>
            <a:endParaRPr lang="en-US" dirty="0" smtClean="0"/>
          </a:p>
          <a:p>
            <a:pPr>
              <a:buFont typeface="Wingdings" panose="05000000000000000000" pitchFamily="2" charset="2"/>
              <a:buChar char="§"/>
            </a:pPr>
            <a:r>
              <a:rPr lang="en-US" dirty="0" smtClean="0">
                <a:hlinkClick r:id="rId7"/>
              </a:rPr>
              <a:t>James English Lessons</a:t>
            </a:r>
            <a:endParaRPr lang="en-US" dirty="0" smtClean="0"/>
          </a:p>
        </p:txBody>
      </p:sp>
    </p:spTree>
    <p:extLst>
      <p:ext uri="{BB962C8B-B14F-4D97-AF65-F5344CB8AC3E}">
        <p14:creationId xmlns:p14="http://schemas.microsoft.com/office/powerpoint/2010/main" val="1956715322"/>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2255127"/>
            <a:ext cx="9144000" cy="2387600"/>
          </a:xfrm>
        </p:spPr>
        <p:txBody>
          <a:bodyPr>
            <a:noAutofit/>
          </a:bodyPr>
          <a:lstStyle/>
          <a:p>
            <a:r>
              <a:rPr lang="en-US" sz="9600" b="1" dirty="0" smtClean="0">
                <a:solidFill>
                  <a:srgbClr val="FF0000"/>
                </a:solidFill>
              </a:rPr>
              <a:t>IELTS Speaking </a:t>
            </a:r>
            <a:r>
              <a:rPr lang="en-US" sz="9600" b="1" dirty="0" smtClean="0"/>
              <a:t>PART 2</a:t>
            </a:r>
            <a:endParaRPr lang="en-US" sz="9600" b="1"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1867816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Speaking PART 2</a:t>
            </a:r>
            <a:endParaRPr lang="en-US" b="1" dirty="0">
              <a:solidFill>
                <a:srgbClr val="FF0000"/>
              </a:solidFill>
            </a:endParaRPr>
          </a:p>
        </p:txBody>
      </p:sp>
      <p:sp>
        <p:nvSpPr>
          <p:cNvPr id="3" name="Content Placeholder 2"/>
          <p:cNvSpPr>
            <a:spLocks noGrp="1"/>
          </p:cNvSpPr>
          <p:nvPr>
            <p:ph idx="1"/>
          </p:nvPr>
        </p:nvSpPr>
        <p:spPr/>
        <p:txBody>
          <a:bodyPr/>
          <a:lstStyle/>
          <a:p>
            <a:endParaRPr lang="en-US"/>
          </a:p>
        </p:txBody>
      </p:sp>
      <p:sp>
        <p:nvSpPr>
          <p:cNvPr id="4" name="Content Placeholder 2"/>
          <p:cNvSpPr txBox="1">
            <a:spLocks/>
          </p:cNvSpPr>
          <p:nvPr/>
        </p:nvSpPr>
        <p:spPr>
          <a:xfrm>
            <a:off x="838200" y="1825625"/>
            <a:ext cx="9493155" cy="3142159"/>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spcBef>
                <a:spcPts val="0"/>
              </a:spcBef>
              <a:buFont typeface="Arial" panose="020B0604020202020204" pitchFamily="34" charset="0"/>
              <a:buNone/>
            </a:pPr>
            <a:r>
              <a:rPr lang="en-US" sz="3600" dirty="0" smtClean="0"/>
              <a:t>Describe how you like to spend time with your family/friends</a:t>
            </a:r>
          </a:p>
          <a:p>
            <a:pPr marL="457200" indent="-457200">
              <a:spcBef>
                <a:spcPts val="0"/>
              </a:spcBef>
              <a:buFont typeface="+mj-lt"/>
              <a:buAutoNum type="arabicPeriod"/>
            </a:pPr>
            <a:r>
              <a:rPr lang="en-US" sz="3600" dirty="0" smtClean="0"/>
              <a:t>Who are they?</a:t>
            </a:r>
          </a:p>
          <a:p>
            <a:pPr marL="457200" indent="-457200">
              <a:spcBef>
                <a:spcPts val="0"/>
              </a:spcBef>
              <a:buFont typeface="+mj-lt"/>
              <a:buAutoNum type="arabicPeriod"/>
            </a:pPr>
            <a:r>
              <a:rPr lang="en-US" sz="3600" dirty="0" smtClean="0"/>
              <a:t>When do you spend time with them?</a:t>
            </a:r>
          </a:p>
          <a:p>
            <a:pPr marL="457200" indent="-457200">
              <a:spcBef>
                <a:spcPts val="0"/>
              </a:spcBef>
              <a:buFont typeface="+mj-lt"/>
              <a:buAutoNum type="arabicPeriod"/>
            </a:pPr>
            <a:r>
              <a:rPr lang="en-US" sz="3600" dirty="0" smtClean="0"/>
              <a:t>What you like to do with them?</a:t>
            </a:r>
          </a:p>
          <a:p>
            <a:pPr marL="457200" indent="-457200">
              <a:spcBef>
                <a:spcPts val="0"/>
              </a:spcBef>
              <a:buFont typeface="+mj-lt"/>
              <a:buAutoNum type="arabicPeriod"/>
            </a:pPr>
            <a:r>
              <a:rPr lang="en-US" sz="3600" dirty="0" smtClean="0"/>
              <a:t>Why you like to spend time with them?</a:t>
            </a:r>
            <a:endParaRPr lang="en-US" sz="3600" dirty="0"/>
          </a:p>
        </p:txBody>
      </p:sp>
    </p:spTree>
    <p:extLst>
      <p:ext uri="{BB962C8B-B14F-4D97-AF65-F5344CB8AC3E}">
        <p14:creationId xmlns:p14="http://schemas.microsoft.com/office/powerpoint/2010/main" val="1964385085"/>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132764"/>
          </a:xfrm>
        </p:spPr>
        <p:style>
          <a:lnRef idx="2">
            <a:schemeClr val="dk1"/>
          </a:lnRef>
          <a:fillRef idx="1003">
            <a:schemeClr val="lt1"/>
          </a:fillRef>
          <a:effectRef idx="0">
            <a:schemeClr val="dk1"/>
          </a:effectRef>
          <a:fontRef idx="minor">
            <a:schemeClr val="dk1"/>
          </a:fontRef>
        </p:style>
        <p:txBody>
          <a:bodyPr>
            <a:normAutofit/>
          </a:bodyPr>
          <a:lstStyle/>
          <a:p>
            <a:pPr algn="ctr"/>
            <a:r>
              <a:rPr lang="en-US" sz="6600" b="1" dirty="0" smtClean="0"/>
              <a:t>Favorite person 2</a:t>
            </a:r>
            <a:endParaRPr lang="en-US" sz="6600" b="1" dirty="0"/>
          </a:p>
        </p:txBody>
      </p:sp>
      <p:sp>
        <p:nvSpPr>
          <p:cNvPr id="3" name="Content Placeholder 2"/>
          <p:cNvSpPr>
            <a:spLocks noGrp="1"/>
          </p:cNvSpPr>
          <p:nvPr>
            <p:ph sz="half" idx="1"/>
          </p:nvPr>
        </p:nvSpPr>
        <p:spPr>
          <a:xfrm>
            <a:off x="606188" y="1143238"/>
            <a:ext cx="5413612" cy="1941156"/>
          </a:xfrm>
        </p:spPr>
        <p:style>
          <a:lnRef idx="2">
            <a:schemeClr val="accent1"/>
          </a:lnRef>
          <a:fillRef idx="1">
            <a:schemeClr val="lt1"/>
          </a:fillRef>
          <a:effectRef idx="0">
            <a:schemeClr val="accent1"/>
          </a:effectRef>
          <a:fontRef idx="minor">
            <a:schemeClr val="dk1"/>
          </a:fontRef>
        </p:style>
        <p:txBody>
          <a:bodyPr>
            <a:noAutofit/>
          </a:bodyPr>
          <a:lstStyle/>
          <a:p>
            <a:pPr marL="0" indent="0">
              <a:spcBef>
                <a:spcPts val="0"/>
              </a:spcBef>
              <a:buNone/>
            </a:pPr>
            <a:r>
              <a:rPr lang="en-US" sz="2000" dirty="0"/>
              <a:t>Describe how you like to spend time </a:t>
            </a:r>
            <a:r>
              <a:rPr lang="en-US" sz="2000" dirty="0" smtClean="0"/>
              <a:t>with your family/friends</a:t>
            </a:r>
          </a:p>
          <a:p>
            <a:pPr marL="457200" indent="-457200">
              <a:spcBef>
                <a:spcPts val="0"/>
              </a:spcBef>
              <a:buFont typeface="+mj-lt"/>
              <a:buAutoNum type="arabicPeriod"/>
            </a:pPr>
            <a:r>
              <a:rPr lang="en-US" sz="2000" dirty="0" smtClean="0"/>
              <a:t>Who are they?</a:t>
            </a:r>
          </a:p>
          <a:p>
            <a:pPr marL="457200" indent="-457200">
              <a:spcBef>
                <a:spcPts val="0"/>
              </a:spcBef>
              <a:buFont typeface="+mj-lt"/>
              <a:buAutoNum type="arabicPeriod"/>
            </a:pPr>
            <a:r>
              <a:rPr lang="en-US" sz="2000" dirty="0" smtClean="0"/>
              <a:t>When </a:t>
            </a:r>
            <a:r>
              <a:rPr lang="en-US" sz="2000" dirty="0"/>
              <a:t>do you spend time with </a:t>
            </a:r>
            <a:r>
              <a:rPr lang="en-US" sz="2000" dirty="0" smtClean="0"/>
              <a:t>them?</a:t>
            </a:r>
          </a:p>
          <a:p>
            <a:pPr marL="457200" indent="-457200">
              <a:spcBef>
                <a:spcPts val="0"/>
              </a:spcBef>
              <a:buFont typeface="+mj-lt"/>
              <a:buAutoNum type="arabicPeriod"/>
            </a:pPr>
            <a:r>
              <a:rPr lang="en-US" sz="2000" dirty="0" smtClean="0"/>
              <a:t>What </a:t>
            </a:r>
            <a:r>
              <a:rPr lang="en-US" sz="2000" dirty="0"/>
              <a:t>you like to do with </a:t>
            </a:r>
            <a:r>
              <a:rPr lang="en-US" sz="2000" dirty="0" smtClean="0"/>
              <a:t>them?</a:t>
            </a:r>
          </a:p>
          <a:p>
            <a:pPr marL="457200" indent="-457200">
              <a:spcBef>
                <a:spcPts val="0"/>
              </a:spcBef>
              <a:buFont typeface="+mj-lt"/>
              <a:buAutoNum type="arabicPeriod"/>
            </a:pPr>
            <a:r>
              <a:rPr lang="en-US" sz="2000" dirty="0" smtClean="0"/>
              <a:t>Why </a:t>
            </a:r>
            <a:r>
              <a:rPr lang="en-US" sz="2000" dirty="0"/>
              <a:t>you like to spend time with them?</a:t>
            </a:r>
          </a:p>
        </p:txBody>
      </p:sp>
      <p:sp>
        <p:nvSpPr>
          <p:cNvPr id="4" name="Content Placeholder 3"/>
          <p:cNvSpPr>
            <a:spLocks noGrp="1"/>
          </p:cNvSpPr>
          <p:nvPr>
            <p:ph sz="half" idx="2"/>
          </p:nvPr>
        </p:nvSpPr>
        <p:spPr>
          <a:xfrm>
            <a:off x="6226790" y="1143238"/>
            <a:ext cx="5305567" cy="5437258"/>
          </a:xfrm>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sz="2400" b="1" u="sng" dirty="0">
                <a:solidFill>
                  <a:srgbClr val="0070C0"/>
                </a:solidFill>
              </a:rPr>
              <a:t>Fluency &amp; </a:t>
            </a:r>
            <a:r>
              <a:rPr lang="en-US" sz="2400" b="1" u="sng" dirty="0" smtClean="0">
                <a:solidFill>
                  <a:srgbClr val="0070C0"/>
                </a:solidFill>
              </a:rPr>
              <a:t>Coherence and/or Grammar</a:t>
            </a:r>
            <a:endParaRPr lang="en-US" sz="2400" b="1" u="sng" dirty="0">
              <a:solidFill>
                <a:srgbClr val="0070C0"/>
              </a:solidFill>
            </a:endParaRPr>
          </a:p>
          <a:p>
            <a:pPr marL="457200" indent="-457200">
              <a:buFont typeface="+mj-lt"/>
              <a:buAutoNum type="arabicPeriod"/>
            </a:pPr>
            <a:r>
              <a:rPr lang="en-US" sz="2000" dirty="0" smtClean="0"/>
              <a:t>Mother; </a:t>
            </a:r>
            <a:r>
              <a:rPr lang="en-US" sz="2000" dirty="0" smtClean="0"/>
              <a:t>friend </a:t>
            </a:r>
          </a:p>
          <a:p>
            <a:pPr marL="457200" indent="-457200">
              <a:buFont typeface="+mj-lt"/>
              <a:buAutoNum type="arabicPeriod"/>
            </a:pPr>
            <a:r>
              <a:rPr lang="en-US" sz="2000" dirty="0" smtClean="0"/>
              <a:t>Quality time, try for every now &amp; then,</a:t>
            </a:r>
          </a:p>
          <a:p>
            <a:pPr marL="457200" indent="-457200">
              <a:buFont typeface="+mj-lt"/>
              <a:buAutoNum type="arabicPeriod"/>
            </a:pPr>
            <a:r>
              <a:rPr lang="en-US" sz="2000" dirty="0" smtClean="0"/>
              <a:t>Strolling in the riverside/ hang out/ sometimes meet over a coffee.   </a:t>
            </a:r>
          </a:p>
          <a:p>
            <a:pPr marL="457200" indent="-457200">
              <a:buFont typeface="+mj-lt"/>
              <a:buAutoNum type="arabicPeriod"/>
            </a:pPr>
            <a:r>
              <a:rPr lang="en-US" sz="2000" dirty="0" smtClean="0"/>
              <a:t>See eye-to-eye, bring out the best of me. </a:t>
            </a:r>
          </a:p>
          <a:p>
            <a:pPr marL="457200" lvl="1" indent="0">
              <a:buNone/>
            </a:pPr>
            <a:r>
              <a:rPr lang="en-US" sz="2000" b="1" i="1" dirty="0" smtClean="0">
                <a:solidFill>
                  <a:srgbClr val="FF0000"/>
                </a:solidFill>
              </a:rPr>
              <a:t>If I didn’t have </a:t>
            </a:r>
            <a:r>
              <a:rPr lang="en-US" sz="2000" dirty="0" smtClean="0"/>
              <a:t>such individuals beside me, </a:t>
            </a:r>
            <a:r>
              <a:rPr lang="en-US" sz="2000" b="1" i="1" dirty="0" smtClean="0"/>
              <a:t>I’d </a:t>
            </a:r>
            <a:r>
              <a:rPr lang="en-US" sz="2000" i="1" dirty="0" smtClean="0"/>
              <a:t>end up </a:t>
            </a:r>
            <a:r>
              <a:rPr lang="en-US" sz="2000" dirty="0" smtClean="0"/>
              <a:t>being lonely &amp; unsuccessful. </a:t>
            </a:r>
          </a:p>
          <a:p>
            <a:pPr marL="457200" lvl="1" indent="0">
              <a:buNone/>
            </a:pPr>
            <a:r>
              <a:rPr lang="en-US" sz="2000" dirty="0" smtClean="0"/>
              <a:t>He </a:t>
            </a:r>
            <a:r>
              <a:rPr lang="en-US" sz="2000" dirty="0"/>
              <a:t>offers me valuable advice and </a:t>
            </a:r>
            <a:r>
              <a:rPr lang="en-US" sz="2000" b="1" dirty="0"/>
              <a:t>emotional</a:t>
            </a:r>
            <a:br>
              <a:rPr lang="en-US" sz="2000" b="1" dirty="0"/>
            </a:br>
            <a:r>
              <a:rPr lang="en-US" sz="2000" b="1" dirty="0"/>
              <a:t>support </a:t>
            </a:r>
            <a:r>
              <a:rPr lang="en-US" sz="2000" b="1" i="1" dirty="0"/>
              <a:t>whenever</a:t>
            </a:r>
            <a:r>
              <a:rPr lang="en-US" sz="2000" dirty="0"/>
              <a:t> I </a:t>
            </a:r>
            <a:r>
              <a:rPr lang="en-US" sz="2000" b="1" dirty="0"/>
              <a:t>confine in </a:t>
            </a:r>
            <a:r>
              <a:rPr lang="en-US" sz="2000" dirty="0" smtClean="0"/>
              <a:t>him. </a:t>
            </a:r>
            <a:r>
              <a:rPr lang="en-US" sz="2000" dirty="0"/>
              <a:t/>
            </a:r>
            <a:br>
              <a:rPr lang="en-US" sz="2000" dirty="0"/>
            </a:br>
            <a:endParaRPr lang="en-US" sz="2000" dirty="0" smtClean="0"/>
          </a:p>
          <a:p>
            <a:pPr marL="457200" indent="-457200">
              <a:buFont typeface="+mj-lt"/>
              <a:buAutoNum type="arabicPeriod"/>
            </a:pPr>
            <a:endParaRPr lang="en-US" sz="2000" dirty="0"/>
          </a:p>
        </p:txBody>
      </p:sp>
      <p:sp>
        <p:nvSpPr>
          <p:cNvPr id="5" name="Content Placeholder 2"/>
          <p:cNvSpPr txBox="1">
            <a:spLocks/>
          </p:cNvSpPr>
          <p:nvPr/>
        </p:nvSpPr>
        <p:spPr>
          <a:xfrm>
            <a:off x="606188" y="3084394"/>
            <a:ext cx="5413612" cy="349610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spcBef>
                <a:spcPts val="0"/>
              </a:spcBef>
              <a:buFont typeface="Arial" panose="020B0604020202020204" pitchFamily="34" charset="0"/>
              <a:buNone/>
            </a:pPr>
            <a:r>
              <a:rPr lang="en-US" sz="2200" b="1" u="sng" dirty="0" smtClean="0">
                <a:solidFill>
                  <a:srgbClr val="0070C0"/>
                </a:solidFill>
              </a:rPr>
              <a:t>Vocabulary</a:t>
            </a:r>
          </a:p>
          <a:p>
            <a:pPr marL="0" indent="0">
              <a:spcBef>
                <a:spcPts val="0"/>
              </a:spcBef>
              <a:buNone/>
            </a:pPr>
            <a:r>
              <a:rPr lang="en-US" sz="2200" b="1" dirty="0" smtClean="0"/>
              <a:t>Synonym/</a:t>
            </a:r>
            <a:r>
              <a:rPr lang="en-US" sz="2200" b="1" dirty="0" err="1" smtClean="0"/>
              <a:t>vocaB</a:t>
            </a:r>
            <a:r>
              <a:rPr lang="en-US" sz="2200" b="1" dirty="0" smtClean="0"/>
              <a:t>: </a:t>
            </a:r>
          </a:p>
          <a:p>
            <a:pPr>
              <a:spcBef>
                <a:spcPts val="0"/>
              </a:spcBef>
              <a:buFont typeface="Wingdings" panose="05000000000000000000" pitchFamily="2" charset="2"/>
              <a:buChar char="§"/>
            </a:pPr>
            <a:r>
              <a:rPr lang="en-US" sz="2200" dirty="0"/>
              <a:t>incredibly </a:t>
            </a:r>
            <a:r>
              <a:rPr lang="en-US" sz="2200" dirty="0" smtClean="0"/>
              <a:t>supportive, </a:t>
            </a:r>
          </a:p>
          <a:p>
            <a:pPr marL="0" indent="0">
              <a:spcBef>
                <a:spcPts val="0"/>
              </a:spcBef>
              <a:buNone/>
            </a:pPr>
            <a:r>
              <a:rPr lang="en-US" sz="2200" b="1" dirty="0" smtClean="0"/>
              <a:t>Phrasal verb:</a:t>
            </a:r>
          </a:p>
          <a:p>
            <a:pPr>
              <a:spcBef>
                <a:spcPts val="0"/>
              </a:spcBef>
              <a:buFont typeface="Wingdings" panose="05000000000000000000" pitchFamily="2" charset="2"/>
              <a:buChar char="§"/>
            </a:pPr>
            <a:r>
              <a:rPr lang="en-US" sz="2200" dirty="0" smtClean="0"/>
              <a:t>Get along well, take after, </a:t>
            </a:r>
          </a:p>
          <a:p>
            <a:pPr marL="0" indent="0">
              <a:spcBef>
                <a:spcPts val="0"/>
              </a:spcBef>
              <a:buNone/>
            </a:pPr>
            <a:r>
              <a:rPr lang="en-US" sz="2200" b="1" dirty="0" smtClean="0"/>
              <a:t>Phrases</a:t>
            </a:r>
            <a:endParaRPr lang="en-US" sz="2200" dirty="0" smtClean="0"/>
          </a:p>
          <a:p>
            <a:pPr>
              <a:spcBef>
                <a:spcPts val="0"/>
              </a:spcBef>
              <a:buFont typeface="Wingdings" panose="05000000000000000000" pitchFamily="2" charset="2"/>
              <a:buChar char="§"/>
            </a:pPr>
            <a:r>
              <a:rPr lang="en-US" sz="2200" dirty="0" smtClean="0"/>
              <a:t>Love her to the moon &amp; back,</a:t>
            </a:r>
          </a:p>
          <a:p>
            <a:pPr>
              <a:spcBef>
                <a:spcPts val="0"/>
              </a:spcBef>
              <a:buFont typeface="Wingdings" panose="05000000000000000000" pitchFamily="2" charset="2"/>
              <a:buChar char="§"/>
            </a:pPr>
            <a:r>
              <a:rPr lang="en-US" sz="2200" dirty="0" smtClean="0"/>
              <a:t>Keep each other in the loop</a:t>
            </a:r>
          </a:p>
          <a:p>
            <a:pPr>
              <a:spcBef>
                <a:spcPts val="0"/>
              </a:spcBef>
              <a:buFont typeface="Wingdings" panose="05000000000000000000" pitchFamily="2" charset="2"/>
              <a:buChar char="§"/>
            </a:pPr>
            <a:endParaRPr lang="en-US" sz="2200" dirty="0" smtClean="0"/>
          </a:p>
          <a:p>
            <a:pPr>
              <a:spcBef>
                <a:spcPts val="0"/>
              </a:spcBef>
              <a:buFont typeface="Wingdings" panose="05000000000000000000" pitchFamily="2" charset="2"/>
              <a:buChar char="§"/>
            </a:pPr>
            <a:endParaRPr lang="en-US" sz="2200" dirty="0"/>
          </a:p>
        </p:txBody>
      </p:sp>
    </p:spTree>
    <p:extLst>
      <p:ext uri="{BB962C8B-B14F-4D97-AF65-F5344CB8AC3E}">
        <p14:creationId xmlns:p14="http://schemas.microsoft.com/office/powerpoint/2010/main" val="396303810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animEffect transition="in" filter="fade">
                                      <p:cBhvr>
                                        <p:cTn id="35" dur="500"/>
                                        <p:tgtEl>
                                          <p:spTgt spid="4">
                                            <p:txEl>
                                              <p:pRg st="5" end="5"/>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
                                            <p:txEl>
                                              <p:pRg st="6" end="6"/>
                                            </p:txEl>
                                          </p:spTgt>
                                        </p:tgtEl>
                                        <p:attrNameLst>
                                          <p:attrName>style.visibility</p:attrName>
                                        </p:attrNameLst>
                                      </p:cBhvr>
                                      <p:to>
                                        <p:strVal val="visible"/>
                                      </p:to>
                                    </p:set>
                                    <p:animEffect transition="in" filter="fade">
                                      <p:cBhvr>
                                        <p:cTn id="38" dur="500"/>
                                        <p:tgtEl>
                                          <p:spTgt spid="4">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Cue card</a:t>
            </a:r>
            <a:endParaRPr lang="en-US" dirty="0"/>
          </a:p>
        </p:txBody>
      </p:sp>
      <p:sp>
        <p:nvSpPr>
          <p:cNvPr id="5" name="Content Placeholder 4"/>
          <p:cNvSpPr>
            <a:spLocks noGrp="1"/>
          </p:cNvSpPr>
          <p:nvPr>
            <p:ph sz="half" idx="1"/>
          </p:nvPr>
        </p:nvSpPr>
        <p:spPr/>
        <p:txBody>
          <a:bodyPr>
            <a:normAutofit fontScale="85000" lnSpcReduction="20000"/>
          </a:bodyPr>
          <a:lstStyle/>
          <a:p>
            <a:pPr marL="514350" lvl="0" indent="-514350">
              <a:buFont typeface="+mj-lt"/>
              <a:buAutoNum type="arabicPeriod"/>
            </a:pPr>
            <a:r>
              <a:rPr lang="en-US" dirty="0"/>
              <a:t>Family</a:t>
            </a:r>
          </a:p>
          <a:p>
            <a:pPr marL="514350" lvl="0" indent="-514350">
              <a:buFont typeface="+mj-lt"/>
              <a:buAutoNum type="arabicPeriod"/>
            </a:pPr>
            <a:r>
              <a:rPr lang="en-US" dirty="0"/>
              <a:t>Favorite</a:t>
            </a:r>
          </a:p>
          <a:p>
            <a:pPr marL="514350" lvl="0" indent="-514350">
              <a:buFont typeface="+mj-lt"/>
              <a:buAutoNum type="arabicPeriod"/>
            </a:pPr>
            <a:r>
              <a:rPr lang="en-US" dirty="0"/>
              <a:t>City/Hometown</a:t>
            </a:r>
          </a:p>
          <a:p>
            <a:pPr marL="514350" lvl="0" indent="-514350">
              <a:buFont typeface="+mj-lt"/>
              <a:buAutoNum type="arabicPeriod"/>
            </a:pPr>
            <a:r>
              <a:rPr lang="en-US" dirty="0"/>
              <a:t>Workplace</a:t>
            </a:r>
          </a:p>
          <a:p>
            <a:pPr marL="514350" lvl="0" indent="-514350">
              <a:buFont typeface="+mj-lt"/>
              <a:buAutoNum type="arabicPeriod"/>
            </a:pPr>
            <a:r>
              <a:rPr lang="en-US" dirty="0"/>
              <a:t>Activity</a:t>
            </a:r>
          </a:p>
          <a:p>
            <a:pPr marL="514350" lvl="0" indent="-514350">
              <a:buFont typeface="+mj-lt"/>
              <a:buAutoNum type="arabicPeriod"/>
            </a:pPr>
            <a:r>
              <a:rPr lang="en-US" dirty="0"/>
              <a:t>House/Food/Restaurant</a:t>
            </a:r>
          </a:p>
          <a:p>
            <a:pPr marL="514350" lvl="0" indent="-514350">
              <a:buFont typeface="+mj-lt"/>
              <a:buAutoNum type="arabicPeriod"/>
            </a:pPr>
            <a:r>
              <a:rPr lang="en-US" dirty="0"/>
              <a:t>Technology/Device</a:t>
            </a:r>
          </a:p>
          <a:p>
            <a:pPr marL="514350" lvl="0" indent="-514350">
              <a:buFont typeface="+mj-lt"/>
              <a:buAutoNum type="arabicPeriod"/>
            </a:pPr>
            <a:r>
              <a:rPr lang="en-US" dirty="0"/>
              <a:t>Entertainment</a:t>
            </a:r>
          </a:p>
          <a:p>
            <a:pPr marL="514350" lvl="0" indent="-514350">
              <a:buFont typeface="+mj-lt"/>
              <a:buAutoNum type="arabicPeriod"/>
            </a:pPr>
            <a:r>
              <a:rPr lang="en-US" dirty="0"/>
              <a:t>Education</a:t>
            </a:r>
          </a:p>
          <a:p>
            <a:pPr marL="514350" lvl="0" indent="-514350">
              <a:buFont typeface="+mj-lt"/>
              <a:buAutoNum type="arabicPeriod"/>
            </a:pPr>
            <a:r>
              <a:rPr lang="en-US" dirty="0"/>
              <a:t>Environment</a:t>
            </a:r>
          </a:p>
          <a:p>
            <a:pPr marL="514350" indent="-514350">
              <a:buFont typeface="+mj-lt"/>
              <a:buAutoNum type="arabicPeriod"/>
            </a:pPr>
            <a:r>
              <a:rPr lang="en-US" dirty="0"/>
              <a:t>Business</a:t>
            </a:r>
          </a:p>
        </p:txBody>
      </p:sp>
      <p:sp>
        <p:nvSpPr>
          <p:cNvPr id="6" name="Content Placeholder 5"/>
          <p:cNvSpPr>
            <a:spLocks noGrp="1"/>
          </p:cNvSpPr>
          <p:nvPr>
            <p:ph sz="half" idx="2"/>
          </p:nvPr>
        </p:nvSpPr>
        <p:spPr/>
        <p:txBody>
          <a:bodyPr>
            <a:normAutofit fontScale="85000" lnSpcReduction="20000"/>
          </a:bodyPr>
          <a:lstStyle/>
          <a:p>
            <a:r>
              <a:rPr lang="en-US" dirty="0">
                <a:hlinkClick r:id="rId2"/>
              </a:rPr>
              <a:t>http://ieltsliz.com/recent-ielts-questions-and-topics</a:t>
            </a:r>
            <a:r>
              <a:rPr lang="en-US" dirty="0" smtClean="0">
                <a:hlinkClick r:id="rId2"/>
              </a:rPr>
              <a:t>/</a:t>
            </a:r>
            <a:endParaRPr lang="en-US" dirty="0" smtClean="0"/>
          </a:p>
          <a:p>
            <a:r>
              <a:rPr lang="en-US" dirty="0" smtClean="0">
                <a:hlinkClick r:id="rId3"/>
              </a:rPr>
              <a:t>200 vocabulary for IELTS</a:t>
            </a:r>
            <a:endParaRPr lang="en-US" dirty="0" smtClean="0"/>
          </a:p>
          <a:p>
            <a:r>
              <a:rPr lang="en-US" dirty="0" smtClean="0">
                <a:hlinkClick r:id="rId4"/>
              </a:rPr>
              <a:t>IELTS Speaking vocabulary</a:t>
            </a:r>
            <a:endParaRPr lang="en-US" dirty="0"/>
          </a:p>
        </p:txBody>
      </p:sp>
    </p:spTree>
    <p:extLst>
      <p:ext uri="{BB962C8B-B14F-4D97-AF65-F5344CB8AC3E}">
        <p14:creationId xmlns:p14="http://schemas.microsoft.com/office/powerpoint/2010/main" val="247806816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lgn="ctr"/>
            <a:r>
              <a:rPr lang="en-US" sz="8000" dirty="0" smtClean="0"/>
              <a:t>IELTS Speaking PART </a:t>
            </a:r>
            <a:r>
              <a:rPr lang="en-US" sz="8000" dirty="0" smtClean="0"/>
              <a:t>2</a:t>
            </a:r>
            <a:endParaRPr lang="en-US" sz="8000" dirty="0"/>
          </a:p>
        </p:txBody>
      </p:sp>
      <p:sp>
        <p:nvSpPr>
          <p:cNvPr id="2" name="Content Placeholder 1"/>
          <p:cNvSpPr>
            <a:spLocks noGrp="1"/>
          </p:cNvSpPr>
          <p:nvPr>
            <p:ph sz="half" idx="1"/>
          </p:nvPr>
        </p:nvSpPr>
        <p:spPr/>
        <p:txBody>
          <a:bodyPr>
            <a:normAutofit/>
          </a:bodyPr>
          <a:lstStyle/>
          <a:p>
            <a:pPr marL="514350" indent="-514350">
              <a:buFont typeface="+mj-lt"/>
              <a:buAutoNum type="arabicPeriod"/>
            </a:pPr>
            <a:endParaRPr lang="en-US" sz="2400" dirty="0" smtClean="0"/>
          </a:p>
          <a:p>
            <a:pPr marL="514350" indent="-514350">
              <a:buFont typeface="+mj-lt"/>
              <a:buAutoNum type="arabicPeriod"/>
            </a:pPr>
            <a:r>
              <a:rPr lang="en-US" sz="2400" dirty="0" smtClean="0"/>
              <a:t>toDAY</a:t>
            </a:r>
            <a:r>
              <a:rPr lang="en-US" sz="2400" dirty="0" smtClean="0"/>
              <a:t>, I’m going to talk about…</a:t>
            </a:r>
          </a:p>
          <a:p>
            <a:pPr marL="514350" indent="-514350">
              <a:buFont typeface="+mj-lt"/>
              <a:buAutoNum type="arabicPeriod"/>
            </a:pPr>
            <a:r>
              <a:rPr lang="en-US" sz="2400" dirty="0" smtClean="0">
                <a:solidFill>
                  <a:srgbClr val="0070C0"/>
                </a:solidFill>
              </a:rPr>
              <a:t>I’d love to start off by stating that…</a:t>
            </a:r>
          </a:p>
          <a:p>
            <a:pPr marL="514350" indent="-514350">
              <a:buFont typeface="+mj-lt"/>
              <a:buAutoNum type="arabicPeriod"/>
            </a:pPr>
            <a:r>
              <a:rPr lang="en-US" sz="2400" dirty="0" smtClean="0">
                <a:solidFill>
                  <a:srgbClr val="FF0000"/>
                </a:solidFill>
              </a:rPr>
              <a:t>Now, let’s move onto the point …</a:t>
            </a:r>
          </a:p>
          <a:p>
            <a:pPr marL="514350" indent="-514350">
              <a:buFont typeface="+mj-lt"/>
              <a:buAutoNum type="arabicPeriod"/>
            </a:pPr>
            <a:r>
              <a:rPr lang="en-US" sz="2400" dirty="0" smtClean="0"/>
              <a:t>I’d also like to draw your attention to the fact that…</a:t>
            </a:r>
          </a:p>
        </p:txBody>
      </p:sp>
      <p:sp>
        <p:nvSpPr>
          <p:cNvPr id="5" name="Content Placeholder 2"/>
          <p:cNvSpPr>
            <a:spLocks noGrp="1"/>
          </p:cNvSpPr>
          <p:nvPr>
            <p:ph sz="half" idx="2"/>
          </p:nvPr>
        </p:nvSpPr>
        <p:spPr/>
        <p:style>
          <a:lnRef idx="2">
            <a:schemeClr val="accent1"/>
          </a:lnRef>
          <a:fillRef idx="1">
            <a:schemeClr val="lt1"/>
          </a:fillRef>
          <a:effectRef idx="0">
            <a:schemeClr val="accent1"/>
          </a:effectRef>
          <a:fontRef idx="minor">
            <a:schemeClr val="dk1"/>
          </a:fontRef>
        </p:style>
        <p:txBody>
          <a:bodyPr>
            <a:noAutofit/>
          </a:bodyPr>
          <a:lstStyle/>
          <a:p>
            <a:pPr marL="0" indent="0">
              <a:spcBef>
                <a:spcPts val="0"/>
              </a:spcBef>
              <a:buNone/>
            </a:pPr>
            <a:r>
              <a:rPr lang="en-US" sz="2400" dirty="0"/>
              <a:t>Describe how you like to spend time </a:t>
            </a:r>
            <a:r>
              <a:rPr lang="en-US" sz="2400" dirty="0" smtClean="0"/>
              <a:t>with your family/friends</a:t>
            </a:r>
          </a:p>
          <a:p>
            <a:pPr marL="457200" indent="-457200">
              <a:spcBef>
                <a:spcPts val="0"/>
              </a:spcBef>
              <a:buFont typeface="+mj-lt"/>
              <a:buAutoNum type="arabicPeriod"/>
            </a:pPr>
            <a:r>
              <a:rPr lang="en-US" sz="2400" dirty="0" smtClean="0"/>
              <a:t>Who are they?</a:t>
            </a:r>
          </a:p>
          <a:p>
            <a:pPr marL="457200" indent="-457200">
              <a:spcBef>
                <a:spcPts val="0"/>
              </a:spcBef>
              <a:buFont typeface="+mj-lt"/>
              <a:buAutoNum type="arabicPeriod"/>
            </a:pPr>
            <a:r>
              <a:rPr lang="en-US" sz="2400" dirty="0" smtClean="0">
                <a:solidFill>
                  <a:srgbClr val="0070C0"/>
                </a:solidFill>
              </a:rPr>
              <a:t>When </a:t>
            </a:r>
            <a:r>
              <a:rPr lang="en-US" sz="2400" dirty="0">
                <a:solidFill>
                  <a:srgbClr val="0070C0"/>
                </a:solidFill>
              </a:rPr>
              <a:t>do you spend time with </a:t>
            </a:r>
            <a:r>
              <a:rPr lang="en-US" sz="2400" dirty="0" smtClean="0">
                <a:solidFill>
                  <a:srgbClr val="0070C0"/>
                </a:solidFill>
              </a:rPr>
              <a:t>them?</a:t>
            </a:r>
          </a:p>
          <a:p>
            <a:pPr marL="457200" indent="-457200">
              <a:spcBef>
                <a:spcPts val="0"/>
              </a:spcBef>
              <a:buFont typeface="+mj-lt"/>
              <a:buAutoNum type="arabicPeriod"/>
            </a:pPr>
            <a:r>
              <a:rPr lang="en-US" sz="2400" dirty="0" smtClean="0">
                <a:solidFill>
                  <a:srgbClr val="FF0000"/>
                </a:solidFill>
              </a:rPr>
              <a:t>What </a:t>
            </a:r>
            <a:r>
              <a:rPr lang="en-US" sz="2400" dirty="0">
                <a:solidFill>
                  <a:srgbClr val="FF0000"/>
                </a:solidFill>
              </a:rPr>
              <a:t>you like to do with </a:t>
            </a:r>
            <a:r>
              <a:rPr lang="en-US" sz="2400" dirty="0" smtClean="0">
                <a:solidFill>
                  <a:srgbClr val="FF0000"/>
                </a:solidFill>
              </a:rPr>
              <a:t>them?</a:t>
            </a:r>
          </a:p>
          <a:p>
            <a:pPr marL="457200" indent="-457200">
              <a:spcBef>
                <a:spcPts val="0"/>
              </a:spcBef>
              <a:buFont typeface="+mj-lt"/>
              <a:buAutoNum type="arabicPeriod"/>
            </a:pPr>
            <a:r>
              <a:rPr lang="en-US" sz="2400" dirty="0" smtClean="0"/>
              <a:t>Why </a:t>
            </a:r>
            <a:r>
              <a:rPr lang="en-US" sz="2400" dirty="0"/>
              <a:t>you like to spend time with them</a:t>
            </a:r>
            <a:r>
              <a:rPr lang="en-US" sz="2400" dirty="0" smtClean="0"/>
              <a:t>?</a:t>
            </a:r>
          </a:p>
          <a:p>
            <a:pPr marL="457200" indent="-457200">
              <a:spcBef>
                <a:spcPts val="0"/>
              </a:spcBef>
              <a:buFont typeface="+mj-lt"/>
              <a:buAutoNum type="arabicPeriod"/>
            </a:pPr>
            <a:endParaRPr lang="en-US" sz="2400" dirty="0"/>
          </a:p>
        </p:txBody>
      </p:sp>
    </p:spTree>
    <p:extLst>
      <p:ext uri="{BB962C8B-B14F-4D97-AF65-F5344CB8AC3E}">
        <p14:creationId xmlns:p14="http://schemas.microsoft.com/office/powerpoint/2010/main" val="2486882867"/>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a:t>
            </a:r>
            <a:endParaRPr lang="en-US" dirty="0"/>
          </a:p>
        </p:txBody>
      </p:sp>
      <p:sp>
        <p:nvSpPr>
          <p:cNvPr id="3" name="Content Placeholder 2"/>
          <p:cNvSpPr>
            <a:spLocks noGrp="1"/>
          </p:cNvSpPr>
          <p:nvPr>
            <p:ph idx="1"/>
          </p:nvPr>
        </p:nvSpPr>
        <p:spPr/>
        <p:txBody>
          <a:bodyPr/>
          <a:lstStyle/>
          <a:p>
            <a:r>
              <a:rPr lang="en-US" dirty="0" smtClean="0"/>
              <a:t>“Give </a:t>
            </a:r>
            <a:r>
              <a:rPr lang="en-US" dirty="0"/>
              <a:t>me </a:t>
            </a:r>
            <a:r>
              <a:rPr lang="en-US" b="1" dirty="0"/>
              <a:t>six hours</a:t>
            </a:r>
            <a:r>
              <a:rPr lang="en-US" dirty="0"/>
              <a:t> to </a:t>
            </a:r>
            <a:r>
              <a:rPr lang="en-US" b="1" dirty="0"/>
              <a:t>chop</a:t>
            </a:r>
            <a:r>
              <a:rPr lang="en-US" dirty="0"/>
              <a:t> down a tree and I will spend the first four sharpening the axe</a:t>
            </a:r>
            <a:r>
              <a:rPr lang="en-US" dirty="0" smtClean="0"/>
              <a:t>.”</a:t>
            </a:r>
          </a:p>
          <a:p>
            <a:r>
              <a:rPr lang="en-US" dirty="0" smtClean="0"/>
              <a:t>This is not an introductory video. I’m assuming that you have a great deal of knowledge on IELTS Speaking questions and answers patterns. </a:t>
            </a:r>
          </a:p>
          <a:p>
            <a:endParaRPr lang="en-US" dirty="0"/>
          </a:p>
        </p:txBody>
      </p:sp>
    </p:spTree>
    <p:extLst>
      <p:ext uri="{BB962C8B-B14F-4D97-AF65-F5344CB8AC3E}">
        <p14:creationId xmlns:p14="http://schemas.microsoft.com/office/powerpoint/2010/main" val="4046729293"/>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10515600" cy="1325563"/>
          </a:xfrm>
        </p:spPr>
        <p:txBody>
          <a:bodyPr/>
          <a:lstStyle/>
          <a:p>
            <a:pPr algn="ctr"/>
            <a:r>
              <a:rPr lang="en-US" b="1" dirty="0" smtClean="0">
                <a:solidFill>
                  <a:srgbClr val="7030A0"/>
                </a:solidFill>
              </a:rPr>
              <a:t>IELTS Speaking – Part 2 – Journey (5)</a:t>
            </a:r>
            <a:endParaRPr lang="en-US" b="1" dirty="0">
              <a:solidFill>
                <a:srgbClr val="7030A0"/>
              </a:solidFill>
            </a:endParaRPr>
          </a:p>
        </p:txBody>
      </p:sp>
      <p:sp>
        <p:nvSpPr>
          <p:cNvPr id="3" name="Content Placeholder 2"/>
          <p:cNvSpPr>
            <a:spLocks noGrp="1"/>
          </p:cNvSpPr>
          <p:nvPr>
            <p:ph sz="half" idx="1"/>
          </p:nvPr>
        </p:nvSpPr>
        <p:spPr>
          <a:xfrm>
            <a:off x="762000" y="1251744"/>
            <a:ext cx="5181600" cy="2746375"/>
          </a:xfrm>
          <a:ln w="63500">
            <a:solidFill>
              <a:srgbClr val="00B0F0"/>
            </a:solidFill>
            <a:prstDash val="solid"/>
          </a:ln>
        </p:spPr>
        <p:style>
          <a:lnRef idx="2">
            <a:schemeClr val="accent1"/>
          </a:lnRef>
          <a:fillRef idx="1">
            <a:schemeClr val="lt1"/>
          </a:fillRef>
          <a:effectRef idx="0">
            <a:schemeClr val="accent1"/>
          </a:effectRef>
          <a:fontRef idx="minor">
            <a:schemeClr val="dk1"/>
          </a:fontRef>
        </p:style>
        <p:txBody>
          <a:bodyPr>
            <a:normAutofit lnSpcReduction="10000"/>
          </a:bodyPr>
          <a:lstStyle/>
          <a:p>
            <a:pPr marL="0" indent="0">
              <a:lnSpc>
                <a:spcPct val="100000"/>
              </a:lnSpc>
              <a:spcBef>
                <a:spcPts val="0"/>
              </a:spcBef>
              <a:buNone/>
            </a:pPr>
            <a:r>
              <a:rPr lang="en-US" sz="2400" b="1" dirty="0" smtClean="0"/>
              <a:t>Describe </a:t>
            </a:r>
            <a:r>
              <a:rPr lang="en-US" sz="2400" b="1" dirty="0"/>
              <a:t>a journey which you did using public </a:t>
            </a:r>
            <a:r>
              <a:rPr lang="en-US" sz="2400" b="1" dirty="0" smtClean="0"/>
              <a:t>transportation.</a:t>
            </a:r>
            <a:r>
              <a:rPr lang="en-US" sz="2400" b="1" dirty="0"/>
              <a:t/>
            </a:r>
            <a:br>
              <a:rPr lang="en-US" sz="2400" b="1" dirty="0"/>
            </a:br>
            <a:r>
              <a:rPr lang="en-US" sz="2400" b="1" dirty="0" smtClean="0"/>
              <a:t>You should say</a:t>
            </a:r>
          </a:p>
          <a:p>
            <a:pPr marL="457200" lvl="1" indent="0">
              <a:lnSpc>
                <a:spcPct val="100000"/>
              </a:lnSpc>
              <a:spcBef>
                <a:spcPts val="0"/>
              </a:spcBef>
              <a:buNone/>
            </a:pPr>
            <a:r>
              <a:rPr lang="en-US" b="1" dirty="0" smtClean="0"/>
              <a:t>When </a:t>
            </a:r>
            <a:r>
              <a:rPr lang="en-US" b="1" dirty="0"/>
              <a:t>it was?</a:t>
            </a:r>
          </a:p>
          <a:p>
            <a:pPr marL="457200" lvl="1" indent="0">
              <a:lnSpc>
                <a:spcPct val="100000"/>
              </a:lnSpc>
              <a:spcBef>
                <a:spcPts val="0"/>
              </a:spcBef>
              <a:buNone/>
            </a:pPr>
            <a:r>
              <a:rPr lang="en-US" b="1" dirty="0"/>
              <a:t>Who were with you?</a:t>
            </a:r>
            <a:br>
              <a:rPr lang="en-US" b="1" dirty="0"/>
            </a:br>
            <a:r>
              <a:rPr lang="en-US" b="1" dirty="0"/>
              <a:t>Why you took public </a:t>
            </a:r>
            <a:r>
              <a:rPr lang="en-US" b="1" dirty="0" smtClean="0"/>
              <a:t>transport?</a:t>
            </a:r>
            <a:endParaRPr lang="en-US" b="1" dirty="0"/>
          </a:p>
          <a:p>
            <a:pPr marL="0" indent="0">
              <a:lnSpc>
                <a:spcPct val="100000"/>
              </a:lnSpc>
              <a:spcBef>
                <a:spcPts val="0"/>
              </a:spcBef>
              <a:buNone/>
            </a:pPr>
            <a:r>
              <a:rPr lang="en-US" sz="2400" b="1" dirty="0"/>
              <a:t>a</a:t>
            </a:r>
            <a:r>
              <a:rPr lang="en-US" sz="2400" b="1" dirty="0" smtClean="0"/>
              <a:t>nd </a:t>
            </a:r>
            <a:r>
              <a:rPr lang="en-US" sz="2400" b="1" dirty="0"/>
              <a:t>explain how do you feel about the journey?</a:t>
            </a:r>
          </a:p>
        </p:txBody>
      </p:sp>
      <p:sp>
        <p:nvSpPr>
          <p:cNvPr id="4" name="Content Placeholder 3"/>
          <p:cNvSpPr>
            <a:spLocks noGrp="1"/>
          </p:cNvSpPr>
          <p:nvPr>
            <p:ph sz="half" idx="2"/>
          </p:nvPr>
        </p:nvSpPr>
        <p:spPr>
          <a:xfrm>
            <a:off x="6134100" y="1251744"/>
            <a:ext cx="5181600" cy="5453856"/>
          </a:xfrm>
        </p:spPr>
        <p:txBody>
          <a:bodyPr>
            <a:normAutofit lnSpcReduction="10000"/>
          </a:bodyPr>
          <a:lstStyle/>
          <a:p>
            <a:pPr>
              <a:buFont typeface="Wingdings" panose="05000000000000000000" pitchFamily="2" charset="2"/>
              <a:buChar char="§"/>
            </a:pPr>
            <a:r>
              <a:rPr lang="en-US" b="1" u="sng" dirty="0" smtClean="0">
                <a:solidFill>
                  <a:srgbClr val="0070C0"/>
                </a:solidFill>
              </a:rPr>
              <a:t>Vocabulary</a:t>
            </a:r>
          </a:p>
          <a:p>
            <a:pPr lvl="1">
              <a:buFont typeface="Wingdings" panose="05000000000000000000" pitchFamily="2" charset="2"/>
              <a:buChar char="§"/>
            </a:pPr>
            <a:r>
              <a:rPr lang="en-US" b="1" dirty="0" smtClean="0"/>
              <a:t>Synonym: 	</a:t>
            </a:r>
            <a:r>
              <a:rPr lang="en-US" dirty="0" smtClean="0"/>
              <a:t>Journey/travel/trip/excursion</a:t>
            </a:r>
          </a:p>
          <a:p>
            <a:pPr lvl="1">
              <a:buFont typeface="Wingdings" panose="05000000000000000000" pitchFamily="2" charset="2"/>
              <a:buChar char="§"/>
            </a:pPr>
            <a:r>
              <a:rPr lang="en-US" b="1" dirty="0" smtClean="0"/>
              <a:t>Phrasal verb:</a:t>
            </a:r>
          </a:p>
          <a:p>
            <a:pPr marL="457200" lvl="1" indent="0">
              <a:buNone/>
            </a:pPr>
            <a:r>
              <a:rPr lang="en-US" dirty="0" smtClean="0"/>
              <a:t>	Set off = start a journey</a:t>
            </a:r>
          </a:p>
          <a:p>
            <a:pPr marL="457200" lvl="1" indent="0">
              <a:buNone/>
            </a:pPr>
            <a:r>
              <a:rPr lang="en-US" dirty="0" smtClean="0"/>
              <a:t>	End up, start off</a:t>
            </a:r>
          </a:p>
          <a:p>
            <a:pPr lvl="2">
              <a:buFont typeface="Wingdings" panose="05000000000000000000" pitchFamily="2" charset="2"/>
              <a:buChar char="§"/>
            </a:pPr>
            <a:r>
              <a:rPr lang="en-US" sz="1800" b="1" u="sng" dirty="0"/>
              <a:t>Who were with </a:t>
            </a:r>
            <a:r>
              <a:rPr lang="en-US" sz="1800" b="1" u="sng" dirty="0" smtClean="0"/>
              <a:t>you: accompanied by</a:t>
            </a:r>
            <a:endParaRPr lang="en-US" sz="1800" u="sng" dirty="0" smtClean="0"/>
          </a:p>
          <a:p>
            <a:pPr lvl="1">
              <a:buFont typeface="Wingdings" panose="05000000000000000000" pitchFamily="2" charset="2"/>
              <a:buChar char="§"/>
            </a:pPr>
            <a:r>
              <a:rPr lang="en-US" b="1" dirty="0" smtClean="0"/>
              <a:t>Phrases</a:t>
            </a:r>
          </a:p>
          <a:p>
            <a:pPr lvl="2">
              <a:buFont typeface="Wingdings" panose="05000000000000000000" pitchFamily="2" charset="2"/>
              <a:buChar char="§"/>
            </a:pPr>
            <a:r>
              <a:rPr lang="en-US" dirty="0" smtClean="0"/>
              <a:t>Get away, Hustle &amp; bustle of city life, cost </a:t>
            </a:r>
            <a:r>
              <a:rPr lang="en-US" dirty="0"/>
              <a:t>an arm &amp; a </a:t>
            </a:r>
            <a:r>
              <a:rPr lang="en-US" dirty="0" smtClean="0"/>
              <a:t>leg</a:t>
            </a:r>
          </a:p>
          <a:p>
            <a:pPr lvl="2">
              <a:buFont typeface="Wingdings" panose="05000000000000000000" pitchFamily="2" charset="2"/>
              <a:buChar char="§"/>
            </a:pPr>
            <a:r>
              <a:rPr lang="en-US" dirty="0" smtClean="0"/>
              <a:t>Every now &amp; then (frequently)</a:t>
            </a:r>
            <a:endParaRPr lang="en-US" dirty="0"/>
          </a:p>
          <a:p>
            <a:pPr>
              <a:buFont typeface="Wingdings" panose="05000000000000000000" pitchFamily="2" charset="2"/>
              <a:buChar char="§"/>
            </a:pPr>
            <a:r>
              <a:rPr lang="en-US" b="1" u="sng" dirty="0" smtClean="0">
                <a:solidFill>
                  <a:srgbClr val="0070C0"/>
                </a:solidFill>
              </a:rPr>
              <a:t>Grammar</a:t>
            </a:r>
            <a:endParaRPr lang="en-US" b="1" dirty="0" smtClean="0"/>
          </a:p>
          <a:p>
            <a:pPr lvl="1">
              <a:buFont typeface="Wingdings" panose="05000000000000000000" pitchFamily="2" charset="2"/>
              <a:buChar char="§"/>
            </a:pPr>
            <a:r>
              <a:rPr lang="en-US" dirty="0" smtClean="0"/>
              <a:t>cx-cd </a:t>
            </a:r>
          </a:p>
          <a:p>
            <a:pPr lvl="1">
              <a:buFont typeface="Wingdings" panose="05000000000000000000" pitchFamily="2" charset="2"/>
              <a:buChar char="§"/>
            </a:pPr>
            <a:r>
              <a:rPr lang="en-US" dirty="0" smtClean="0"/>
              <a:t>If, </a:t>
            </a:r>
            <a:r>
              <a:rPr lang="en-US" dirty="0" err="1" smtClean="0"/>
              <a:t>Alth</a:t>
            </a:r>
            <a:r>
              <a:rPr lang="en-US" dirty="0" smtClean="0"/>
              <a:t> (although), </a:t>
            </a:r>
            <a:r>
              <a:rPr lang="en-US" dirty="0" err="1" smtClean="0"/>
              <a:t>noba</a:t>
            </a:r>
            <a:r>
              <a:rPr lang="en-US" dirty="0" smtClean="0"/>
              <a:t> (not only – but also), </a:t>
            </a:r>
            <a:r>
              <a:rPr lang="en-US" dirty="0" err="1" smtClean="0"/>
              <a:t>awa</a:t>
            </a:r>
            <a:r>
              <a:rPr lang="en-US" dirty="0" smtClean="0"/>
              <a:t> (as well as)</a:t>
            </a:r>
            <a:endParaRPr lang="en-US" dirty="0"/>
          </a:p>
          <a:p>
            <a:pPr marL="514350" indent="-514350">
              <a:buFont typeface="+mj-lt"/>
              <a:buAutoNum type="arabicPeriod"/>
            </a:pPr>
            <a:endParaRPr lang="en-US" dirty="0"/>
          </a:p>
        </p:txBody>
      </p:sp>
      <p:sp>
        <p:nvSpPr>
          <p:cNvPr id="5" name="Rectangle 4"/>
          <p:cNvSpPr/>
          <p:nvPr/>
        </p:nvSpPr>
        <p:spPr>
          <a:xfrm>
            <a:off x="666464" y="4079588"/>
            <a:ext cx="5277135" cy="2369880"/>
          </a:xfrm>
          <a:prstGeom prst="rect">
            <a:avLst/>
          </a:prstGeom>
        </p:spPr>
        <p:txBody>
          <a:bodyPr wrap="square">
            <a:spAutoFit/>
          </a:bodyPr>
          <a:lstStyle/>
          <a:p>
            <a:pPr marL="285750" indent="-285750">
              <a:buFont typeface="Wingdings" panose="05000000000000000000" pitchFamily="2" charset="2"/>
              <a:buChar char="§"/>
            </a:pPr>
            <a:r>
              <a:rPr lang="en-US" sz="2800" b="1" u="sng" dirty="0" smtClean="0">
                <a:solidFill>
                  <a:srgbClr val="0070C0"/>
                </a:solidFill>
              </a:rPr>
              <a:t>Fluency &amp; Coherence</a:t>
            </a:r>
          </a:p>
          <a:p>
            <a:pPr marL="514350" indent="-514350">
              <a:buFont typeface="+mj-lt"/>
              <a:buAutoNum type="arabicPeriod"/>
            </a:pPr>
            <a:r>
              <a:rPr lang="en-US" sz="2400" dirty="0" smtClean="0"/>
              <a:t>Last </a:t>
            </a:r>
            <a:r>
              <a:rPr lang="en-US" sz="2400" dirty="0"/>
              <a:t>weekend</a:t>
            </a:r>
          </a:p>
          <a:p>
            <a:pPr marL="514350" indent="-514350">
              <a:buFont typeface="+mj-lt"/>
              <a:buAutoNum type="arabicPeriod"/>
            </a:pPr>
            <a:r>
              <a:rPr lang="en-US" sz="2400" dirty="0" smtClean="0"/>
              <a:t>Family</a:t>
            </a:r>
            <a:endParaRPr lang="en-US" sz="2400" dirty="0"/>
          </a:p>
          <a:p>
            <a:pPr marL="514350" indent="-514350">
              <a:buFont typeface="+mj-lt"/>
              <a:buAutoNum type="arabicPeriod"/>
            </a:pPr>
            <a:r>
              <a:rPr lang="en-US" sz="2400" dirty="0" smtClean="0"/>
              <a:t>Compare private &amp; public transport</a:t>
            </a:r>
          </a:p>
          <a:p>
            <a:pPr marL="971550" lvl="1" indent="-514350">
              <a:buFont typeface="+mj-lt"/>
              <a:buAutoNum type="romanUcPeriod"/>
            </a:pPr>
            <a:r>
              <a:rPr lang="en-US" sz="2400" dirty="0" smtClean="0"/>
              <a:t>Get away from monotonous life</a:t>
            </a:r>
          </a:p>
          <a:p>
            <a:pPr marL="971550" lvl="1" indent="-514350">
              <a:buFont typeface="+mj-lt"/>
              <a:buAutoNum type="romanUcPeriod"/>
            </a:pPr>
            <a:endParaRPr lang="en-US" sz="2400" dirty="0" smtClean="0"/>
          </a:p>
        </p:txBody>
      </p:sp>
    </p:spTree>
    <p:extLst>
      <p:ext uri="{BB962C8B-B14F-4D97-AF65-F5344CB8AC3E}">
        <p14:creationId xmlns:p14="http://schemas.microsoft.com/office/powerpoint/2010/main" val="1945052695"/>
      </p:ext>
    </p:extLst>
  </p:cSld>
  <p:clrMapOvr>
    <a:masterClrMapping/>
  </p:clrMapOvr>
  <p:transition spd="slow" advTm="19288">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500"/>
                                        <p:tgtEl>
                                          <p:spTgt spid="4">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500"/>
                                        <p:tgtEl>
                                          <p:spTgt spid="4">
                                            <p:txEl>
                                              <p:pRg st="4" end="4"/>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fade">
                                      <p:cBhvr>
                                        <p:cTn id="31" dur="500"/>
                                        <p:tgtEl>
                                          <p:spTgt spid="4">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fade">
                                      <p:cBhvr>
                                        <p:cTn id="36" dur="500"/>
                                        <p:tgtEl>
                                          <p:spTgt spid="4">
                                            <p:txEl>
                                              <p:pRg st="6" end="6"/>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fade">
                                      <p:cBhvr>
                                        <p:cTn id="39" dur="500"/>
                                        <p:tgtEl>
                                          <p:spTgt spid="4">
                                            <p:txEl>
                                              <p:pRg st="7" end="7"/>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fade">
                                      <p:cBhvr>
                                        <p:cTn id="42" dur="500"/>
                                        <p:tgtEl>
                                          <p:spTgt spid="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Effect transition="in" filter="fade">
                                      <p:cBhvr>
                                        <p:cTn id="47" dur="500"/>
                                        <p:tgtEl>
                                          <p:spTgt spid="4">
                                            <p:txEl>
                                              <p:pRg st="9" end="9"/>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
                                            <p:txEl>
                                              <p:pRg st="10" end="10"/>
                                            </p:txEl>
                                          </p:spTgt>
                                        </p:tgtEl>
                                        <p:attrNameLst>
                                          <p:attrName>style.visibility</p:attrName>
                                        </p:attrNameLst>
                                      </p:cBhvr>
                                      <p:to>
                                        <p:strVal val="visible"/>
                                      </p:to>
                                    </p:set>
                                    <p:animEffect transition="in" filter="fade">
                                      <p:cBhvr>
                                        <p:cTn id="50" dur="500"/>
                                        <p:tgtEl>
                                          <p:spTgt spid="4">
                                            <p:txEl>
                                              <p:pRg st="10" end="1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
                                            <p:txEl>
                                              <p:pRg st="11" end="11"/>
                                            </p:txEl>
                                          </p:spTgt>
                                        </p:tgtEl>
                                        <p:attrNameLst>
                                          <p:attrName>style.visibility</p:attrName>
                                        </p:attrNameLst>
                                      </p:cBhvr>
                                      <p:to>
                                        <p:strVal val="visible"/>
                                      </p:to>
                                    </p:set>
                                    <p:animEffect transition="in" filter="fade">
                                      <p:cBhvr>
                                        <p:cTn id="53"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59307" y="1774209"/>
            <a:ext cx="11641541" cy="4511936"/>
          </a:xfrm>
        </p:spPr>
        <p:txBody>
          <a:bodyPr>
            <a:noAutofit/>
          </a:bodyPr>
          <a:lstStyle/>
          <a:p>
            <a:pPr marL="0" indent="0">
              <a:buNone/>
            </a:pPr>
            <a:r>
              <a:rPr lang="en-US" sz="2200" b="1" dirty="0" smtClean="0">
                <a:solidFill>
                  <a:srgbClr val="FF0000"/>
                </a:solidFill>
              </a:rPr>
              <a:t>toDAY, I’m going to talk about </a:t>
            </a:r>
            <a:r>
              <a:rPr lang="en-US" sz="2200" dirty="0" smtClean="0"/>
              <a:t>a </a:t>
            </a:r>
            <a:r>
              <a:rPr lang="en-US" sz="2200" u="sng" dirty="0" smtClean="0"/>
              <a:t>travel</a:t>
            </a:r>
            <a:r>
              <a:rPr lang="en-US" sz="2200" dirty="0" smtClean="0"/>
              <a:t> by train that I’ve made recently to enjoy the serene lifestyle &amp; local cuisine of the northern part of my country.</a:t>
            </a:r>
          </a:p>
          <a:p>
            <a:pPr>
              <a:buFont typeface="Wingdings" panose="05000000000000000000" pitchFamily="2" charset="2"/>
              <a:buChar char="§"/>
            </a:pPr>
            <a:r>
              <a:rPr lang="en-US" sz="2200" b="1" dirty="0">
                <a:solidFill>
                  <a:srgbClr val="FF0000"/>
                </a:solidFill>
              </a:rPr>
              <a:t>I’d like to start off by stating that </a:t>
            </a:r>
            <a:r>
              <a:rPr lang="en-US" sz="2200" dirty="0" smtClean="0"/>
              <a:t>it was the last weekend, a long weekend, when I went for this </a:t>
            </a:r>
            <a:r>
              <a:rPr lang="en-US" sz="2200" u="sng" dirty="0" smtClean="0"/>
              <a:t>outing</a:t>
            </a:r>
            <a:r>
              <a:rPr lang="en-US" sz="2200" dirty="0" smtClean="0"/>
              <a:t>. It was a nice sunny day. We </a:t>
            </a:r>
            <a:r>
              <a:rPr lang="en-US" sz="2200" b="1" dirty="0" smtClean="0"/>
              <a:t>set off </a:t>
            </a:r>
            <a:r>
              <a:rPr lang="en-US" sz="2200" dirty="0" smtClean="0"/>
              <a:t>our travel from a central railway station in the capital. I was </a:t>
            </a:r>
            <a:r>
              <a:rPr lang="en-US" sz="2200" b="1" dirty="0" smtClean="0"/>
              <a:t>accompanied by </a:t>
            </a:r>
            <a:r>
              <a:rPr lang="en-US" sz="2200" dirty="0" smtClean="0"/>
              <a:t>my family members. </a:t>
            </a:r>
            <a:endParaRPr lang="en-US" sz="2200" dirty="0"/>
          </a:p>
          <a:p>
            <a:pPr>
              <a:buFont typeface="Wingdings" panose="05000000000000000000" pitchFamily="2" charset="2"/>
              <a:buChar char="§"/>
            </a:pPr>
            <a:r>
              <a:rPr lang="en-US" sz="2200" b="1" dirty="0">
                <a:solidFill>
                  <a:srgbClr val="FF0000"/>
                </a:solidFill>
              </a:rPr>
              <a:t>I, also, love to draw your attention to the fact that</a:t>
            </a:r>
            <a:r>
              <a:rPr lang="en-US" sz="2200" i="1" dirty="0">
                <a:solidFill>
                  <a:srgbClr val="7030A0"/>
                </a:solidFill>
              </a:rPr>
              <a:t> </a:t>
            </a:r>
            <a:r>
              <a:rPr lang="en-US" sz="2200" b="1" i="1" dirty="0" smtClean="0"/>
              <a:t>although</a:t>
            </a:r>
            <a:r>
              <a:rPr lang="en-US" sz="2200" dirty="0" smtClean="0"/>
              <a:t> we were supposed to travel by private car, we figured out that that would cost us an arm &amp; a leg. Therefore, to save money, we </a:t>
            </a:r>
            <a:r>
              <a:rPr lang="en-US" sz="2200" b="1" dirty="0" smtClean="0"/>
              <a:t>ended up </a:t>
            </a:r>
            <a:r>
              <a:rPr lang="en-US" sz="2200" dirty="0" smtClean="0"/>
              <a:t>traveling by train – a public transport. </a:t>
            </a:r>
            <a:endParaRPr lang="en-US" sz="2200" dirty="0"/>
          </a:p>
          <a:p>
            <a:pPr>
              <a:buFont typeface="Wingdings" panose="05000000000000000000" pitchFamily="2" charset="2"/>
              <a:buChar char="§"/>
            </a:pPr>
            <a:r>
              <a:rPr lang="en-US" sz="2200" b="1" dirty="0">
                <a:solidFill>
                  <a:srgbClr val="FF0000"/>
                </a:solidFill>
              </a:rPr>
              <a:t>Now, let’s move on to </a:t>
            </a:r>
            <a:r>
              <a:rPr lang="en-US" sz="2200" dirty="0" smtClean="0"/>
              <a:t>my feeling about this journey. The </a:t>
            </a:r>
            <a:r>
              <a:rPr lang="en-US" sz="2200" u="sng" dirty="0" smtClean="0"/>
              <a:t>excursion</a:t>
            </a:r>
            <a:r>
              <a:rPr lang="en-US" sz="2200" dirty="0" smtClean="0"/>
              <a:t> was monotonous when we started from the city, but, it was an amazing feeling as soon as we were able to oversee the picturesque landscape of the counTRYside later on. Needless to say, this </a:t>
            </a:r>
            <a:r>
              <a:rPr lang="en-US" sz="2200" u="sng" dirty="0" smtClean="0"/>
              <a:t>trip</a:t>
            </a:r>
            <a:r>
              <a:rPr lang="en-US" sz="2200" dirty="0" smtClean="0"/>
              <a:t> was a great escape from the hustle &amp; bustle of city life. Additionally, the journey was </a:t>
            </a:r>
            <a:r>
              <a:rPr lang="en-US" sz="2200" b="1" i="1" dirty="0" smtClean="0"/>
              <a:t>not only </a:t>
            </a:r>
            <a:r>
              <a:rPr lang="en-US" sz="2200" dirty="0" smtClean="0"/>
              <a:t>pleasurable </a:t>
            </a:r>
            <a:r>
              <a:rPr lang="en-US" sz="2200" b="1" i="1" dirty="0" smtClean="0"/>
              <a:t>but also </a:t>
            </a:r>
            <a:r>
              <a:rPr lang="en-US" sz="2200" dirty="0" smtClean="0"/>
              <a:t>a value for money. </a:t>
            </a:r>
            <a:r>
              <a:rPr lang="en-US" sz="2400" b="1" dirty="0"/>
              <a:t>We </a:t>
            </a:r>
            <a:r>
              <a:rPr lang="en-US" sz="2400" b="1" dirty="0">
                <a:solidFill>
                  <a:srgbClr val="FF0000"/>
                </a:solidFill>
              </a:rPr>
              <a:t>would not </a:t>
            </a:r>
            <a:r>
              <a:rPr lang="en-US" sz="2400" b="1" dirty="0" smtClean="0">
                <a:solidFill>
                  <a:srgbClr val="FF0000"/>
                </a:solidFill>
              </a:rPr>
              <a:t>have enjoyed </a:t>
            </a:r>
            <a:r>
              <a:rPr lang="en-US" sz="2400" b="1" dirty="0"/>
              <a:t>such a beautiful </a:t>
            </a:r>
            <a:r>
              <a:rPr lang="en-US" sz="2400" b="1" dirty="0" smtClean="0"/>
              <a:t>time </a:t>
            </a:r>
            <a:r>
              <a:rPr lang="en-US" sz="2400" b="1" dirty="0"/>
              <a:t>together </a:t>
            </a:r>
            <a:r>
              <a:rPr lang="en-US" sz="2400" b="1" dirty="0">
                <a:solidFill>
                  <a:srgbClr val="FF0000"/>
                </a:solidFill>
              </a:rPr>
              <a:t>if we </a:t>
            </a:r>
            <a:r>
              <a:rPr lang="en-US" sz="2400" b="1" dirty="0" smtClean="0">
                <a:solidFill>
                  <a:srgbClr val="FF0000"/>
                </a:solidFill>
              </a:rPr>
              <a:t>hadn't taken</a:t>
            </a:r>
            <a:r>
              <a:rPr lang="en-US" sz="2400" b="1" dirty="0" smtClean="0"/>
              <a:t> </a:t>
            </a:r>
            <a:r>
              <a:rPr lang="en-US" sz="2400" b="1" dirty="0"/>
              <a:t>steps to make this journey happen</a:t>
            </a:r>
            <a:r>
              <a:rPr lang="en-US" sz="2400" dirty="0">
                <a:solidFill>
                  <a:srgbClr val="0070C0"/>
                </a:solidFill>
              </a:rPr>
              <a:t>. </a:t>
            </a:r>
            <a:r>
              <a:rPr lang="en-US" sz="2200" dirty="0" smtClean="0"/>
              <a:t>I wish I can enjoy this type of journey </a:t>
            </a:r>
            <a:r>
              <a:rPr lang="en-US" sz="2200" b="1" i="1" dirty="0" smtClean="0"/>
              <a:t>every now &amp; then</a:t>
            </a:r>
            <a:r>
              <a:rPr lang="en-US" sz="2200" dirty="0" smtClean="0"/>
              <a:t>. </a:t>
            </a:r>
          </a:p>
        </p:txBody>
      </p:sp>
      <p:sp>
        <p:nvSpPr>
          <p:cNvPr id="7" name="Content Placeholder 2"/>
          <p:cNvSpPr txBox="1">
            <a:spLocks/>
          </p:cNvSpPr>
          <p:nvPr/>
        </p:nvSpPr>
        <p:spPr>
          <a:xfrm>
            <a:off x="259307" y="204717"/>
            <a:ext cx="11641541" cy="1569492"/>
          </a:xfrm>
          <a:prstGeom prst="rect">
            <a:avLst/>
          </a:prstGeom>
          <a:ln w="63500" cap="flat" cmpd="sng" algn="ctr">
            <a:solidFill>
              <a:srgbClr val="00B0F0"/>
            </a:solidFill>
            <a:prstDash val="solid"/>
            <a:miter lim="800000"/>
          </a:ln>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2400" b="1" dirty="0" smtClean="0">
                <a:solidFill>
                  <a:srgbClr val="00B0F0"/>
                </a:solidFill>
              </a:rPr>
              <a:t>IELTS Speaking PART 2: </a:t>
            </a:r>
            <a:r>
              <a:rPr lang="en-US" sz="2400" b="1" dirty="0" smtClean="0"/>
              <a:t>Describe a journey which you did using public transportation. </a:t>
            </a:r>
          </a:p>
          <a:p>
            <a:pPr marL="457200" lvl="1" indent="0">
              <a:lnSpc>
                <a:spcPct val="100000"/>
              </a:lnSpc>
              <a:spcBef>
                <a:spcPts val="0"/>
              </a:spcBef>
              <a:buNone/>
            </a:pPr>
            <a:r>
              <a:rPr lang="en-US" b="1" dirty="0" smtClean="0"/>
              <a:t>	You should say, When it was? Who were with you? </a:t>
            </a:r>
          </a:p>
          <a:p>
            <a:pPr marL="457200" lvl="1" indent="0">
              <a:lnSpc>
                <a:spcPct val="100000"/>
              </a:lnSpc>
              <a:spcBef>
                <a:spcPts val="0"/>
              </a:spcBef>
              <a:buFont typeface="Arial" panose="020B0604020202020204" pitchFamily="34" charset="0"/>
              <a:buNone/>
            </a:pPr>
            <a:r>
              <a:rPr lang="en-US" b="1" dirty="0"/>
              <a:t>	</a:t>
            </a:r>
            <a:r>
              <a:rPr lang="en-US" b="1" dirty="0" smtClean="0"/>
              <a:t>Why you took public transport?</a:t>
            </a:r>
          </a:p>
          <a:p>
            <a:pPr marL="0" indent="0">
              <a:lnSpc>
                <a:spcPct val="100000"/>
              </a:lnSpc>
              <a:spcBef>
                <a:spcPts val="0"/>
              </a:spcBef>
              <a:buFont typeface="Arial" panose="020B0604020202020204" pitchFamily="34" charset="0"/>
              <a:buNone/>
            </a:pPr>
            <a:r>
              <a:rPr lang="en-US" sz="2400" b="1" dirty="0"/>
              <a:t>	</a:t>
            </a:r>
            <a:r>
              <a:rPr lang="en-US" sz="2400" b="1" dirty="0" smtClean="0"/>
              <a:t>and explain how do you feel about the journey?</a:t>
            </a:r>
            <a:endParaRPr lang="en-US" sz="2400" b="1" dirty="0"/>
          </a:p>
        </p:txBody>
      </p:sp>
    </p:spTree>
    <p:extLst>
      <p:ext uri="{BB962C8B-B14F-4D97-AF65-F5344CB8AC3E}">
        <p14:creationId xmlns:p14="http://schemas.microsoft.com/office/powerpoint/2010/main" val="8173567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27" presetClass="emph" presetSubtype="0" repeatCount="indefinite" fill="remove" nodeType="withEffect">
                                  <p:stCondLst>
                                    <p:cond delay="0"/>
                                  </p:stCondLst>
                                  <p:endCondLst>
                                    <p:cond evt="onNext" delay="0">
                                      <p:tgtEl>
                                        <p:sldTgt/>
                                      </p:tgtEl>
                                    </p:cond>
                                  </p:endCondLst>
                                  <p:childTnLst>
                                    <p:animClr clrSpc="rgb" dir="cw">
                                      <p:cBhvr override="childStyle">
                                        <p:cTn id="9" dur="250" autoRev="1" fill="remove"/>
                                        <p:tgtEl>
                                          <p:spTgt spid="7">
                                            <p:txEl>
                                              <p:pRg st="0" end="0"/>
                                            </p:txEl>
                                          </p:spTgt>
                                        </p:tgtEl>
                                        <p:attrNameLst>
                                          <p:attrName>style.color</p:attrName>
                                        </p:attrNameLst>
                                      </p:cBhvr>
                                      <p:to>
                                        <a:schemeClr val="bg1"/>
                                      </p:to>
                                    </p:animClr>
                                    <p:animClr clrSpc="rgb" dir="cw">
                                      <p:cBhvr>
                                        <p:cTn id="10" dur="250" autoRev="1" fill="remove"/>
                                        <p:tgtEl>
                                          <p:spTgt spid="7">
                                            <p:txEl>
                                              <p:pRg st="0" end="0"/>
                                            </p:txEl>
                                          </p:spTgt>
                                        </p:tgtEl>
                                        <p:attrNameLst>
                                          <p:attrName>fillcolor</p:attrName>
                                        </p:attrNameLst>
                                      </p:cBhvr>
                                      <p:to>
                                        <a:schemeClr val="bg1"/>
                                      </p:to>
                                    </p:animClr>
                                    <p:set>
                                      <p:cBhvr>
                                        <p:cTn id="11" dur="250" autoRev="1" fill="remove"/>
                                        <p:tgtEl>
                                          <p:spTgt spid="7">
                                            <p:txEl>
                                              <p:pRg st="0" end="0"/>
                                            </p:txEl>
                                          </p:spTgt>
                                        </p:tgtEl>
                                        <p:attrNameLst>
                                          <p:attrName>fill.type</p:attrName>
                                        </p:attrNameLst>
                                      </p:cBhvr>
                                      <p:to>
                                        <p:strVal val="solid"/>
                                      </p:to>
                                    </p:set>
                                    <p:set>
                                      <p:cBhvr>
                                        <p:cTn id="12" dur="250" autoRev="1" fill="remove"/>
                                        <p:tgtEl>
                                          <p:spTgt spid="7">
                                            <p:txEl>
                                              <p:pRg st="0" end="0"/>
                                            </p:txEl>
                                          </p:spTgt>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par>
                                <p:cTn id="18" presetID="27" presetClass="emph" presetSubtype="0" repeatCount="indefinite" fill="remove" nodeType="withEffect">
                                  <p:stCondLst>
                                    <p:cond delay="0"/>
                                  </p:stCondLst>
                                  <p:endCondLst>
                                    <p:cond evt="onNext" delay="0">
                                      <p:tgtEl>
                                        <p:sldTgt/>
                                      </p:tgtEl>
                                    </p:cond>
                                  </p:endCondLst>
                                  <p:childTnLst>
                                    <p:animClr clrSpc="rgb" dir="cw">
                                      <p:cBhvr override="childStyle">
                                        <p:cTn id="19" dur="250" autoRev="1" fill="remove"/>
                                        <p:tgtEl>
                                          <p:spTgt spid="7">
                                            <p:txEl>
                                              <p:pRg st="1" end="1"/>
                                            </p:txEl>
                                          </p:spTgt>
                                        </p:tgtEl>
                                        <p:attrNameLst>
                                          <p:attrName>style.color</p:attrName>
                                        </p:attrNameLst>
                                      </p:cBhvr>
                                      <p:to>
                                        <a:schemeClr val="bg1"/>
                                      </p:to>
                                    </p:animClr>
                                    <p:animClr clrSpc="rgb" dir="cw">
                                      <p:cBhvr>
                                        <p:cTn id="20" dur="250" autoRev="1" fill="remove"/>
                                        <p:tgtEl>
                                          <p:spTgt spid="7">
                                            <p:txEl>
                                              <p:pRg st="1" end="1"/>
                                            </p:txEl>
                                          </p:spTgt>
                                        </p:tgtEl>
                                        <p:attrNameLst>
                                          <p:attrName>fillcolor</p:attrName>
                                        </p:attrNameLst>
                                      </p:cBhvr>
                                      <p:to>
                                        <a:schemeClr val="bg1"/>
                                      </p:to>
                                    </p:animClr>
                                    <p:set>
                                      <p:cBhvr>
                                        <p:cTn id="21" dur="250" autoRev="1" fill="remove"/>
                                        <p:tgtEl>
                                          <p:spTgt spid="7">
                                            <p:txEl>
                                              <p:pRg st="1" end="1"/>
                                            </p:txEl>
                                          </p:spTgt>
                                        </p:tgtEl>
                                        <p:attrNameLst>
                                          <p:attrName>fill.type</p:attrName>
                                        </p:attrNameLst>
                                      </p:cBhvr>
                                      <p:to>
                                        <p:strVal val="solid"/>
                                      </p:to>
                                    </p:set>
                                    <p:set>
                                      <p:cBhvr>
                                        <p:cTn id="22" dur="250" autoRev="1" fill="remove"/>
                                        <p:tgtEl>
                                          <p:spTgt spid="7">
                                            <p:txEl>
                                              <p:pRg st="1" end="1"/>
                                            </p:txEl>
                                          </p:spTgt>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fade">
                                      <p:cBhvr>
                                        <p:cTn id="27" dur="500"/>
                                        <p:tgtEl>
                                          <p:spTgt spid="6">
                                            <p:txEl>
                                              <p:pRg st="2" end="2"/>
                                            </p:txEl>
                                          </p:spTgt>
                                        </p:tgtEl>
                                      </p:cBhvr>
                                    </p:animEffect>
                                  </p:childTnLst>
                                </p:cTn>
                              </p:par>
                              <p:par>
                                <p:cTn id="28" presetID="27" presetClass="emph" presetSubtype="0" repeatCount="indefinite" fill="remove" nodeType="withEffect">
                                  <p:stCondLst>
                                    <p:cond delay="0"/>
                                  </p:stCondLst>
                                  <p:endCondLst>
                                    <p:cond evt="onNext" delay="0">
                                      <p:tgtEl>
                                        <p:sldTgt/>
                                      </p:tgtEl>
                                    </p:cond>
                                  </p:endCondLst>
                                  <p:childTnLst>
                                    <p:animClr clrSpc="rgb" dir="cw">
                                      <p:cBhvr override="childStyle">
                                        <p:cTn id="29" dur="250" autoRev="1" fill="remove"/>
                                        <p:tgtEl>
                                          <p:spTgt spid="7">
                                            <p:txEl>
                                              <p:pRg st="2" end="2"/>
                                            </p:txEl>
                                          </p:spTgt>
                                        </p:tgtEl>
                                        <p:attrNameLst>
                                          <p:attrName>style.color</p:attrName>
                                        </p:attrNameLst>
                                      </p:cBhvr>
                                      <p:to>
                                        <a:schemeClr val="bg1"/>
                                      </p:to>
                                    </p:animClr>
                                    <p:animClr clrSpc="rgb" dir="cw">
                                      <p:cBhvr>
                                        <p:cTn id="30" dur="250" autoRev="1" fill="remove"/>
                                        <p:tgtEl>
                                          <p:spTgt spid="7">
                                            <p:txEl>
                                              <p:pRg st="2" end="2"/>
                                            </p:txEl>
                                          </p:spTgt>
                                        </p:tgtEl>
                                        <p:attrNameLst>
                                          <p:attrName>fillcolor</p:attrName>
                                        </p:attrNameLst>
                                      </p:cBhvr>
                                      <p:to>
                                        <a:schemeClr val="bg1"/>
                                      </p:to>
                                    </p:animClr>
                                    <p:set>
                                      <p:cBhvr>
                                        <p:cTn id="31" dur="250" autoRev="1" fill="remove"/>
                                        <p:tgtEl>
                                          <p:spTgt spid="7">
                                            <p:txEl>
                                              <p:pRg st="2" end="2"/>
                                            </p:txEl>
                                          </p:spTgt>
                                        </p:tgtEl>
                                        <p:attrNameLst>
                                          <p:attrName>fill.type</p:attrName>
                                        </p:attrNameLst>
                                      </p:cBhvr>
                                      <p:to>
                                        <p:strVal val="solid"/>
                                      </p:to>
                                    </p:set>
                                    <p:set>
                                      <p:cBhvr>
                                        <p:cTn id="32" dur="250" autoRev="1" fill="remove"/>
                                        <p:tgtEl>
                                          <p:spTgt spid="7">
                                            <p:txEl>
                                              <p:pRg st="2" end="2"/>
                                            </p:txEl>
                                          </p:spTgt>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Effect transition="in" filter="fade">
                                      <p:cBhvr>
                                        <p:cTn id="37" dur="500"/>
                                        <p:tgtEl>
                                          <p:spTgt spid="6">
                                            <p:txEl>
                                              <p:pRg st="3" end="3"/>
                                            </p:txEl>
                                          </p:spTgt>
                                        </p:tgtEl>
                                      </p:cBhvr>
                                    </p:animEffect>
                                  </p:childTnLst>
                                </p:cTn>
                              </p:par>
                              <p:par>
                                <p:cTn id="38" presetID="27" presetClass="emph" presetSubtype="0" repeatCount="indefinite" fill="remove" nodeType="withEffect">
                                  <p:stCondLst>
                                    <p:cond delay="0"/>
                                  </p:stCondLst>
                                  <p:endCondLst>
                                    <p:cond evt="onNext" delay="0">
                                      <p:tgtEl>
                                        <p:sldTgt/>
                                      </p:tgtEl>
                                    </p:cond>
                                  </p:endCondLst>
                                  <p:childTnLst>
                                    <p:animClr clrSpc="rgb" dir="cw">
                                      <p:cBhvr override="childStyle">
                                        <p:cTn id="39" dur="250" autoRev="1" fill="remove"/>
                                        <p:tgtEl>
                                          <p:spTgt spid="7">
                                            <p:txEl>
                                              <p:pRg st="3" end="3"/>
                                            </p:txEl>
                                          </p:spTgt>
                                        </p:tgtEl>
                                        <p:attrNameLst>
                                          <p:attrName>style.color</p:attrName>
                                        </p:attrNameLst>
                                      </p:cBhvr>
                                      <p:to>
                                        <a:schemeClr val="bg1"/>
                                      </p:to>
                                    </p:animClr>
                                    <p:animClr clrSpc="rgb" dir="cw">
                                      <p:cBhvr>
                                        <p:cTn id="40" dur="250" autoRev="1" fill="remove"/>
                                        <p:tgtEl>
                                          <p:spTgt spid="7">
                                            <p:txEl>
                                              <p:pRg st="3" end="3"/>
                                            </p:txEl>
                                          </p:spTgt>
                                        </p:tgtEl>
                                        <p:attrNameLst>
                                          <p:attrName>fillcolor</p:attrName>
                                        </p:attrNameLst>
                                      </p:cBhvr>
                                      <p:to>
                                        <a:schemeClr val="bg1"/>
                                      </p:to>
                                    </p:animClr>
                                    <p:set>
                                      <p:cBhvr>
                                        <p:cTn id="41" dur="250" autoRev="1" fill="remove"/>
                                        <p:tgtEl>
                                          <p:spTgt spid="7">
                                            <p:txEl>
                                              <p:pRg st="3" end="3"/>
                                            </p:txEl>
                                          </p:spTgt>
                                        </p:tgtEl>
                                        <p:attrNameLst>
                                          <p:attrName>fill.type</p:attrName>
                                        </p:attrNameLst>
                                      </p:cBhvr>
                                      <p:to>
                                        <p:strVal val="solid"/>
                                      </p:to>
                                    </p:set>
                                    <p:set>
                                      <p:cBhvr>
                                        <p:cTn id="42" dur="250" autoRev="1" fill="remove"/>
                                        <p:tgtEl>
                                          <p:spTgt spid="7">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5660"/>
            <a:ext cx="10515600" cy="1325563"/>
          </a:xfrm>
        </p:spPr>
        <p:txBody>
          <a:bodyPr/>
          <a:lstStyle/>
          <a:p>
            <a:pPr algn="ctr"/>
            <a:r>
              <a:rPr lang="en-US" u="sng" dirty="0" smtClean="0"/>
              <a:t>IELTS Speaking </a:t>
            </a:r>
            <a:r>
              <a:rPr lang="en-US" b="1" u="sng" dirty="0" smtClean="0"/>
              <a:t>Marking</a:t>
            </a:r>
            <a:r>
              <a:rPr lang="en-US" u="sng" dirty="0" smtClean="0"/>
              <a:t> Criteria</a:t>
            </a:r>
            <a:endParaRPr lang="en-US"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12324871"/>
              </p:ext>
            </p:extLst>
          </p:nvPr>
        </p:nvGraphicFramePr>
        <p:xfrm>
          <a:off x="838200" y="1325563"/>
          <a:ext cx="10515600" cy="52663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30147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IELTS Speaking Marking Criteria</a:t>
            </a:r>
            <a:endParaRPr lang="en-US" sz="5400" b="1"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3200" dirty="0" smtClean="0"/>
              <a:t>Fluency &amp; Coherence</a:t>
            </a:r>
          </a:p>
          <a:p>
            <a:pPr marL="514350" indent="-514350">
              <a:buFont typeface="+mj-lt"/>
              <a:buAutoNum type="arabicPeriod"/>
            </a:pPr>
            <a:r>
              <a:rPr lang="en-US" sz="3200" dirty="0" smtClean="0"/>
              <a:t>Vocabulary</a:t>
            </a:r>
          </a:p>
          <a:p>
            <a:pPr marL="514350" indent="-514350">
              <a:buFont typeface="+mj-lt"/>
              <a:buAutoNum type="arabicPeriod"/>
            </a:pPr>
            <a:r>
              <a:rPr lang="en-US" sz="3200" dirty="0" smtClean="0"/>
              <a:t>Grammar</a:t>
            </a:r>
          </a:p>
          <a:p>
            <a:pPr marL="514350" indent="-514350">
              <a:buFont typeface="+mj-lt"/>
              <a:buAutoNum type="arabicPeriod"/>
            </a:pPr>
            <a:r>
              <a:rPr lang="en-US" sz="3200" dirty="0" smtClean="0"/>
              <a:t>Pronunciation</a:t>
            </a:r>
            <a:endParaRPr lang="en-US" sz="3200" dirty="0"/>
          </a:p>
        </p:txBody>
      </p:sp>
    </p:spTree>
    <p:extLst>
      <p:ext uri="{BB962C8B-B14F-4D97-AF65-F5344CB8AC3E}">
        <p14:creationId xmlns:p14="http://schemas.microsoft.com/office/powerpoint/2010/main" val="3522688855"/>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775" y="365125"/>
            <a:ext cx="11057207" cy="1325563"/>
          </a:xfrm>
        </p:spPr>
        <p:txBody>
          <a:bodyPr>
            <a:normAutofit/>
          </a:bodyPr>
          <a:lstStyle/>
          <a:p>
            <a:r>
              <a:rPr lang="en-US" b="1" dirty="0" smtClean="0"/>
              <a:t>Sources</a:t>
            </a:r>
            <a:r>
              <a:rPr lang="en-US" dirty="0" smtClean="0"/>
              <a:t> to improve IELTS Speaking </a:t>
            </a:r>
            <a:r>
              <a:rPr lang="en-US" b="1" dirty="0" smtClean="0"/>
              <a:t>PART 2</a:t>
            </a:r>
            <a:endParaRPr lang="en-US" b="1" dirty="0"/>
          </a:p>
        </p:txBody>
      </p:sp>
      <p:sp>
        <p:nvSpPr>
          <p:cNvPr id="4" name="Content Placeholder 3"/>
          <p:cNvSpPr>
            <a:spLocks noGrp="1"/>
          </p:cNvSpPr>
          <p:nvPr>
            <p:ph sz="half" idx="1"/>
          </p:nvPr>
        </p:nvSpPr>
        <p:spPr>
          <a:xfrm>
            <a:off x="576775" y="1825625"/>
            <a:ext cx="5443025" cy="4351338"/>
          </a:xfrm>
        </p:spPr>
        <p:txBody>
          <a:bodyPr/>
          <a:lstStyle/>
          <a:p>
            <a:pPr>
              <a:buFont typeface="Wingdings" panose="05000000000000000000" pitchFamily="2" charset="2"/>
              <a:buChar char="§"/>
            </a:pPr>
            <a:r>
              <a:rPr lang="en-US" dirty="0">
                <a:hlinkClick r:id="rId2"/>
              </a:rPr>
              <a:t>https://ieltsmaterial.com/100-ielts-speaking-part-2-topics-in-2016-2017-sample-answers</a:t>
            </a:r>
            <a:r>
              <a:rPr lang="en-US" dirty="0" smtClean="0">
                <a:hlinkClick r:id="rId2"/>
              </a:rPr>
              <a:t>/</a:t>
            </a:r>
            <a:endParaRPr lang="en-US" dirty="0" smtClean="0"/>
          </a:p>
          <a:p>
            <a:pPr>
              <a:buFont typeface="Wingdings" panose="05000000000000000000" pitchFamily="2" charset="2"/>
              <a:buChar char="§"/>
            </a:pPr>
            <a:endParaRPr lang="en-US" dirty="0"/>
          </a:p>
        </p:txBody>
      </p:sp>
      <p:sp>
        <p:nvSpPr>
          <p:cNvPr id="5" name="Content Placeholder 4"/>
          <p:cNvSpPr>
            <a:spLocks noGrp="1"/>
          </p:cNvSpPr>
          <p:nvPr>
            <p:ph sz="half" idx="2"/>
          </p:nvPr>
        </p:nvSpPr>
        <p:spPr>
          <a:xfrm>
            <a:off x="6172200" y="1825625"/>
            <a:ext cx="5461782" cy="4351338"/>
          </a:xfrm>
        </p:spPr>
        <p:txBody>
          <a:bodyPr/>
          <a:lstStyle/>
          <a:p>
            <a:pPr>
              <a:buFont typeface="Wingdings" panose="05000000000000000000" pitchFamily="2" charset="2"/>
              <a:buChar char="§"/>
            </a:pPr>
            <a:r>
              <a:rPr lang="en-US" dirty="0" smtClean="0"/>
              <a:t>Ieltsspeaking.co.uk</a:t>
            </a:r>
          </a:p>
          <a:p>
            <a:pPr>
              <a:buFont typeface="Wingdings" panose="05000000000000000000" pitchFamily="2" charset="2"/>
              <a:buChar char="§"/>
            </a:pPr>
            <a:r>
              <a:rPr lang="en-US" dirty="0" smtClean="0"/>
              <a:t>100 IELTS Speaking cue card</a:t>
            </a:r>
          </a:p>
          <a:p>
            <a:pPr>
              <a:buFont typeface="Wingdings" panose="05000000000000000000" pitchFamily="2" charset="2"/>
              <a:buChar char="§"/>
            </a:pPr>
            <a:r>
              <a:rPr lang="en-US" dirty="0" smtClean="0"/>
              <a:t>IELTS Speaking vocabulary v1</a:t>
            </a:r>
            <a:endParaRPr lang="en-US" dirty="0"/>
          </a:p>
        </p:txBody>
      </p:sp>
    </p:spTree>
    <p:extLst>
      <p:ext uri="{BB962C8B-B14F-4D97-AF65-F5344CB8AC3E}">
        <p14:creationId xmlns:p14="http://schemas.microsoft.com/office/powerpoint/2010/main" val="3358213007"/>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for IELTS Speaking PART 2</a:t>
            </a:r>
            <a:endParaRPr lang="en-US" dirty="0"/>
          </a:p>
        </p:txBody>
      </p:sp>
      <p:sp>
        <p:nvSpPr>
          <p:cNvPr id="3" name="Content Placeholder 2"/>
          <p:cNvSpPr>
            <a:spLocks noGrp="1"/>
          </p:cNvSpPr>
          <p:nvPr>
            <p:ph sz="half" idx="1"/>
          </p:nvPr>
        </p:nvSpPr>
        <p:spPr/>
        <p:txBody>
          <a:bodyPr>
            <a:normAutofit fontScale="92500" lnSpcReduction="10000"/>
          </a:bodyPr>
          <a:lstStyle/>
          <a:p>
            <a:pPr marL="457200" indent="-457200">
              <a:buFont typeface="+mj-lt"/>
              <a:buAutoNum type="arabicPeriod"/>
            </a:pPr>
            <a:r>
              <a:rPr lang="en-US" sz="2400" dirty="0" smtClean="0"/>
              <a:t>Analyze some cue cards from common topics</a:t>
            </a:r>
          </a:p>
          <a:p>
            <a:pPr marL="457200" indent="-457200">
              <a:buFont typeface="+mj-lt"/>
              <a:buAutoNum type="arabicPeriod"/>
            </a:pPr>
            <a:r>
              <a:rPr lang="en-US" sz="2400" dirty="0" smtClean="0"/>
              <a:t>Don’t worry about the questions in the cue card. You may talk about anything relevant to the scenario.</a:t>
            </a:r>
          </a:p>
          <a:p>
            <a:pPr marL="457200" indent="-457200">
              <a:buFont typeface="+mj-lt"/>
              <a:buAutoNum type="arabicPeriod"/>
            </a:pPr>
            <a:r>
              <a:rPr lang="en-US" sz="2400" dirty="0" smtClean="0"/>
              <a:t>Always prepare to talk about 2 minutes. It’s extremely bad if your speech is too short. </a:t>
            </a:r>
            <a:endParaRPr lang="en-US" sz="2400" dirty="0"/>
          </a:p>
        </p:txBody>
      </p:sp>
      <p:sp>
        <p:nvSpPr>
          <p:cNvPr id="4" name="Content Placeholder 3"/>
          <p:cNvSpPr>
            <a:spLocks noGrp="1"/>
          </p:cNvSpPr>
          <p:nvPr>
            <p:ph sz="half" idx="2"/>
          </p:nvPr>
        </p:nvSpPr>
        <p:spPr/>
        <p:txBody>
          <a:bodyPr>
            <a:normAutofit fontScale="92500" lnSpcReduction="10000"/>
          </a:bodyPr>
          <a:lstStyle/>
          <a:p>
            <a:pPr marL="514350" indent="-514350">
              <a:buFont typeface="+mj-lt"/>
              <a:buAutoNum type="arabicPeriod" startAt="4"/>
            </a:pPr>
            <a:r>
              <a:rPr lang="en-US" sz="2600" dirty="0" smtClean="0"/>
              <a:t>Create some scenarios/stock phrases at your home during your preparation. </a:t>
            </a:r>
            <a:r>
              <a:rPr lang="en-US" sz="2600" dirty="0" smtClean="0">
                <a:solidFill>
                  <a:srgbClr val="FF0000"/>
                </a:solidFill>
              </a:rPr>
              <a:t>E.g. He brings out the best of me.</a:t>
            </a:r>
          </a:p>
          <a:p>
            <a:pPr marL="514350" indent="-514350">
              <a:buFont typeface="+mj-lt"/>
              <a:buAutoNum type="arabicPeriod" startAt="4"/>
            </a:pPr>
            <a:r>
              <a:rPr lang="en-US" sz="2600" dirty="0" smtClean="0"/>
              <a:t>Try to utilize complex sentence structure. – Collins Grammar for IELTS.</a:t>
            </a:r>
          </a:p>
          <a:p>
            <a:pPr marL="514350" indent="-514350">
              <a:buFont typeface="+mj-lt"/>
              <a:buAutoNum type="arabicPeriod" startAt="4"/>
            </a:pPr>
            <a:r>
              <a:rPr lang="en-US" dirty="0" smtClean="0"/>
              <a:t>Conclusion sentence. </a:t>
            </a:r>
          </a:p>
          <a:p>
            <a:pPr marL="914400" lvl="1" indent="-457200">
              <a:buFont typeface="+mj-lt"/>
              <a:buAutoNum type="arabicPeriod"/>
            </a:pPr>
            <a:r>
              <a:rPr lang="en-US" dirty="0" smtClean="0"/>
              <a:t>People – I wish I can meet him every now &amp; then.</a:t>
            </a:r>
          </a:p>
          <a:p>
            <a:pPr marL="914400" lvl="1" indent="-457200">
              <a:buFont typeface="+mj-lt"/>
              <a:buAutoNum type="arabicPeriod"/>
            </a:pPr>
            <a:r>
              <a:rPr lang="en-US" dirty="0" smtClean="0"/>
              <a:t>Place/event – I wish I can go/attend this type of place/event every now &amp; then</a:t>
            </a:r>
            <a:endParaRPr lang="en-US" dirty="0"/>
          </a:p>
        </p:txBody>
      </p:sp>
    </p:spTree>
    <p:extLst>
      <p:ext uri="{BB962C8B-B14F-4D97-AF65-F5344CB8AC3E}">
        <p14:creationId xmlns:p14="http://schemas.microsoft.com/office/powerpoint/2010/main" val="12071268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2145945"/>
            <a:ext cx="9144000" cy="2387600"/>
          </a:xfrm>
        </p:spPr>
        <p:txBody>
          <a:bodyPr>
            <a:noAutofit/>
          </a:bodyPr>
          <a:lstStyle/>
          <a:p>
            <a:r>
              <a:rPr lang="en-US" sz="9600" b="1" dirty="0" smtClean="0">
                <a:solidFill>
                  <a:srgbClr val="FF0000"/>
                </a:solidFill>
              </a:rPr>
              <a:t>IELTS Speaking </a:t>
            </a:r>
            <a:r>
              <a:rPr lang="en-US" sz="9600" b="1" dirty="0" smtClean="0"/>
              <a:t>PART 3</a:t>
            </a:r>
            <a:endParaRPr lang="en-US" sz="9600" b="1" dirty="0"/>
          </a:p>
        </p:txBody>
      </p:sp>
      <p:sp>
        <p:nvSpPr>
          <p:cNvPr id="5" name="Subtitle 4"/>
          <p:cNvSpPr>
            <a:spLocks noGrp="1"/>
          </p:cNvSpPr>
          <p:nvPr>
            <p:ph type="subTitle" idx="1"/>
          </p:nvPr>
        </p:nvSpPr>
        <p:spPr>
          <a:xfrm>
            <a:off x="1524000" y="4789393"/>
            <a:ext cx="9144000" cy="1655762"/>
          </a:xfrm>
        </p:spPr>
        <p:txBody>
          <a:bodyPr/>
          <a:lstStyle/>
          <a:p>
            <a:endParaRPr lang="en-US" dirty="0"/>
          </a:p>
        </p:txBody>
      </p:sp>
    </p:spTree>
    <p:extLst>
      <p:ext uri="{BB962C8B-B14F-4D97-AF65-F5344CB8AC3E}">
        <p14:creationId xmlns:p14="http://schemas.microsoft.com/office/powerpoint/2010/main" val="114008600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types of questions in IELTS Speaking PART 3</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b="1" dirty="0"/>
              <a:t>Opinion</a:t>
            </a:r>
            <a:r>
              <a:rPr lang="en-US" dirty="0"/>
              <a:t>– What do you think about ‘this’? Remember to say why you think that way and give examples.</a:t>
            </a:r>
          </a:p>
          <a:p>
            <a:pPr marL="514350" indent="-514350">
              <a:buFont typeface="+mj-lt"/>
              <a:buAutoNum type="arabicPeriod"/>
            </a:pPr>
            <a:r>
              <a:rPr lang="en-US" b="1" dirty="0"/>
              <a:t>Evaluate</a:t>
            </a:r>
            <a:r>
              <a:rPr lang="en-US" dirty="0"/>
              <a:t>– What do you think about someone else’s opinion?</a:t>
            </a:r>
          </a:p>
          <a:p>
            <a:pPr marL="514350" indent="-514350">
              <a:buFont typeface="+mj-lt"/>
              <a:buAutoNum type="arabicPeriod"/>
            </a:pPr>
            <a:r>
              <a:rPr lang="en-US" b="1" dirty="0"/>
              <a:t>Future</a:t>
            </a:r>
            <a:r>
              <a:rPr lang="en-US" dirty="0"/>
              <a:t>– What do you think will happen in the future?</a:t>
            </a:r>
          </a:p>
          <a:p>
            <a:pPr marL="514350" indent="-514350">
              <a:buFont typeface="+mj-lt"/>
              <a:buAutoNum type="arabicPeriod"/>
            </a:pPr>
            <a:r>
              <a:rPr lang="en-US" b="1" dirty="0"/>
              <a:t>Cause and Effect</a:t>
            </a:r>
            <a:r>
              <a:rPr lang="en-US" dirty="0"/>
              <a:t>– What caused ‘this’ and/or what effects has ‘it’ had?</a:t>
            </a:r>
          </a:p>
          <a:p>
            <a:pPr marL="514350" indent="-514350">
              <a:buFont typeface="+mj-lt"/>
              <a:buAutoNum type="arabicPeriod"/>
            </a:pPr>
            <a:r>
              <a:rPr lang="en-US" b="1" dirty="0"/>
              <a:t>Hypothetical</a:t>
            </a:r>
            <a:r>
              <a:rPr lang="en-US" dirty="0"/>
              <a:t>– Talk about imaginary or unreal situations.</a:t>
            </a:r>
          </a:p>
          <a:p>
            <a:pPr marL="514350" indent="-514350">
              <a:buFont typeface="+mj-lt"/>
              <a:buAutoNum type="arabicPeriod"/>
            </a:pPr>
            <a:r>
              <a:rPr lang="en-US" b="1" dirty="0"/>
              <a:t>Compare and Contrast</a:t>
            </a:r>
            <a:r>
              <a:rPr lang="en-US" dirty="0"/>
              <a:t>– Talk about the difference and/or similarities between two things.</a:t>
            </a:r>
          </a:p>
          <a:p>
            <a:pPr marL="514350" indent="-514350">
              <a:buFont typeface="+mj-lt"/>
              <a:buAutoNum type="arabicPeriod"/>
            </a:pPr>
            <a:r>
              <a:rPr lang="en-US" b="1" dirty="0" smtClean="0"/>
              <a:t>Past</a:t>
            </a:r>
            <a:r>
              <a:rPr lang="en-US" dirty="0" smtClean="0"/>
              <a:t>–</a:t>
            </a:r>
            <a:r>
              <a:rPr lang="en-US" dirty="0"/>
              <a:t>How were things different in the past and how have they changed</a:t>
            </a:r>
            <a:r>
              <a:rPr lang="en-US" dirty="0" smtClean="0"/>
              <a:t>?</a:t>
            </a:r>
          </a:p>
          <a:p>
            <a:pPr marL="0" indent="0">
              <a:buNone/>
            </a:pPr>
            <a:r>
              <a:rPr lang="en-US" dirty="0" smtClean="0"/>
              <a:t>Source</a:t>
            </a:r>
            <a:r>
              <a:rPr lang="en-US" dirty="0"/>
              <a:t>: </a:t>
            </a:r>
            <a:r>
              <a:rPr lang="en-US" dirty="0" smtClean="0">
                <a:hlinkClick r:id="rId2"/>
              </a:rPr>
              <a:t>ieltsadvantage.com </a:t>
            </a:r>
            <a:endParaRPr lang="en-US" dirty="0" smtClean="0"/>
          </a:p>
        </p:txBody>
      </p:sp>
    </p:spTree>
    <p:extLst>
      <p:ext uri="{BB962C8B-B14F-4D97-AF65-F5344CB8AC3E}">
        <p14:creationId xmlns:p14="http://schemas.microsoft.com/office/powerpoint/2010/main" val="286956930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lgn="ctr"/>
            <a:r>
              <a:rPr lang="en-US" sz="9600" dirty="0" smtClean="0"/>
              <a:t>PART 3</a:t>
            </a:r>
            <a:endParaRPr lang="en-US" sz="9600" dirty="0"/>
          </a:p>
        </p:txBody>
      </p:sp>
      <p:sp>
        <p:nvSpPr>
          <p:cNvPr id="2" name="Content Placeholder 1"/>
          <p:cNvSpPr>
            <a:spLocks noGrp="1"/>
          </p:cNvSpPr>
          <p:nvPr>
            <p:ph idx="1"/>
          </p:nvPr>
        </p:nvSpPr>
        <p:spPr/>
        <p:txBody>
          <a:bodyPr/>
          <a:lstStyle/>
          <a:p>
            <a:r>
              <a:rPr lang="en-US" dirty="0" smtClean="0"/>
              <a:t>Paraphrase the question. </a:t>
            </a:r>
          </a:p>
          <a:p>
            <a:r>
              <a:rPr lang="en-US" dirty="0" smtClean="0"/>
              <a:t>Logic 1 &amp; example</a:t>
            </a:r>
          </a:p>
          <a:p>
            <a:r>
              <a:rPr lang="en-US" dirty="0" smtClean="0"/>
              <a:t>Logic 2 &amp; example</a:t>
            </a:r>
            <a:endParaRPr lang="en-US" dirty="0"/>
          </a:p>
        </p:txBody>
      </p:sp>
    </p:spTree>
    <p:extLst>
      <p:ext uri="{BB962C8B-B14F-4D97-AF65-F5344CB8AC3E}">
        <p14:creationId xmlns:p14="http://schemas.microsoft.com/office/powerpoint/2010/main" val="424661959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a:effectLst>
            <a:reflection blurRad="152400" endPos="33000" dir="5400000" sy="-100000" algn="bl" rotWithShape="0"/>
          </a:effectLst>
        </p:spPr>
        <p:style>
          <a:lnRef idx="0">
            <a:scrgbClr r="0" g="0" b="0"/>
          </a:lnRef>
          <a:fillRef idx="1003">
            <a:schemeClr val="lt1"/>
          </a:fillRef>
          <a:effectRef idx="0">
            <a:scrgbClr r="0" g="0" b="0"/>
          </a:effectRef>
          <a:fontRef idx="major"/>
        </p:style>
        <p:txBody>
          <a:bodyPr>
            <a:normAutofit/>
          </a:bodyPr>
          <a:lstStyle/>
          <a:p>
            <a:pPr lvl="0" algn="ctr"/>
            <a:r>
              <a:rPr lang="en-US" sz="2800" dirty="0" smtClean="0"/>
              <a:t>Speaking PART 3: </a:t>
            </a:r>
            <a:r>
              <a:rPr lang="en-US" sz="3600" dirty="0" smtClean="0"/>
              <a:t>Patterns of Questions</a:t>
            </a:r>
            <a:r>
              <a:rPr lang="en-US" dirty="0" smtClean="0"/>
              <a:t/>
            </a:r>
            <a:br>
              <a:rPr lang="en-US" dirty="0" smtClean="0"/>
            </a:br>
            <a:r>
              <a:rPr lang="en-US" sz="5300" b="1" dirty="0" smtClean="0"/>
              <a:t>Future</a:t>
            </a:r>
            <a:endParaRPr lang="en-US" b="1" dirty="0"/>
          </a:p>
        </p:txBody>
      </p:sp>
      <p:sp>
        <p:nvSpPr>
          <p:cNvPr id="3" name="Content Placeholder 2"/>
          <p:cNvSpPr>
            <a:spLocks noGrp="1"/>
          </p:cNvSpPr>
          <p:nvPr>
            <p:ph sz="half" idx="1"/>
          </p:nvPr>
        </p:nvSpPr>
        <p:spPr>
          <a:xfrm>
            <a:off x="343924" y="5486400"/>
            <a:ext cx="5432036" cy="1158240"/>
          </a:xfrm>
        </p:spPr>
        <p:style>
          <a:lnRef idx="2">
            <a:schemeClr val="accent5"/>
          </a:lnRef>
          <a:fillRef idx="1">
            <a:schemeClr val="lt1"/>
          </a:fillRef>
          <a:effectRef idx="0">
            <a:schemeClr val="accent5"/>
          </a:effectRef>
          <a:fontRef idx="minor">
            <a:schemeClr val="dk1"/>
          </a:fontRef>
        </p:style>
        <p:txBody>
          <a:bodyPr>
            <a:normAutofit lnSpcReduction="10000"/>
          </a:bodyPr>
          <a:lstStyle/>
          <a:p>
            <a:pPr marL="0" indent="0">
              <a:buNone/>
            </a:pPr>
            <a:r>
              <a:rPr lang="en-US" sz="2400" b="1" u="sng" dirty="0" smtClean="0"/>
              <a:t>Vocabulary</a:t>
            </a:r>
          </a:p>
          <a:p>
            <a:pPr>
              <a:buFont typeface="Wingdings" panose="05000000000000000000" pitchFamily="2" charset="2"/>
              <a:buChar char="§"/>
            </a:pPr>
            <a:r>
              <a:rPr lang="en-US" sz="2200" dirty="0" smtClean="0"/>
              <a:t>Imminent/forthcoming years/ yet to come/ impending </a:t>
            </a:r>
            <a:endParaRPr lang="en-US" sz="2200" dirty="0"/>
          </a:p>
        </p:txBody>
      </p:sp>
      <p:sp>
        <p:nvSpPr>
          <p:cNvPr id="4" name="Content Placeholder 3"/>
          <p:cNvSpPr>
            <a:spLocks noGrp="1"/>
          </p:cNvSpPr>
          <p:nvPr>
            <p:ph sz="half" idx="2"/>
          </p:nvPr>
        </p:nvSpPr>
        <p:spPr>
          <a:xfrm>
            <a:off x="6096000" y="3916680"/>
            <a:ext cx="5684520" cy="2727960"/>
          </a:xfrm>
        </p:spPr>
        <p:style>
          <a:lnRef idx="2">
            <a:schemeClr val="accent3"/>
          </a:lnRef>
          <a:fillRef idx="1">
            <a:schemeClr val="lt1"/>
          </a:fillRef>
          <a:effectRef idx="0">
            <a:schemeClr val="accent3"/>
          </a:effectRef>
          <a:fontRef idx="minor">
            <a:schemeClr val="dk1"/>
          </a:fontRef>
        </p:style>
        <p:txBody>
          <a:bodyPr>
            <a:normAutofit lnSpcReduction="10000"/>
          </a:bodyPr>
          <a:lstStyle/>
          <a:p>
            <a:pPr marL="0" indent="0">
              <a:buNone/>
            </a:pPr>
            <a:r>
              <a:rPr lang="en-US" sz="2400" b="1" u="sng" dirty="0" smtClean="0"/>
              <a:t>Questions</a:t>
            </a:r>
          </a:p>
          <a:p>
            <a:pPr>
              <a:buFont typeface="Wingdings" panose="05000000000000000000" pitchFamily="2" charset="2"/>
              <a:buChar char="§"/>
            </a:pPr>
            <a:r>
              <a:rPr lang="en-US" sz="2200" b="1" dirty="0" smtClean="0"/>
              <a:t>Do you have any plan to change your job?</a:t>
            </a:r>
          </a:p>
          <a:p>
            <a:pPr lvl="1">
              <a:buFont typeface="Wingdings" panose="05000000000000000000" pitchFamily="2" charset="2"/>
              <a:buChar char="§"/>
            </a:pPr>
            <a:r>
              <a:rPr lang="en-US" sz="1800" dirty="0" smtClean="0"/>
              <a:t>I’ll </a:t>
            </a:r>
            <a:r>
              <a:rPr lang="en-US" sz="1800" dirty="0" smtClean="0">
                <a:solidFill>
                  <a:srgbClr val="FF0000"/>
                </a:solidFill>
              </a:rPr>
              <a:t>have been </a:t>
            </a:r>
            <a:r>
              <a:rPr lang="en-US" sz="1800" dirty="0" smtClean="0"/>
              <a:t>work</a:t>
            </a:r>
            <a:r>
              <a:rPr lang="en-US" sz="1800" dirty="0" smtClean="0">
                <a:solidFill>
                  <a:srgbClr val="FF0000"/>
                </a:solidFill>
              </a:rPr>
              <a:t>ing</a:t>
            </a:r>
            <a:r>
              <a:rPr lang="en-US" sz="1800" dirty="0" smtClean="0"/>
              <a:t> at my current company </a:t>
            </a:r>
            <a:r>
              <a:rPr lang="en-US" sz="1800" dirty="0" smtClean="0">
                <a:solidFill>
                  <a:srgbClr val="FF0000"/>
                </a:solidFill>
              </a:rPr>
              <a:t>for</a:t>
            </a:r>
            <a:r>
              <a:rPr lang="en-US" sz="1800" dirty="0" smtClean="0"/>
              <a:t> one year, I presume.</a:t>
            </a:r>
            <a:endParaRPr lang="en-US" sz="1800" dirty="0"/>
          </a:p>
          <a:p>
            <a:pPr>
              <a:buFont typeface="Wingdings" panose="05000000000000000000" pitchFamily="2" charset="2"/>
              <a:buChar char="§"/>
            </a:pPr>
            <a:r>
              <a:rPr lang="en-US" sz="2200" b="1" dirty="0" smtClean="0"/>
              <a:t>Do </a:t>
            </a:r>
            <a:r>
              <a:rPr lang="en-US" sz="2200" b="1" dirty="0"/>
              <a:t>you think cinemas will close in the future</a:t>
            </a:r>
            <a:r>
              <a:rPr lang="en-US" sz="2200" b="1" dirty="0" smtClean="0"/>
              <a:t>?</a:t>
            </a:r>
          </a:p>
          <a:p>
            <a:pPr lvl="1">
              <a:buFont typeface="Wingdings" panose="05000000000000000000" pitchFamily="2" charset="2"/>
              <a:buChar char="§"/>
            </a:pPr>
            <a:r>
              <a:rPr lang="en-US" sz="2200" dirty="0" smtClean="0"/>
              <a:t>Despite the exorbitant price of cinema tickets, cinema theatres will be flourishing in upcoming years. </a:t>
            </a:r>
          </a:p>
          <a:p>
            <a:pPr>
              <a:buFont typeface="Wingdings" panose="05000000000000000000" pitchFamily="2" charset="2"/>
              <a:buChar char="§"/>
            </a:pPr>
            <a:endParaRPr lang="en-US" sz="2200" dirty="0"/>
          </a:p>
        </p:txBody>
      </p:sp>
      <p:sp>
        <p:nvSpPr>
          <p:cNvPr id="5" name="Content Placeholder 2"/>
          <p:cNvSpPr txBox="1">
            <a:spLocks/>
          </p:cNvSpPr>
          <p:nvPr/>
        </p:nvSpPr>
        <p:spPr>
          <a:xfrm>
            <a:off x="343924" y="1325562"/>
            <a:ext cx="5432036" cy="4160837"/>
          </a:xfrm>
          <a:prstGeom prst="rect">
            <a:avLst/>
          </a:prstGeom>
        </p:spPr>
        <p:style>
          <a:lnRef idx="2">
            <a:schemeClr val="accent4"/>
          </a:lnRef>
          <a:fillRef idx="1">
            <a:schemeClr val="lt1"/>
          </a:fillRef>
          <a:effectRef idx="0">
            <a:schemeClr val="accent4"/>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smtClean="0"/>
              <a:t>Grammar</a:t>
            </a:r>
          </a:p>
          <a:p>
            <a:pPr>
              <a:buFont typeface="Wingdings" panose="05000000000000000000" pitchFamily="2" charset="2"/>
              <a:buChar char="§"/>
            </a:pPr>
            <a:r>
              <a:rPr lang="en-US" sz="2200" dirty="0" smtClean="0"/>
              <a:t>Future Continuous: </a:t>
            </a:r>
          </a:p>
          <a:p>
            <a:pPr>
              <a:buFont typeface="Wingdings" panose="05000000000000000000" pitchFamily="2" charset="2"/>
              <a:buChar char="§"/>
            </a:pPr>
            <a:r>
              <a:rPr lang="en-US" sz="2200" dirty="0" smtClean="0"/>
              <a:t>FP: People </a:t>
            </a:r>
            <a:r>
              <a:rPr lang="en-US" sz="2200" b="1" dirty="0" smtClean="0">
                <a:solidFill>
                  <a:srgbClr val="FF0000"/>
                </a:solidFill>
              </a:rPr>
              <a:t>will have </a:t>
            </a:r>
            <a:r>
              <a:rPr lang="en-US" sz="2200" dirty="0" smtClean="0"/>
              <a:t>obtain</a:t>
            </a:r>
            <a:r>
              <a:rPr lang="en-US" sz="2200" b="1" dirty="0" smtClean="0">
                <a:solidFill>
                  <a:srgbClr val="FF0000"/>
                </a:solidFill>
              </a:rPr>
              <a:t>ed</a:t>
            </a:r>
            <a:r>
              <a:rPr lang="en-US" sz="2200" dirty="0" smtClean="0"/>
              <a:t> Internet freely everywhere in 50 years’ time. </a:t>
            </a:r>
          </a:p>
          <a:p>
            <a:pPr>
              <a:buFont typeface="Wingdings" panose="05000000000000000000" pitchFamily="2" charset="2"/>
              <a:buChar char="§"/>
            </a:pPr>
            <a:r>
              <a:rPr lang="en-US" sz="2200" dirty="0" smtClean="0"/>
              <a:t>FPC: youths </a:t>
            </a:r>
            <a:r>
              <a:rPr lang="en-US" sz="2200" b="1" dirty="0" smtClean="0">
                <a:solidFill>
                  <a:srgbClr val="FF0000"/>
                </a:solidFill>
              </a:rPr>
              <a:t>will have been </a:t>
            </a:r>
            <a:r>
              <a:rPr lang="en-US" sz="2200" dirty="0" smtClean="0"/>
              <a:t>us</a:t>
            </a:r>
            <a:r>
              <a:rPr lang="en-US" sz="2200" b="1" dirty="0" smtClean="0">
                <a:solidFill>
                  <a:srgbClr val="FF0000"/>
                </a:solidFill>
              </a:rPr>
              <a:t>ing</a:t>
            </a:r>
            <a:r>
              <a:rPr lang="en-US" sz="2200" b="1" dirty="0" smtClean="0"/>
              <a:t> …</a:t>
            </a:r>
          </a:p>
        </p:txBody>
      </p:sp>
      <p:sp>
        <p:nvSpPr>
          <p:cNvPr id="6" name="Content Placeholder 2"/>
          <p:cNvSpPr txBox="1">
            <a:spLocks/>
          </p:cNvSpPr>
          <p:nvPr/>
        </p:nvSpPr>
        <p:spPr>
          <a:xfrm>
            <a:off x="6096000" y="1325562"/>
            <a:ext cx="5684520" cy="2591117"/>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smtClean="0"/>
              <a:t>Sentence Structure</a:t>
            </a:r>
          </a:p>
          <a:p>
            <a:pPr>
              <a:buFont typeface="Wingdings" panose="05000000000000000000" pitchFamily="2" charset="2"/>
              <a:buChar char="§"/>
            </a:pPr>
            <a:r>
              <a:rPr lang="en-US" sz="2200" dirty="0" smtClean="0"/>
              <a:t>FP: People </a:t>
            </a:r>
            <a:r>
              <a:rPr lang="en-US" sz="2200" b="1" dirty="0" smtClean="0">
                <a:solidFill>
                  <a:srgbClr val="FF0000"/>
                </a:solidFill>
              </a:rPr>
              <a:t>will have </a:t>
            </a:r>
            <a:r>
              <a:rPr lang="en-US" sz="2200" dirty="0" smtClean="0"/>
              <a:t>obtain</a:t>
            </a:r>
            <a:r>
              <a:rPr lang="en-US" sz="2200" b="1" dirty="0" smtClean="0">
                <a:solidFill>
                  <a:srgbClr val="FF0000"/>
                </a:solidFill>
              </a:rPr>
              <a:t>ed</a:t>
            </a:r>
            <a:r>
              <a:rPr lang="en-US" sz="2200" dirty="0" smtClean="0"/>
              <a:t> Internet freely everywhere in 50 years’ time. </a:t>
            </a:r>
          </a:p>
          <a:p>
            <a:pPr>
              <a:buFont typeface="Wingdings" panose="05000000000000000000" pitchFamily="2" charset="2"/>
              <a:buChar char="§"/>
            </a:pPr>
            <a:r>
              <a:rPr lang="en-US" sz="2200" dirty="0" smtClean="0"/>
              <a:t>FPC: youths </a:t>
            </a:r>
            <a:r>
              <a:rPr lang="en-US" sz="2200" b="1" dirty="0" smtClean="0">
                <a:solidFill>
                  <a:srgbClr val="FF0000"/>
                </a:solidFill>
              </a:rPr>
              <a:t>will have been </a:t>
            </a:r>
            <a:r>
              <a:rPr lang="en-US" sz="2200" dirty="0" smtClean="0"/>
              <a:t>us</a:t>
            </a:r>
            <a:r>
              <a:rPr lang="en-US" sz="2200" b="1" dirty="0" smtClean="0">
                <a:solidFill>
                  <a:srgbClr val="FF0000"/>
                </a:solidFill>
              </a:rPr>
              <a:t>ing</a:t>
            </a:r>
            <a:r>
              <a:rPr lang="en-US" sz="2200" b="1" dirty="0" smtClean="0"/>
              <a:t> …</a:t>
            </a:r>
          </a:p>
          <a:p>
            <a:pPr>
              <a:buFont typeface="Wingdings" panose="05000000000000000000" pitchFamily="2" charset="2"/>
              <a:buChar char="§"/>
            </a:pPr>
            <a:endParaRPr lang="en-US" sz="2200" b="1" dirty="0"/>
          </a:p>
        </p:txBody>
      </p:sp>
    </p:spTree>
    <p:extLst>
      <p:ext uri="{BB962C8B-B14F-4D97-AF65-F5344CB8AC3E}">
        <p14:creationId xmlns:p14="http://schemas.microsoft.com/office/powerpoint/2010/main" val="52578351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bg/>
                                          </p:spTgt>
                                        </p:tgtEl>
                                      </p:cBhvr>
                                    </p:animEffect>
                                    <p:animScale>
                                      <p:cBhvr>
                                        <p:cTn id="7" dur="250" autoRev="1" fill="hold"/>
                                        <p:tgtEl>
                                          <p:spTgt spid="4">
                                            <p:bg/>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4">
                                            <p:txEl>
                                              <p:pRg st="0" end="0"/>
                                            </p:txEl>
                                          </p:spTgt>
                                        </p:tgtEl>
                                      </p:cBhvr>
                                    </p:animEffect>
                                    <p:animScale>
                                      <p:cBhvr>
                                        <p:cTn id="12" dur="250" autoRev="1" fill="hold"/>
                                        <p:tgtEl>
                                          <p:spTgt spid="4">
                                            <p:txEl>
                                              <p:pRg st="0" end="0"/>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4">
                                            <p:txEl>
                                              <p:pRg st="1" end="1"/>
                                            </p:txEl>
                                          </p:spTgt>
                                        </p:tgtEl>
                                      </p:cBhvr>
                                    </p:animEffect>
                                    <p:animScale>
                                      <p:cBhvr>
                                        <p:cTn id="17" dur="250" autoRev="1" fill="hold"/>
                                        <p:tgtEl>
                                          <p:spTgt spid="4">
                                            <p:txEl>
                                              <p:pRg st="1" end="1"/>
                                            </p:txEl>
                                          </p:spTgt>
                                        </p:tgtEl>
                                      </p:cBhvr>
                                      <p:by x="105000" y="105000"/>
                                    </p:animScale>
                                  </p:childTnLst>
                                </p:cTn>
                              </p:par>
                              <p:par>
                                <p:cTn id="18" presetID="26" presetClass="emph" presetSubtype="0" fill="hold" grpId="0" nodeType="withEffect">
                                  <p:stCondLst>
                                    <p:cond delay="0"/>
                                  </p:stCondLst>
                                  <p:childTnLst>
                                    <p:animEffect transition="out" filter="fade">
                                      <p:cBhvr>
                                        <p:cTn id="19" dur="500" tmFilter="0, 0; .2, .5; .8, .5; 1, 0"/>
                                        <p:tgtEl>
                                          <p:spTgt spid="4">
                                            <p:txEl>
                                              <p:pRg st="2" end="2"/>
                                            </p:txEl>
                                          </p:spTgt>
                                        </p:tgtEl>
                                      </p:cBhvr>
                                    </p:animEffect>
                                    <p:animScale>
                                      <p:cBhvr>
                                        <p:cTn id="20" dur="250" autoRev="1" fill="hold"/>
                                        <p:tgtEl>
                                          <p:spTgt spid="4">
                                            <p:txEl>
                                              <p:pRg st="2" end="2"/>
                                            </p:txEl>
                                          </p:spTgt>
                                        </p:tgtEl>
                                      </p:cBhvr>
                                      <p:by x="105000" y="105000"/>
                                    </p:animScale>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grpId="0" nodeType="clickEffect">
                                  <p:stCondLst>
                                    <p:cond delay="0"/>
                                  </p:stCondLst>
                                  <p:childTnLst>
                                    <p:animEffect transition="out" filter="fade">
                                      <p:cBhvr>
                                        <p:cTn id="24" dur="500" tmFilter="0, 0; .2, .5; .8, .5; 1, 0"/>
                                        <p:tgtEl>
                                          <p:spTgt spid="4">
                                            <p:txEl>
                                              <p:pRg st="3" end="3"/>
                                            </p:txEl>
                                          </p:spTgt>
                                        </p:tgtEl>
                                      </p:cBhvr>
                                    </p:animEffect>
                                    <p:animScale>
                                      <p:cBhvr>
                                        <p:cTn id="25" dur="250" autoRev="1" fill="hold"/>
                                        <p:tgtEl>
                                          <p:spTgt spid="4">
                                            <p:txEl>
                                              <p:pRg st="3" end="3"/>
                                            </p:txEl>
                                          </p:spTgt>
                                        </p:tgtEl>
                                      </p:cBhvr>
                                      <p:by x="105000" y="105000"/>
                                    </p:animScale>
                                  </p:childTnLst>
                                </p:cTn>
                              </p:par>
                              <p:par>
                                <p:cTn id="26" presetID="26" presetClass="emph" presetSubtype="0" fill="hold" grpId="0" nodeType="withEffect">
                                  <p:stCondLst>
                                    <p:cond delay="0"/>
                                  </p:stCondLst>
                                  <p:childTnLst>
                                    <p:animEffect transition="out" filter="fade">
                                      <p:cBhvr>
                                        <p:cTn id="27" dur="500" tmFilter="0, 0; .2, .5; .8, .5; 1, 0"/>
                                        <p:tgtEl>
                                          <p:spTgt spid="4">
                                            <p:txEl>
                                              <p:pRg st="4" end="4"/>
                                            </p:txEl>
                                          </p:spTgt>
                                        </p:tgtEl>
                                      </p:cBhvr>
                                    </p:animEffect>
                                    <p:animScale>
                                      <p:cBhvr>
                                        <p:cTn id="28" dur="250" autoRev="1" fill="hold"/>
                                        <p:tgtEl>
                                          <p:spTgt spid="4">
                                            <p:txEl>
                                              <p:pRg st="4" end="4"/>
                                            </p:txEl>
                                          </p:spTgt>
                                        </p:tgtEl>
                                      </p:cBhvr>
                                      <p:by x="105000" y="105000"/>
                                    </p:animScale>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bg/>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P spid="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How to get 8.0 in IELTS Speaking</a:t>
            </a:r>
            <a:endParaRPr lang="en-US" b="1" dirty="0">
              <a:solidFill>
                <a:srgbClr val="0070C0"/>
              </a:solidFill>
            </a:endParaRPr>
          </a:p>
        </p:txBody>
      </p:sp>
      <p:sp>
        <p:nvSpPr>
          <p:cNvPr id="3" name="Content Placeholder 2"/>
          <p:cNvSpPr>
            <a:spLocks noGrp="1"/>
          </p:cNvSpPr>
          <p:nvPr>
            <p:ph sz="half" idx="1"/>
          </p:nvPr>
        </p:nvSpPr>
        <p:spPr/>
        <p:txBody>
          <a:bodyPr>
            <a:normAutofit/>
          </a:bodyPr>
          <a:lstStyle/>
          <a:p>
            <a:pPr marL="514350" indent="-514350">
              <a:buFont typeface="+mj-lt"/>
              <a:buAutoNum type="arabicPeriod"/>
            </a:pPr>
            <a:r>
              <a:rPr lang="en-US" sz="4000" dirty="0"/>
              <a:t>Speaking PART </a:t>
            </a:r>
            <a:r>
              <a:rPr lang="en-US" sz="4000" dirty="0" smtClean="0"/>
              <a:t>1</a:t>
            </a:r>
          </a:p>
          <a:p>
            <a:pPr marL="514350" indent="-514350">
              <a:buFont typeface="+mj-lt"/>
              <a:buAutoNum type="arabicPeriod"/>
            </a:pPr>
            <a:r>
              <a:rPr lang="en-US" sz="4000" dirty="0" smtClean="0"/>
              <a:t>Speaking </a:t>
            </a:r>
            <a:r>
              <a:rPr lang="en-US" sz="4000" dirty="0"/>
              <a:t>PART </a:t>
            </a:r>
            <a:r>
              <a:rPr lang="en-US" sz="4000" dirty="0" smtClean="0"/>
              <a:t>2</a:t>
            </a:r>
            <a:endParaRPr lang="en-US" sz="4000" dirty="0"/>
          </a:p>
          <a:p>
            <a:pPr marL="514350" indent="-514350">
              <a:buFont typeface="+mj-lt"/>
              <a:buAutoNum type="arabicPeriod"/>
            </a:pPr>
            <a:r>
              <a:rPr lang="en-US" sz="4000" dirty="0"/>
              <a:t>Speaking PART </a:t>
            </a:r>
            <a:r>
              <a:rPr lang="en-US" sz="4000" dirty="0" smtClean="0"/>
              <a:t>3</a:t>
            </a:r>
            <a:endParaRPr lang="en-US" sz="4000" dirty="0"/>
          </a:p>
          <a:p>
            <a:pPr marL="514350" indent="-514350">
              <a:buFont typeface="+mj-lt"/>
              <a:buAutoNum type="arabicPeriod"/>
            </a:pPr>
            <a:r>
              <a:rPr lang="en-US" sz="4000" dirty="0"/>
              <a:t>Speaking PART </a:t>
            </a:r>
            <a:r>
              <a:rPr lang="en-US" sz="4000" dirty="0" smtClean="0"/>
              <a:t>4(0)</a:t>
            </a:r>
            <a:endParaRPr lang="en-US" sz="4000" dirty="0"/>
          </a:p>
          <a:p>
            <a:pPr marL="514350" indent="-514350">
              <a:buFont typeface="+mj-lt"/>
              <a:buAutoNum type="arabicPeriod"/>
            </a:pPr>
            <a:endParaRPr lang="en-US" sz="4000" dirty="0"/>
          </a:p>
        </p:txBody>
      </p:sp>
      <p:sp>
        <p:nvSpPr>
          <p:cNvPr id="4" name="Content Placeholder 3"/>
          <p:cNvSpPr>
            <a:spLocks noGrp="1"/>
          </p:cNvSpPr>
          <p:nvPr>
            <p:ph sz="half" idx="2"/>
          </p:nvPr>
        </p:nvSpPr>
        <p:spPr/>
        <p:txBody>
          <a:bodyPr>
            <a:normAutofit/>
          </a:bodyPr>
          <a:lstStyle/>
          <a:p>
            <a:pPr marL="514350" indent="-514350">
              <a:buFont typeface="+mj-lt"/>
              <a:buAutoNum type="arabicPeriod" startAt="5"/>
            </a:pPr>
            <a:r>
              <a:rPr lang="en-US" sz="3600" dirty="0" smtClean="0"/>
              <a:t>Fluency</a:t>
            </a:r>
          </a:p>
          <a:p>
            <a:pPr marL="514350" indent="-514350">
              <a:buFont typeface="+mj-lt"/>
              <a:buAutoNum type="arabicPeriod" startAt="5"/>
            </a:pPr>
            <a:r>
              <a:rPr lang="en-US" sz="3600" dirty="0" smtClean="0"/>
              <a:t>Vocabulary</a:t>
            </a:r>
          </a:p>
          <a:p>
            <a:pPr marL="514350" indent="-514350">
              <a:buFont typeface="+mj-lt"/>
              <a:buAutoNum type="arabicPeriod" startAt="5"/>
            </a:pPr>
            <a:r>
              <a:rPr lang="en-US" sz="3600" dirty="0" smtClean="0"/>
              <a:t>Grammar</a:t>
            </a:r>
          </a:p>
          <a:p>
            <a:pPr marL="514350" indent="-514350">
              <a:buFont typeface="+mj-lt"/>
              <a:buAutoNum type="arabicPeriod" startAt="5"/>
            </a:pPr>
            <a:r>
              <a:rPr lang="en-US" sz="3600" dirty="0" smtClean="0"/>
              <a:t>Pronunciation</a:t>
            </a:r>
          </a:p>
          <a:p>
            <a:pPr marL="514350" indent="-514350">
              <a:buFont typeface="+mj-lt"/>
              <a:buAutoNum type="arabicPeriod" startAt="5"/>
            </a:pPr>
            <a:r>
              <a:rPr lang="en-US" sz="3600" dirty="0" smtClean="0"/>
              <a:t>Books/YouTube Channels</a:t>
            </a:r>
          </a:p>
          <a:p>
            <a:pPr marL="514350" indent="-514350">
              <a:buFont typeface="+mj-lt"/>
              <a:buAutoNum type="arabicPeriod" startAt="5"/>
            </a:pPr>
            <a:r>
              <a:rPr lang="en-US" sz="3600" dirty="0" smtClean="0"/>
              <a:t>Websites</a:t>
            </a:r>
            <a:endParaRPr lang="en-US" sz="3600" dirty="0"/>
          </a:p>
        </p:txBody>
      </p:sp>
    </p:spTree>
    <p:extLst>
      <p:ext uri="{BB962C8B-B14F-4D97-AF65-F5344CB8AC3E}">
        <p14:creationId xmlns:p14="http://schemas.microsoft.com/office/powerpoint/2010/main" val="3834052606"/>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2"/>
          </p:nvPr>
        </p:nvSpPr>
        <p:spPr/>
        <p:txBody>
          <a:bodyPr/>
          <a:lstStyle/>
          <a:p>
            <a:endParaRPr lang="en-US"/>
          </a:p>
        </p:txBody>
      </p:sp>
      <p:sp>
        <p:nvSpPr>
          <p:cNvPr id="5" name="Title 1"/>
          <p:cNvSpPr txBox="1">
            <a:spLocks/>
          </p:cNvSpPr>
          <p:nvPr/>
        </p:nvSpPr>
        <p:spPr>
          <a:xfrm>
            <a:off x="0" y="0"/>
            <a:ext cx="12192000" cy="1325563"/>
          </a:xfrm>
          <a:prstGeom prst="rect">
            <a:avLst/>
          </a:prstGeom>
          <a:effectLst>
            <a:reflection blurRad="152400" endPos="33000" dir="5400000" sy="-100000" algn="bl" rotWithShape="0"/>
          </a:effectLst>
        </p:spPr>
        <p:style>
          <a:lnRef idx="0">
            <a:scrgbClr r="0" g="0" b="0"/>
          </a:lnRef>
          <a:fillRef idx="1003">
            <a:schemeClr val="lt1"/>
          </a:fillRef>
          <a:effectRef idx="0">
            <a:scrgbClr r="0" g="0" b="0"/>
          </a:effectRef>
          <a:fontRef idx="major"/>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sz="5300" b="1" dirty="0" smtClean="0"/>
              <a:t>Future - Questions</a:t>
            </a:r>
            <a:endParaRPr lang="en-US" b="1" dirty="0"/>
          </a:p>
        </p:txBody>
      </p:sp>
    </p:spTree>
    <p:extLst>
      <p:ext uri="{BB962C8B-B14F-4D97-AF65-F5344CB8AC3E}">
        <p14:creationId xmlns:p14="http://schemas.microsoft.com/office/powerpoint/2010/main" val="417185865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a:effectLst>
            <a:reflection blurRad="152400" endPos="33000" dir="5400000" sy="-100000" algn="bl" rotWithShape="0"/>
          </a:effectLst>
        </p:spPr>
        <p:style>
          <a:lnRef idx="0">
            <a:scrgbClr r="0" g="0" b="0"/>
          </a:lnRef>
          <a:fillRef idx="1003">
            <a:schemeClr val="lt1"/>
          </a:fillRef>
          <a:effectRef idx="0">
            <a:scrgbClr r="0" g="0" b="0"/>
          </a:effectRef>
          <a:fontRef idx="major"/>
        </p:style>
        <p:txBody>
          <a:bodyPr>
            <a:normAutofit/>
          </a:bodyPr>
          <a:lstStyle/>
          <a:p>
            <a:pPr lvl="0" algn="ctr"/>
            <a:r>
              <a:rPr lang="en-US" sz="2800" dirty="0" smtClean="0"/>
              <a:t>Speaking PART 3: </a:t>
            </a:r>
            <a:r>
              <a:rPr lang="en-US" sz="3600" dirty="0" smtClean="0"/>
              <a:t>Patterns of Questions</a:t>
            </a:r>
            <a:r>
              <a:rPr lang="en-US" dirty="0" smtClean="0"/>
              <a:t/>
            </a:r>
            <a:br>
              <a:rPr lang="en-US" dirty="0" smtClean="0"/>
            </a:br>
            <a:r>
              <a:rPr lang="en-US" sz="5300" b="1" dirty="0" smtClean="0"/>
              <a:t>Cause &amp; Effect</a:t>
            </a:r>
            <a:endParaRPr lang="en-US" b="1" dirty="0"/>
          </a:p>
        </p:txBody>
      </p:sp>
      <p:sp>
        <p:nvSpPr>
          <p:cNvPr id="3" name="Content Placeholder 2"/>
          <p:cNvSpPr>
            <a:spLocks noGrp="1"/>
          </p:cNvSpPr>
          <p:nvPr>
            <p:ph sz="half" idx="1"/>
          </p:nvPr>
        </p:nvSpPr>
        <p:spPr>
          <a:xfrm>
            <a:off x="343924" y="1325562"/>
            <a:ext cx="5432036" cy="5319078"/>
          </a:xfrm>
        </p:spPr>
        <p:style>
          <a:lnRef idx="2">
            <a:schemeClr val="accent5"/>
          </a:lnRef>
          <a:fillRef idx="1">
            <a:schemeClr val="lt1"/>
          </a:fillRef>
          <a:effectRef idx="0">
            <a:schemeClr val="accent5"/>
          </a:effectRef>
          <a:fontRef idx="minor">
            <a:schemeClr val="dk1"/>
          </a:fontRef>
        </p:style>
        <p:txBody>
          <a:bodyPr>
            <a:normAutofit/>
          </a:bodyPr>
          <a:lstStyle/>
          <a:p>
            <a:pPr marL="0" indent="0">
              <a:buNone/>
            </a:pPr>
            <a:r>
              <a:rPr lang="en-US" sz="2400" b="1" u="sng" dirty="0" smtClean="0"/>
              <a:t>Vocabulary</a:t>
            </a:r>
          </a:p>
          <a:p>
            <a:pPr>
              <a:buFont typeface="Wingdings" panose="05000000000000000000" pitchFamily="2" charset="2"/>
              <a:buChar char="§"/>
            </a:pPr>
            <a:r>
              <a:rPr lang="en-US" sz="2200" b="1" dirty="0" smtClean="0"/>
              <a:t>Reason</a:t>
            </a:r>
            <a:r>
              <a:rPr lang="en-US" sz="2200" dirty="0"/>
              <a:t>:</a:t>
            </a:r>
            <a:r>
              <a:rPr lang="en-US" sz="2200" dirty="0" smtClean="0"/>
              <a:t> Bring </a:t>
            </a:r>
            <a:r>
              <a:rPr lang="en-US" sz="2200" dirty="0"/>
              <a:t>about </a:t>
            </a:r>
            <a:r>
              <a:rPr lang="en-US" sz="2200" dirty="0" err="1"/>
              <a:t>sth</a:t>
            </a:r>
            <a:r>
              <a:rPr lang="en-US" sz="2200" dirty="0"/>
              <a:t> </a:t>
            </a:r>
            <a:r>
              <a:rPr lang="en-US" sz="2200" dirty="0" smtClean="0"/>
              <a:t>by/ is </a:t>
            </a:r>
            <a:r>
              <a:rPr lang="en-US" sz="2200" dirty="0"/>
              <a:t>grounded </a:t>
            </a:r>
            <a:r>
              <a:rPr lang="en-US" sz="2200" dirty="0" smtClean="0"/>
              <a:t>in / Triggered by / Ignited from/ Stem from/ to </a:t>
            </a:r>
            <a:r>
              <a:rPr lang="en-US" sz="2200" dirty="0"/>
              <a:t>make something happen</a:t>
            </a:r>
          </a:p>
          <a:p>
            <a:pPr>
              <a:buFont typeface="Wingdings" panose="05000000000000000000" pitchFamily="2" charset="2"/>
              <a:buChar char="§"/>
            </a:pPr>
            <a:r>
              <a:rPr lang="en-US" sz="2200" b="1" dirty="0" smtClean="0"/>
              <a:t>Effect:</a:t>
            </a:r>
            <a:r>
              <a:rPr lang="en-US" sz="2200" dirty="0" smtClean="0"/>
              <a:t> Impact, Consequence, outcome, conclusion</a:t>
            </a:r>
          </a:p>
          <a:p>
            <a:pPr>
              <a:buFont typeface="Wingdings" panose="05000000000000000000" pitchFamily="2" charset="2"/>
              <a:buChar char="§"/>
            </a:pPr>
            <a:r>
              <a:rPr lang="en-US" sz="2200" b="1" dirty="0" smtClean="0"/>
              <a:t>Negative effect: </a:t>
            </a:r>
            <a:r>
              <a:rPr lang="en-US" sz="2200" dirty="0" smtClean="0"/>
              <a:t>Aftermath, repercussion, reverberation </a:t>
            </a:r>
            <a:endParaRPr lang="en-US" sz="2200" dirty="0"/>
          </a:p>
        </p:txBody>
      </p:sp>
      <p:sp>
        <p:nvSpPr>
          <p:cNvPr id="4" name="Content Placeholder 3"/>
          <p:cNvSpPr>
            <a:spLocks noGrp="1"/>
          </p:cNvSpPr>
          <p:nvPr>
            <p:ph sz="half" idx="2"/>
          </p:nvPr>
        </p:nvSpPr>
        <p:spPr>
          <a:xfrm>
            <a:off x="6096000" y="3916680"/>
            <a:ext cx="5684520" cy="2727960"/>
          </a:xfrm>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US" sz="2400" b="1" u="sng" dirty="0" smtClean="0"/>
              <a:t>PART 3 Questions</a:t>
            </a:r>
          </a:p>
          <a:p>
            <a:pPr lvl="0"/>
            <a:r>
              <a:rPr lang="en-US" sz="2400" i="1" dirty="0"/>
              <a:t>What are the possible causes of green-house effect? </a:t>
            </a:r>
          </a:p>
          <a:p>
            <a:pPr lvl="1"/>
            <a:r>
              <a:rPr lang="en-US" sz="2000" dirty="0"/>
              <a:t>The green-house effect can be </a:t>
            </a:r>
            <a:r>
              <a:rPr lang="en-US" sz="2000" b="1" dirty="0"/>
              <a:t>stemmed from</a:t>
            </a:r>
            <a:r>
              <a:rPr lang="en-US" sz="2000" dirty="0"/>
              <a:t> </a:t>
            </a:r>
            <a:r>
              <a:rPr lang="en-US" sz="2000" dirty="0" smtClean="0"/>
              <a:t> a </a:t>
            </a:r>
            <a:r>
              <a:rPr lang="en-US" sz="2000" b="1" dirty="0" smtClean="0"/>
              <a:t>plethora</a:t>
            </a:r>
            <a:r>
              <a:rPr lang="en-US" sz="2000" dirty="0" smtClean="0"/>
              <a:t> </a:t>
            </a:r>
            <a:r>
              <a:rPr lang="en-US" sz="2000" dirty="0"/>
              <a:t>of sources. </a:t>
            </a:r>
            <a:r>
              <a:rPr lang="en-US" sz="2000" b="1" dirty="0"/>
              <a:t>The first &amp; foremost contributor would </a:t>
            </a:r>
            <a:r>
              <a:rPr lang="en-US" sz="2000" dirty="0"/>
              <a:t>be the amount of pollution by industrialization which emits carbon-di-oxide. In addition,</a:t>
            </a:r>
            <a:endParaRPr lang="en-US" sz="1800" dirty="0"/>
          </a:p>
        </p:txBody>
      </p:sp>
      <p:sp>
        <p:nvSpPr>
          <p:cNvPr id="6" name="Content Placeholder 2"/>
          <p:cNvSpPr txBox="1">
            <a:spLocks/>
          </p:cNvSpPr>
          <p:nvPr/>
        </p:nvSpPr>
        <p:spPr>
          <a:xfrm>
            <a:off x="6096000" y="1325562"/>
            <a:ext cx="5684520" cy="2591117"/>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smtClean="0"/>
              <a:t>Sentence Structure</a:t>
            </a:r>
          </a:p>
          <a:p>
            <a:pPr>
              <a:buFont typeface="Wingdings" panose="05000000000000000000" pitchFamily="2" charset="2"/>
              <a:buChar char="§"/>
            </a:pPr>
            <a:r>
              <a:rPr lang="en-US" sz="2200" dirty="0" smtClean="0"/>
              <a:t>Several factors may contribute to the … the first &amp; foremost element would be … </a:t>
            </a:r>
          </a:p>
          <a:p>
            <a:pPr>
              <a:buFont typeface="Wingdings" panose="05000000000000000000" pitchFamily="2" charset="2"/>
              <a:buChar char="§"/>
            </a:pPr>
            <a:endParaRPr lang="en-US" sz="2200" dirty="0"/>
          </a:p>
        </p:txBody>
      </p:sp>
    </p:spTree>
    <p:extLst>
      <p:ext uri="{BB962C8B-B14F-4D97-AF65-F5344CB8AC3E}">
        <p14:creationId xmlns:p14="http://schemas.microsoft.com/office/powerpoint/2010/main" val="181679422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bg/>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a:effectLst>
            <a:reflection blurRad="152400" endPos="33000" dir="5400000" sy="-100000" algn="bl" rotWithShape="0"/>
          </a:effectLst>
        </p:spPr>
        <p:style>
          <a:lnRef idx="0">
            <a:scrgbClr r="0" g="0" b="0"/>
          </a:lnRef>
          <a:fillRef idx="1003">
            <a:schemeClr val="lt1"/>
          </a:fillRef>
          <a:effectRef idx="0">
            <a:scrgbClr r="0" g="0" b="0"/>
          </a:effectRef>
          <a:fontRef idx="major"/>
        </p:style>
        <p:txBody>
          <a:bodyPr>
            <a:normAutofit/>
          </a:bodyPr>
          <a:lstStyle/>
          <a:p>
            <a:pPr lvl="0" algn="ctr"/>
            <a:r>
              <a:rPr lang="en-US" sz="2800" dirty="0" smtClean="0"/>
              <a:t>Speaking PART 3: </a:t>
            </a:r>
            <a:r>
              <a:rPr lang="en-US" sz="3600" dirty="0" smtClean="0"/>
              <a:t>Patterns of Questions</a:t>
            </a:r>
            <a:r>
              <a:rPr lang="en-US" dirty="0" smtClean="0"/>
              <a:t/>
            </a:r>
            <a:br>
              <a:rPr lang="en-US" dirty="0" smtClean="0"/>
            </a:br>
            <a:r>
              <a:rPr lang="en-US" sz="5300" b="1" dirty="0" smtClean="0"/>
              <a:t>Problem &amp; Solution</a:t>
            </a:r>
            <a:endParaRPr lang="en-US" b="1" dirty="0"/>
          </a:p>
        </p:txBody>
      </p:sp>
      <p:sp>
        <p:nvSpPr>
          <p:cNvPr id="3" name="Content Placeholder 2"/>
          <p:cNvSpPr>
            <a:spLocks noGrp="1"/>
          </p:cNvSpPr>
          <p:nvPr>
            <p:ph sz="half" idx="1"/>
          </p:nvPr>
        </p:nvSpPr>
        <p:spPr>
          <a:xfrm>
            <a:off x="343924" y="1325562"/>
            <a:ext cx="5432036" cy="5319078"/>
          </a:xfrm>
        </p:spPr>
        <p:style>
          <a:lnRef idx="2">
            <a:schemeClr val="accent5"/>
          </a:lnRef>
          <a:fillRef idx="1">
            <a:schemeClr val="lt1"/>
          </a:fillRef>
          <a:effectRef idx="0">
            <a:schemeClr val="accent5"/>
          </a:effectRef>
          <a:fontRef idx="minor">
            <a:schemeClr val="dk1"/>
          </a:fontRef>
        </p:style>
        <p:txBody>
          <a:bodyPr>
            <a:normAutofit/>
          </a:bodyPr>
          <a:lstStyle/>
          <a:p>
            <a:pPr marL="0" indent="0">
              <a:buNone/>
            </a:pPr>
            <a:r>
              <a:rPr lang="en-US" sz="2400" b="1" u="sng" dirty="0" smtClean="0"/>
              <a:t>Vocabulary</a:t>
            </a:r>
          </a:p>
          <a:p>
            <a:r>
              <a:rPr lang="en-US" sz="2400" b="1" dirty="0" smtClean="0">
                <a:solidFill>
                  <a:schemeClr val="tx1"/>
                </a:solidFill>
              </a:rPr>
              <a:t>Problem: </a:t>
            </a:r>
            <a:r>
              <a:rPr lang="en-US" sz="2400" dirty="0" smtClean="0">
                <a:solidFill>
                  <a:schemeClr val="tx1"/>
                </a:solidFill>
              </a:rPr>
              <a:t>Crisis, Challenge, Disruption </a:t>
            </a:r>
            <a:r>
              <a:rPr lang="en-US" sz="2400" dirty="0">
                <a:solidFill>
                  <a:schemeClr val="tx1"/>
                </a:solidFill>
              </a:rPr>
              <a:t>to (break a system)</a:t>
            </a:r>
          </a:p>
          <a:p>
            <a:r>
              <a:rPr lang="en-US" sz="2400" b="1" dirty="0" smtClean="0">
                <a:solidFill>
                  <a:schemeClr val="tx1"/>
                </a:solidFill>
              </a:rPr>
              <a:t>Solution: </a:t>
            </a:r>
            <a:r>
              <a:rPr lang="en-US" sz="2400" dirty="0" smtClean="0">
                <a:solidFill>
                  <a:schemeClr val="tx1"/>
                </a:solidFill>
              </a:rPr>
              <a:t>To </a:t>
            </a:r>
            <a:r>
              <a:rPr lang="en-US" sz="2400" dirty="0">
                <a:solidFill>
                  <a:schemeClr val="tx1"/>
                </a:solidFill>
              </a:rPr>
              <a:t>maximize opportunities, </a:t>
            </a:r>
            <a:r>
              <a:rPr lang="en-US" sz="2400" dirty="0" smtClean="0">
                <a:solidFill>
                  <a:schemeClr val="tx1"/>
                </a:solidFill>
              </a:rPr>
              <a:t>To </a:t>
            </a:r>
            <a:r>
              <a:rPr lang="en-US" sz="2400" dirty="0">
                <a:solidFill>
                  <a:schemeClr val="tx1"/>
                </a:solidFill>
              </a:rPr>
              <a:t>counteract these dangers, </a:t>
            </a:r>
            <a:r>
              <a:rPr lang="en-US" sz="2400" dirty="0" smtClean="0">
                <a:solidFill>
                  <a:schemeClr val="tx1"/>
                </a:solidFill>
              </a:rPr>
              <a:t>Coordinated </a:t>
            </a:r>
            <a:r>
              <a:rPr lang="en-US" sz="2400" dirty="0">
                <a:solidFill>
                  <a:schemeClr val="tx1"/>
                </a:solidFill>
              </a:rPr>
              <a:t>measures</a:t>
            </a:r>
            <a:r>
              <a:rPr lang="en-US" sz="2400" dirty="0" smtClean="0">
                <a:solidFill>
                  <a:schemeClr val="tx1"/>
                </a:solidFill>
              </a:rPr>
              <a:t>, Initiatives</a:t>
            </a:r>
            <a:r>
              <a:rPr lang="en-US" sz="2400" dirty="0">
                <a:solidFill>
                  <a:schemeClr val="tx1"/>
                </a:solidFill>
              </a:rPr>
              <a:t>, </a:t>
            </a:r>
            <a:r>
              <a:rPr lang="en-US" sz="2400" dirty="0" smtClean="0">
                <a:solidFill>
                  <a:schemeClr val="tx1"/>
                </a:solidFill>
              </a:rPr>
              <a:t>Measures</a:t>
            </a:r>
            <a:r>
              <a:rPr lang="en-US" sz="2400" dirty="0">
                <a:solidFill>
                  <a:schemeClr val="tx1"/>
                </a:solidFill>
              </a:rPr>
              <a:t>, </a:t>
            </a:r>
            <a:r>
              <a:rPr lang="en-US" sz="2400" dirty="0" err="1" smtClean="0">
                <a:solidFill>
                  <a:schemeClr val="tx1"/>
                </a:solidFill>
              </a:rPr>
              <a:t>inact</a:t>
            </a:r>
            <a:r>
              <a:rPr lang="en-US" sz="2400" dirty="0" smtClean="0">
                <a:solidFill>
                  <a:schemeClr val="tx1"/>
                </a:solidFill>
              </a:rPr>
              <a:t> policies</a:t>
            </a:r>
          </a:p>
          <a:p>
            <a:r>
              <a:rPr lang="en-US" sz="2400" dirty="0" smtClean="0">
                <a:solidFill>
                  <a:schemeClr val="tx1"/>
                </a:solidFill>
              </a:rPr>
              <a:t>Ameliorate, exacerbate  </a:t>
            </a:r>
            <a:endParaRPr lang="en-US" sz="2400" dirty="0">
              <a:solidFill>
                <a:schemeClr val="tx1"/>
              </a:solidFill>
            </a:endParaRPr>
          </a:p>
          <a:p>
            <a:endParaRPr lang="en-US" sz="2400" dirty="0">
              <a:solidFill>
                <a:schemeClr val="tx1"/>
              </a:solidFill>
            </a:endParaRPr>
          </a:p>
        </p:txBody>
      </p:sp>
      <p:sp>
        <p:nvSpPr>
          <p:cNvPr id="4" name="Content Placeholder 3"/>
          <p:cNvSpPr>
            <a:spLocks noGrp="1"/>
          </p:cNvSpPr>
          <p:nvPr>
            <p:ph sz="half" idx="2"/>
          </p:nvPr>
        </p:nvSpPr>
        <p:spPr>
          <a:xfrm>
            <a:off x="6096000" y="3916680"/>
            <a:ext cx="5684520" cy="2727960"/>
          </a:xfrm>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US" sz="2400" b="1" u="sng" dirty="0" smtClean="0"/>
              <a:t>PART 3 Questions</a:t>
            </a:r>
          </a:p>
          <a:p>
            <a:pPr lvl="0"/>
            <a:r>
              <a:rPr lang="en-US" sz="2400" i="1" dirty="0"/>
              <a:t>What are the possible causes of green-house effect? </a:t>
            </a:r>
          </a:p>
          <a:p>
            <a:pPr lvl="1"/>
            <a:r>
              <a:rPr lang="en-US" sz="2000" dirty="0"/>
              <a:t>The green-house effect can be </a:t>
            </a:r>
            <a:r>
              <a:rPr lang="en-US" sz="2000" b="1" dirty="0"/>
              <a:t>stemmed from</a:t>
            </a:r>
            <a:r>
              <a:rPr lang="en-US" sz="2000" dirty="0"/>
              <a:t> </a:t>
            </a:r>
            <a:r>
              <a:rPr lang="en-US" sz="2000" dirty="0" smtClean="0"/>
              <a:t> a </a:t>
            </a:r>
            <a:r>
              <a:rPr lang="en-US" sz="2000" b="1" dirty="0" smtClean="0"/>
              <a:t>plethora</a:t>
            </a:r>
            <a:r>
              <a:rPr lang="en-US" sz="2000" dirty="0" smtClean="0"/>
              <a:t> </a:t>
            </a:r>
            <a:r>
              <a:rPr lang="en-US" sz="2000" dirty="0"/>
              <a:t>of sources. </a:t>
            </a:r>
            <a:r>
              <a:rPr lang="en-US" sz="2000" b="1" dirty="0"/>
              <a:t>The first &amp; foremost contributor would </a:t>
            </a:r>
            <a:r>
              <a:rPr lang="en-US" sz="2000" dirty="0"/>
              <a:t>be the amount of pollution by industrialization which emits carbon-di-oxide. In addition,</a:t>
            </a:r>
            <a:endParaRPr lang="en-US" sz="1800" dirty="0"/>
          </a:p>
        </p:txBody>
      </p:sp>
      <p:sp>
        <p:nvSpPr>
          <p:cNvPr id="6" name="Content Placeholder 2"/>
          <p:cNvSpPr txBox="1">
            <a:spLocks/>
          </p:cNvSpPr>
          <p:nvPr/>
        </p:nvSpPr>
        <p:spPr>
          <a:xfrm>
            <a:off x="6096000" y="1325562"/>
            <a:ext cx="5684520" cy="2591117"/>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smtClean="0"/>
              <a:t>Sentence Structure</a:t>
            </a:r>
          </a:p>
          <a:p>
            <a:pPr>
              <a:buFont typeface="Wingdings" panose="05000000000000000000" pitchFamily="2" charset="2"/>
              <a:buChar char="§"/>
            </a:pPr>
            <a:endParaRPr lang="en-US" sz="2200" b="1" dirty="0"/>
          </a:p>
        </p:txBody>
      </p:sp>
    </p:spTree>
    <p:extLst>
      <p:ext uri="{BB962C8B-B14F-4D97-AF65-F5344CB8AC3E}">
        <p14:creationId xmlns:p14="http://schemas.microsoft.com/office/powerpoint/2010/main" val="3019296018"/>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a:effectLst>
            <a:reflection blurRad="152400" endPos="33000" dir="5400000" sy="-100000" algn="bl" rotWithShape="0"/>
          </a:effectLst>
        </p:spPr>
        <p:style>
          <a:lnRef idx="0">
            <a:scrgbClr r="0" g="0" b="0"/>
          </a:lnRef>
          <a:fillRef idx="1003">
            <a:schemeClr val="lt1"/>
          </a:fillRef>
          <a:effectRef idx="0">
            <a:scrgbClr r="0" g="0" b="0"/>
          </a:effectRef>
          <a:fontRef idx="major"/>
        </p:style>
        <p:txBody>
          <a:bodyPr>
            <a:normAutofit/>
          </a:bodyPr>
          <a:lstStyle/>
          <a:p>
            <a:pPr lvl="0" algn="ctr"/>
            <a:r>
              <a:rPr lang="en-US" sz="2400" dirty="0" smtClean="0"/>
              <a:t>Speaking PART 3: </a:t>
            </a:r>
            <a:r>
              <a:rPr lang="en-US" sz="3200" dirty="0" smtClean="0"/>
              <a:t>Patterns of Questions</a:t>
            </a:r>
            <a:r>
              <a:rPr lang="en-US" sz="4000" dirty="0" smtClean="0"/>
              <a:t/>
            </a:r>
            <a:br>
              <a:rPr lang="en-US" sz="4000" dirty="0" smtClean="0"/>
            </a:br>
            <a:r>
              <a:rPr lang="en-US" sz="5300" b="1" dirty="0" smtClean="0"/>
              <a:t>Compare &amp; Contrast</a:t>
            </a:r>
            <a:endParaRPr lang="en-US" b="1" dirty="0"/>
          </a:p>
        </p:txBody>
      </p:sp>
      <p:sp>
        <p:nvSpPr>
          <p:cNvPr id="3" name="Content Placeholder 2"/>
          <p:cNvSpPr>
            <a:spLocks noGrp="1"/>
          </p:cNvSpPr>
          <p:nvPr>
            <p:ph sz="half" idx="1"/>
          </p:nvPr>
        </p:nvSpPr>
        <p:spPr>
          <a:xfrm>
            <a:off x="343924" y="3916680"/>
            <a:ext cx="5432036" cy="2727960"/>
          </a:xfrm>
        </p:spPr>
        <p:style>
          <a:lnRef idx="2">
            <a:schemeClr val="accent5"/>
          </a:lnRef>
          <a:fillRef idx="1">
            <a:schemeClr val="lt1"/>
          </a:fillRef>
          <a:effectRef idx="0">
            <a:schemeClr val="accent5"/>
          </a:effectRef>
          <a:fontRef idx="minor">
            <a:schemeClr val="dk1"/>
          </a:fontRef>
        </p:style>
        <p:txBody>
          <a:bodyPr>
            <a:normAutofit lnSpcReduction="10000"/>
          </a:bodyPr>
          <a:lstStyle/>
          <a:p>
            <a:pPr marL="0" indent="0">
              <a:buNone/>
            </a:pPr>
            <a:r>
              <a:rPr lang="en-US" sz="2400" b="1" u="sng" dirty="0" smtClean="0"/>
              <a:t>Vocabulary</a:t>
            </a:r>
          </a:p>
          <a:p>
            <a:pPr>
              <a:buFont typeface="Wingdings" panose="05000000000000000000" pitchFamily="2" charset="2"/>
              <a:buChar char="§"/>
            </a:pPr>
            <a:r>
              <a:rPr lang="en-US" sz="2200" dirty="0" smtClean="0"/>
              <a:t>Dissimilarities, variations, divergence</a:t>
            </a:r>
          </a:p>
          <a:p>
            <a:pPr>
              <a:buFont typeface="Wingdings" panose="05000000000000000000" pitchFamily="2" charset="2"/>
              <a:buChar char="§"/>
            </a:pPr>
            <a:endParaRPr lang="en-US" sz="2200" dirty="0" smtClean="0"/>
          </a:p>
        </p:txBody>
      </p:sp>
      <p:sp>
        <p:nvSpPr>
          <p:cNvPr id="4" name="Content Placeholder 3"/>
          <p:cNvSpPr>
            <a:spLocks noGrp="1"/>
          </p:cNvSpPr>
          <p:nvPr>
            <p:ph sz="half" idx="2"/>
          </p:nvPr>
        </p:nvSpPr>
        <p:spPr>
          <a:xfrm>
            <a:off x="6096000" y="3916680"/>
            <a:ext cx="5684520" cy="2727960"/>
          </a:xfrm>
        </p:spPr>
        <p:style>
          <a:lnRef idx="2">
            <a:schemeClr val="accent3"/>
          </a:lnRef>
          <a:fillRef idx="1">
            <a:schemeClr val="lt1"/>
          </a:fillRef>
          <a:effectRef idx="0">
            <a:schemeClr val="accent3"/>
          </a:effectRef>
          <a:fontRef idx="minor">
            <a:schemeClr val="dk1"/>
          </a:fontRef>
        </p:style>
        <p:txBody>
          <a:bodyPr>
            <a:normAutofit lnSpcReduction="10000"/>
          </a:bodyPr>
          <a:lstStyle/>
          <a:p>
            <a:pPr marL="0" indent="0">
              <a:buNone/>
            </a:pPr>
            <a:r>
              <a:rPr lang="en-US" sz="2400" b="1" u="sng" dirty="0" smtClean="0"/>
              <a:t>PART 3 Questions</a:t>
            </a:r>
          </a:p>
          <a:p>
            <a:pPr>
              <a:buFont typeface="Wingdings" panose="05000000000000000000" pitchFamily="2" charset="2"/>
              <a:buChar char="§"/>
            </a:pPr>
            <a:r>
              <a:rPr lang="en-US" sz="2400" dirty="0"/>
              <a:t>What is the difference between watching a film in the cinema &amp; at home</a:t>
            </a:r>
            <a:r>
              <a:rPr lang="en-US" sz="2400" dirty="0" smtClean="0"/>
              <a:t>?</a:t>
            </a:r>
          </a:p>
          <a:p>
            <a:pPr lvl="1" algn="just">
              <a:buFont typeface="Wingdings" panose="05000000000000000000" pitchFamily="2" charset="2"/>
              <a:buChar char="§"/>
            </a:pPr>
            <a:r>
              <a:rPr lang="en-US" sz="2200" dirty="0" smtClean="0"/>
              <a:t>There are a plethora of distinction between enjoying a film in the cinema &amp; at home. Watching at home is </a:t>
            </a:r>
            <a:r>
              <a:rPr lang="en-US" sz="2200" b="1" dirty="0" smtClean="0"/>
              <a:t>not as fabulous as</a:t>
            </a:r>
            <a:r>
              <a:rPr lang="en-US" sz="2200" dirty="0" smtClean="0"/>
              <a:t> watching in theatre </a:t>
            </a:r>
            <a:r>
              <a:rPr lang="en-US" sz="2200" dirty="0"/>
              <a:t>considering the sound effects &amp; 3D visual, </a:t>
            </a:r>
            <a:endParaRPr lang="en-US" sz="2200" dirty="0" smtClean="0"/>
          </a:p>
          <a:p>
            <a:pPr>
              <a:buFont typeface="Wingdings" panose="05000000000000000000" pitchFamily="2" charset="2"/>
              <a:buChar char="§"/>
            </a:pPr>
            <a:endParaRPr lang="en-US" sz="2200" dirty="0"/>
          </a:p>
        </p:txBody>
      </p:sp>
      <p:sp>
        <p:nvSpPr>
          <p:cNvPr id="5" name="Content Placeholder 2"/>
          <p:cNvSpPr txBox="1">
            <a:spLocks/>
          </p:cNvSpPr>
          <p:nvPr/>
        </p:nvSpPr>
        <p:spPr>
          <a:xfrm>
            <a:off x="343924" y="1325563"/>
            <a:ext cx="5432036" cy="2591116"/>
          </a:xfrm>
          <a:prstGeom prst="rect">
            <a:avLst/>
          </a:prstGeom>
        </p:spPr>
        <p:style>
          <a:lnRef idx="2">
            <a:schemeClr val="accent4"/>
          </a:lnRef>
          <a:fillRef idx="1">
            <a:schemeClr val="lt1"/>
          </a:fillRef>
          <a:effectRef idx="0">
            <a:schemeClr val="accent4"/>
          </a:effectRef>
          <a:fontRef idx="minor">
            <a:schemeClr val="dk1"/>
          </a:fontRef>
        </p:style>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smtClean="0"/>
              <a:t>Grammar</a:t>
            </a:r>
          </a:p>
          <a:p>
            <a:r>
              <a:rPr lang="en-US" sz="2400" dirty="0"/>
              <a:t>as + </a:t>
            </a:r>
            <a:r>
              <a:rPr lang="en-US" sz="2400" dirty="0" err="1"/>
              <a:t>adj</a:t>
            </a:r>
            <a:r>
              <a:rPr lang="en-US" sz="2400" dirty="0"/>
              <a:t>/</a:t>
            </a:r>
            <a:r>
              <a:rPr lang="en-US" sz="2400" dirty="0" err="1"/>
              <a:t>adv</a:t>
            </a:r>
            <a:r>
              <a:rPr lang="en-US" sz="2400" dirty="0"/>
              <a:t> + as</a:t>
            </a:r>
          </a:p>
          <a:p>
            <a:r>
              <a:rPr lang="en-US" sz="2400" b="1" dirty="0"/>
              <a:t>Not</a:t>
            </a:r>
            <a:r>
              <a:rPr lang="en-US" sz="2400" dirty="0"/>
              <a:t> as + much/many + noun phrase + as</a:t>
            </a:r>
          </a:p>
          <a:p>
            <a:r>
              <a:rPr lang="en-US" sz="2400" dirty="0">
                <a:solidFill>
                  <a:srgbClr val="FF0000"/>
                </a:solidFill>
              </a:rPr>
              <a:t>Stronger comparison: </a:t>
            </a:r>
            <a:r>
              <a:rPr lang="en-US" sz="2400" b="1" dirty="0"/>
              <a:t>considerably</a:t>
            </a:r>
            <a:r>
              <a:rPr lang="en-US" sz="2400" dirty="0"/>
              <a:t>, much, far, a lot</a:t>
            </a:r>
          </a:p>
          <a:p>
            <a:r>
              <a:rPr lang="en-US" sz="2400" dirty="0">
                <a:solidFill>
                  <a:srgbClr val="FF0000"/>
                </a:solidFill>
              </a:rPr>
              <a:t>Weaker comparison: </a:t>
            </a:r>
            <a:r>
              <a:rPr lang="en-US" sz="2400" dirty="0"/>
              <a:t>nearly, a bit, almost, not much, not a </a:t>
            </a:r>
            <a:r>
              <a:rPr lang="en-US" sz="2400" dirty="0" smtClean="0"/>
              <a:t>lot</a:t>
            </a:r>
            <a:endParaRPr lang="en-US" sz="2400" dirty="0"/>
          </a:p>
        </p:txBody>
      </p:sp>
      <p:sp>
        <p:nvSpPr>
          <p:cNvPr id="6" name="Content Placeholder 2"/>
          <p:cNvSpPr txBox="1">
            <a:spLocks/>
          </p:cNvSpPr>
          <p:nvPr/>
        </p:nvSpPr>
        <p:spPr>
          <a:xfrm>
            <a:off x="6096000" y="1325562"/>
            <a:ext cx="5684520" cy="2591117"/>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smtClean="0"/>
              <a:t>Sentence Structure</a:t>
            </a:r>
          </a:p>
          <a:p>
            <a:pPr>
              <a:buFont typeface="Wingdings" panose="05000000000000000000" pitchFamily="2" charset="2"/>
              <a:buChar char="§"/>
            </a:pPr>
            <a:r>
              <a:rPr lang="en-US" sz="2200" dirty="0"/>
              <a:t>There are a plethora of </a:t>
            </a:r>
            <a:r>
              <a:rPr lang="en-US" sz="2200" dirty="0" smtClean="0"/>
              <a:t>distinctions </a:t>
            </a:r>
            <a:r>
              <a:rPr lang="en-US" sz="2200" dirty="0"/>
              <a:t>between enjoying a film in the </a:t>
            </a:r>
            <a:r>
              <a:rPr lang="en-US" sz="2200" b="1" dirty="0" smtClean="0"/>
              <a:t>big screen</a:t>
            </a:r>
            <a:r>
              <a:rPr lang="en-US" sz="2200" dirty="0" smtClean="0"/>
              <a:t> &amp; </a:t>
            </a:r>
            <a:r>
              <a:rPr lang="en-US" sz="2200" dirty="0"/>
              <a:t>at home</a:t>
            </a:r>
            <a:r>
              <a:rPr lang="en-US" sz="2200" dirty="0" smtClean="0"/>
              <a:t>.</a:t>
            </a:r>
          </a:p>
          <a:p>
            <a:pPr>
              <a:buFont typeface="Wingdings" panose="05000000000000000000" pitchFamily="2" charset="2"/>
              <a:buChar char="§"/>
            </a:pPr>
            <a:endParaRPr lang="en-US" sz="2200" b="1" dirty="0"/>
          </a:p>
        </p:txBody>
      </p:sp>
    </p:spTree>
    <p:extLst>
      <p:ext uri="{BB962C8B-B14F-4D97-AF65-F5344CB8AC3E}">
        <p14:creationId xmlns:p14="http://schemas.microsoft.com/office/powerpoint/2010/main" val="42113624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r>
              <a:rPr lang="en-US" dirty="0" smtClean="0"/>
              <a:t>Has the place you live is changed recently?</a:t>
            </a:r>
          </a:p>
          <a:p>
            <a:pPr lvl="1" algn="just"/>
            <a:r>
              <a:rPr lang="en-US" dirty="0" smtClean="0"/>
              <a:t>There is a lot of traffic </a:t>
            </a:r>
            <a:r>
              <a:rPr lang="en-US" b="1" dirty="0" smtClean="0"/>
              <a:t>than</a:t>
            </a:r>
            <a:r>
              <a:rPr lang="en-US" dirty="0" smtClean="0"/>
              <a:t> there </a:t>
            </a:r>
            <a:r>
              <a:rPr lang="en-US" b="1" dirty="0" smtClean="0"/>
              <a:t>used to </a:t>
            </a:r>
            <a:r>
              <a:rPr lang="en-US" dirty="0" smtClean="0"/>
              <a:t>be. This is because of the metro-rail construction work which results in so many restriction in the road. </a:t>
            </a:r>
            <a:r>
              <a:rPr lang="en-US" i="1" dirty="0" smtClean="0"/>
              <a:t>Anyway</a:t>
            </a:r>
            <a:r>
              <a:rPr lang="en-US" dirty="0" smtClean="0"/>
              <a:t>, the number of universities and the businesses in the city </a:t>
            </a:r>
            <a:r>
              <a:rPr lang="en-US" i="1" dirty="0" smtClean="0"/>
              <a:t>have been increasing </a:t>
            </a:r>
            <a:r>
              <a:rPr lang="en-US" dirty="0" smtClean="0"/>
              <a:t>for last few years. </a:t>
            </a:r>
            <a:r>
              <a:rPr lang="en-US" b="1" i="1" dirty="0" smtClean="0"/>
              <a:t>As a result</a:t>
            </a:r>
            <a:r>
              <a:rPr lang="en-US" dirty="0" smtClean="0"/>
              <a:t>, the city is </a:t>
            </a:r>
            <a:r>
              <a:rPr lang="en-US" b="1" dirty="0" smtClean="0"/>
              <a:t>not as </a:t>
            </a:r>
            <a:r>
              <a:rPr lang="en-US" dirty="0" smtClean="0"/>
              <a:t>underdeveloped </a:t>
            </a:r>
            <a:r>
              <a:rPr lang="en-US" b="1" dirty="0" smtClean="0"/>
              <a:t>as</a:t>
            </a:r>
            <a:r>
              <a:rPr lang="en-US" dirty="0" smtClean="0"/>
              <a:t> it was 15 years ago. </a:t>
            </a:r>
            <a:endParaRPr lang="en-US" dirty="0"/>
          </a:p>
        </p:txBody>
      </p:sp>
    </p:spTree>
    <p:extLst>
      <p:ext uri="{BB962C8B-B14F-4D97-AF65-F5344CB8AC3E}">
        <p14:creationId xmlns:p14="http://schemas.microsoft.com/office/powerpoint/2010/main" val="173125213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sz="half" idx="2"/>
          </p:nvPr>
        </p:nvSpPr>
        <p:spPr/>
        <p:txBody>
          <a:bodyPr/>
          <a:lstStyle/>
          <a:p>
            <a:endParaRPr lang="en-US"/>
          </a:p>
        </p:txBody>
      </p:sp>
      <p:graphicFrame>
        <p:nvGraphicFramePr>
          <p:cNvPr id="10" name="Content Placeholder 9"/>
          <p:cNvGraphicFramePr>
            <a:graphicFrameLocks noGrp="1"/>
          </p:cNvGraphicFramePr>
          <p:nvPr>
            <p:ph sz="half" idx="1"/>
            <p:extLst/>
          </p:nvPr>
        </p:nvGraphicFramePr>
        <p:xfrm>
          <a:off x="838200" y="365125"/>
          <a:ext cx="10735101" cy="6422582"/>
        </p:xfrm>
        <a:graphic>
          <a:graphicData uri="http://schemas.openxmlformats.org/drawingml/2006/table">
            <a:tbl>
              <a:tblPr firstRow="1" firstCol="1" bandRow="1">
                <a:tableStyleId>{FABFCF23-3B69-468F-B69F-88F6DE6A72F2}</a:tableStyleId>
              </a:tblPr>
              <a:tblGrid>
                <a:gridCol w="2260510"/>
                <a:gridCol w="8474591"/>
              </a:tblGrid>
              <a:tr h="282932">
                <a:tc>
                  <a:txBody>
                    <a:bodyPr/>
                    <a:lstStyle/>
                    <a:p>
                      <a:pPr marL="0" marR="0">
                        <a:lnSpc>
                          <a:spcPct val="107000"/>
                        </a:lnSpc>
                        <a:spcBef>
                          <a:spcPts val="0"/>
                        </a:spcBef>
                        <a:spcAft>
                          <a:spcPts val="0"/>
                        </a:spcAft>
                      </a:pPr>
                      <a:r>
                        <a:rPr lang="en-US" sz="2000" dirty="0">
                          <a:effectLst/>
                        </a:rPr>
                        <a:t>Structures</a:t>
                      </a:r>
                      <a:endParaRPr lang="en-US" sz="2000" dirty="0">
                        <a:effectLst/>
                        <a:latin typeface="Calibri" panose="020F0502020204030204" pitchFamily="34" charset="0"/>
                        <a:ea typeface="Calibri" panose="020F0502020204030204" pitchFamily="34" charset="0"/>
                        <a:cs typeface="Vrinda" panose="02000500000000020004" pitchFamily="2"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nSpc>
                          <a:spcPct val="107000"/>
                        </a:lnSpc>
                        <a:spcBef>
                          <a:spcPts val="0"/>
                        </a:spcBef>
                        <a:spcAft>
                          <a:spcPts val="0"/>
                        </a:spcAft>
                      </a:pPr>
                      <a:r>
                        <a:rPr lang="en-US" sz="2000">
                          <a:effectLst/>
                        </a:rPr>
                        <a:t>Example scenarios in IELTS Speaking</a:t>
                      </a:r>
                      <a:endParaRPr lang="en-US" sz="2000">
                        <a:effectLst/>
                        <a:latin typeface="Calibri" panose="020F0502020204030204" pitchFamily="34" charset="0"/>
                        <a:ea typeface="Calibri" panose="020F0502020204030204" pitchFamily="34" charset="0"/>
                        <a:cs typeface="Vrinda" panose="02000500000000020004" pitchFamily="2" charset="0"/>
                      </a:endParaRPr>
                    </a:p>
                  </a:txBody>
                  <a:tcPr marL="68580" marR="68580" marT="0" marB="0">
                    <a:lnL w="12700" cap="flat" cmpd="sng" algn="ctr">
                      <a:solidFill>
                        <a:schemeClr val="tx1"/>
                      </a:solidFill>
                      <a:prstDash val="solid"/>
                      <a:round/>
                      <a:headEnd type="none" w="med" len="med"/>
                      <a:tailEnd type="none" w="med" len="med"/>
                    </a:lnL>
                  </a:tcPr>
                </a:tc>
              </a:tr>
              <a:tr h="1172342">
                <a:tc>
                  <a:txBody>
                    <a:bodyPr/>
                    <a:lstStyle/>
                    <a:p>
                      <a:pPr marL="0" marR="0">
                        <a:lnSpc>
                          <a:spcPct val="107000"/>
                        </a:lnSpc>
                        <a:spcBef>
                          <a:spcPts val="0"/>
                        </a:spcBef>
                        <a:spcAft>
                          <a:spcPts val="0"/>
                        </a:spcAft>
                      </a:pPr>
                      <a:r>
                        <a:rPr lang="en-US" sz="2000">
                          <a:effectLst/>
                        </a:rPr>
                        <a:t>as + adj/adv + as</a:t>
                      </a:r>
                      <a:endParaRPr lang="en-US" sz="2000">
                        <a:effectLst/>
                        <a:latin typeface="Calibri" panose="020F0502020204030204" pitchFamily="34" charset="0"/>
                        <a:ea typeface="Calibri" panose="020F0502020204030204" pitchFamily="34" charset="0"/>
                        <a:cs typeface="Vrinda" panose="02000500000000020004" pitchFamily="2"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nSpc>
                          <a:spcPct val="107000"/>
                        </a:lnSpc>
                        <a:spcBef>
                          <a:spcPts val="0"/>
                        </a:spcBef>
                        <a:spcAft>
                          <a:spcPts val="0"/>
                        </a:spcAft>
                      </a:pPr>
                      <a:r>
                        <a:rPr lang="en-US" sz="2000" dirty="0">
                          <a:effectLst/>
                        </a:rPr>
                        <a:t>My current city is </a:t>
                      </a:r>
                      <a:r>
                        <a:rPr lang="en-US" sz="2000" b="1" dirty="0">
                          <a:solidFill>
                            <a:srgbClr val="FF0000"/>
                          </a:solidFill>
                          <a:effectLst/>
                        </a:rPr>
                        <a:t>as prosperous as </a:t>
                      </a:r>
                      <a:r>
                        <a:rPr lang="en-US" sz="2000" dirty="0">
                          <a:effectLst/>
                        </a:rPr>
                        <a:t>other megacities around the world.</a:t>
                      </a:r>
                    </a:p>
                    <a:p>
                      <a:pPr marL="0" marR="0">
                        <a:lnSpc>
                          <a:spcPct val="107000"/>
                        </a:lnSpc>
                        <a:spcBef>
                          <a:spcPts val="0"/>
                        </a:spcBef>
                        <a:spcAft>
                          <a:spcPts val="0"/>
                        </a:spcAft>
                      </a:pPr>
                      <a:r>
                        <a:rPr lang="en-US" sz="2000" dirty="0">
                          <a:effectLst/>
                        </a:rPr>
                        <a:t>I assume, many old people in my country is as physically strong as young people</a:t>
                      </a:r>
                      <a:endParaRPr lang="en-US" sz="2000" dirty="0">
                        <a:effectLst/>
                        <a:latin typeface="Calibri" panose="020F0502020204030204" pitchFamily="34" charset="0"/>
                        <a:ea typeface="Calibri" panose="020F0502020204030204" pitchFamily="34" charset="0"/>
                        <a:cs typeface="Vrinda" panose="02000500000000020004" pitchFamily="2" charset="0"/>
                      </a:endParaRPr>
                    </a:p>
                  </a:txBody>
                  <a:tcPr marL="68580" marR="68580" marT="0" marB="0">
                    <a:lnL w="12700" cap="flat" cmpd="sng" algn="ctr">
                      <a:solidFill>
                        <a:schemeClr val="tx1"/>
                      </a:solidFill>
                      <a:prstDash val="solid"/>
                      <a:round/>
                      <a:headEnd type="none" w="med" len="med"/>
                      <a:tailEnd type="none" w="med" len="med"/>
                    </a:lnL>
                  </a:tcPr>
                </a:tc>
              </a:tr>
              <a:tr h="1172342">
                <a:tc>
                  <a:txBody>
                    <a:bodyPr/>
                    <a:lstStyle/>
                    <a:p>
                      <a:pPr marL="0" marR="0">
                        <a:lnSpc>
                          <a:spcPct val="107000"/>
                        </a:lnSpc>
                        <a:spcBef>
                          <a:spcPts val="0"/>
                        </a:spcBef>
                        <a:spcAft>
                          <a:spcPts val="0"/>
                        </a:spcAft>
                      </a:pPr>
                      <a:r>
                        <a:rPr lang="en-US" sz="2000">
                          <a:effectLst/>
                        </a:rPr>
                        <a:t>Not as + much/many + noun phrase + as</a:t>
                      </a:r>
                      <a:endParaRPr lang="en-US" sz="2000">
                        <a:effectLst/>
                        <a:latin typeface="Calibri" panose="020F0502020204030204" pitchFamily="34" charset="0"/>
                        <a:ea typeface="Calibri" panose="020F0502020204030204" pitchFamily="34" charset="0"/>
                        <a:cs typeface="Vrinda" panose="02000500000000020004" pitchFamily="2"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nSpc>
                          <a:spcPct val="107000"/>
                        </a:lnSpc>
                        <a:spcBef>
                          <a:spcPts val="0"/>
                        </a:spcBef>
                        <a:spcAft>
                          <a:spcPts val="0"/>
                        </a:spcAft>
                      </a:pPr>
                      <a:r>
                        <a:rPr lang="en-US" sz="2000" dirty="0">
                          <a:effectLst/>
                        </a:rPr>
                        <a:t>Not as many people want to live in </a:t>
                      </a:r>
                      <a:r>
                        <a:rPr lang="en-US" sz="2000" u="sng" dirty="0">
                          <a:effectLst/>
                        </a:rPr>
                        <a:t>countryside</a:t>
                      </a:r>
                      <a:r>
                        <a:rPr lang="en-US" sz="2000" dirty="0">
                          <a:effectLst/>
                        </a:rPr>
                        <a:t> as in </a:t>
                      </a:r>
                      <a:r>
                        <a:rPr lang="en-US" sz="2000" u="sng" dirty="0">
                          <a:effectLst/>
                        </a:rPr>
                        <a:t>city</a:t>
                      </a:r>
                      <a:r>
                        <a:rPr lang="en-US" sz="2000" dirty="0">
                          <a:effectLst/>
                        </a:rPr>
                        <a:t> or town.</a:t>
                      </a:r>
                      <a:endParaRPr lang="en-US" sz="2000" dirty="0">
                        <a:effectLst/>
                        <a:latin typeface="Calibri" panose="020F0502020204030204" pitchFamily="34" charset="0"/>
                        <a:ea typeface="Calibri" panose="020F0502020204030204" pitchFamily="34" charset="0"/>
                        <a:cs typeface="Vrinda" panose="02000500000000020004" pitchFamily="2" charset="0"/>
                      </a:endParaRPr>
                    </a:p>
                  </a:txBody>
                  <a:tcPr marL="68580" marR="68580" marT="0" marB="0">
                    <a:lnL w="12700" cap="flat" cmpd="sng" algn="ctr">
                      <a:solidFill>
                        <a:schemeClr val="tx1"/>
                      </a:solidFill>
                      <a:prstDash val="solid"/>
                      <a:round/>
                      <a:headEnd type="none" w="med" len="med"/>
                      <a:tailEnd type="none" w="med" len="med"/>
                    </a:lnL>
                  </a:tcPr>
                </a:tc>
              </a:tr>
              <a:tr h="1172342">
                <a:tc>
                  <a:txBody>
                    <a:bodyPr/>
                    <a:lstStyle/>
                    <a:p>
                      <a:pPr marL="0" marR="0">
                        <a:lnSpc>
                          <a:spcPct val="107000"/>
                        </a:lnSpc>
                        <a:spcBef>
                          <a:spcPts val="0"/>
                        </a:spcBef>
                        <a:spcAft>
                          <a:spcPts val="0"/>
                        </a:spcAft>
                      </a:pPr>
                      <a:r>
                        <a:rPr lang="en-US" sz="2000">
                          <a:effectLst/>
                        </a:rPr>
                        <a:t>Stronger comparison: considerably, much, far, a lot</a:t>
                      </a:r>
                      <a:endParaRPr lang="en-US" sz="2000">
                        <a:effectLst/>
                        <a:latin typeface="Calibri" panose="020F0502020204030204" pitchFamily="34" charset="0"/>
                        <a:ea typeface="Calibri" panose="020F0502020204030204" pitchFamily="34" charset="0"/>
                        <a:cs typeface="Vrinda" panose="02000500000000020004" pitchFamily="2"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nSpc>
                          <a:spcPct val="107000"/>
                        </a:lnSpc>
                        <a:spcBef>
                          <a:spcPts val="0"/>
                        </a:spcBef>
                        <a:spcAft>
                          <a:spcPts val="0"/>
                        </a:spcAft>
                      </a:pPr>
                      <a:r>
                        <a:rPr lang="en-US" sz="2000" dirty="0">
                          <a:effectLst/>
                        </a:rPr>
                        <a:t>How your city changed recently?</a:t>
                      </a:r>
                    </a:p>
                    <a:p>
                      <a:pPr marL="0" marR="0">
                        <a:lnSpc>
                          <a:spcPct val="107000"/>
                        </a:lnSpc>
                        <a:spcBef>
                          <a:spcPts val="0"/>
                        </a:spcBef>
                        <a:spcAft>
                          <a:spcPts val="0"/>
                        </a:spcAft>
                      </a:pPr>
                      <a:r>
                        <a:rPr lang="en-US" sz="2000" dirty="0">
                          <a:effectLst/>
                        </a:rPr>
                        <a:t>There is </a:t>
                      </a:r>
                      <a:r>
                        <a:rPr lang="en-US" sz="2000" dirty="0">
                          <a:solidFill>
                            <a:srgbClr val="FF0000"/>
                          </a:solidFill>
                          <a:effectLst/>
                        </a:rPr>
                        <a:t>a lot </a:t>
                      </a:r>
                      <a:r>
                        <a:rPr lang="en-US" sz="2000" dirty="0">
                          <a:effectLst/>
                        </a:rPr>
                        <a:t>more traffic than there used to be. </a:t>
                      </a:r>
                      <a:endParaRPr lang="en-US" sz="2000" dirty="0">
                        <a:effectLst/>
                        <a:latin typeface="Calibri" panose="020F0502020204030204" pitchFamily="34" charset="0"/>
                        <a:ea typeface="Calibri" panose="020F0502020204030204" pitchFamily="34" charset="0"/>
                        <a:cs typeface="Vrinda" panose="02000500000000020004" pitchFamily="2" charset="0"/>
                      </a:endParaRPr>
                    </a:p>
                  </a:txBody>
                  <a:tcPr marL="68580" marR="68580" marT="0" marB="0">
                    <a:lnL w="12700" cap="flat" cmpd="sng" algn="ctr">
                      <a:solidFill>
                        <a:schemeClr val="tx1"/>
                      </a:solidFill>
                      <a:prstDash val="solid"/>
                      <a:round/>
                      <a:headEnd type="none" w="med" len="med"/>
                      <a:tailEnd type="none" w="med" len="med"/>
                    </a:lnL>
                  </a:tcPr>
                </a:tc>
              </a:tr>
              <a:tr h="1468810">
                <a:tc>
                  <a:txBody>
                    <a:bodyPr/>
                    <a:lstStyle/>
                    <a:p>
                      <a:pPr marL="0" marR="0">
                        <a:lnSpc>
                          <a:spcPct val="107000"/>
                        </a:lnSpc>
                        <a:spcBef>
                          <a:spcPts val="0"/>
                        </a:spcBef>
                        <a:spcAft>
                          <a:spcPts val="0"/>
                        </a:spcAft>
                      </a:pPr>
                      <a:r>
                        <a:rPr lang="en-US" sz="2000">
                          <a:effectLst/>
                        </a:rPr>
                        <a:t>Weaker comparison: nearly, a bit, almost, not much, not a lot</a:t>
                      </a:r>
                      <a:endParaRPr lang="en-US" sz="2000">
                        <a:effectLst/>
                        <a:latin typeface="Calibri" panose="020F0502020204030204" pitchFamily="34" charset="0"/>
                        <a:ea typeface="Calibri" panose="020F0502020204030204" pitchFamily="34" charset="0"/>
                        <a:cs typeface="Vrinda" panose="02000500000000020004" pitchFamily="2"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nSpc>
                          <a:spcPct val="107000"/>
                        </a:lnSpc>
                        <a:spcBef>
                          <a:spcPts val="0"/>
                        </a:spcBef>
                        <a:spcAft>
                          <a:spcPts val="0"/>
                        </a:spcAft>
                      </a:pPr>
                      <a:r>
                        <a:rPr lang="en-US" sz="2000" dirty="0">
                          <a:effectLst/>
                        </a:rPr>
                        <a:t>Travelling by train is actually </a:t>
                      </a:r>
                      <a:r>
                        <a:rPr lang="en-US" sz="2000" dirty="0">
                          <a:solidFill>
                            <a:srgbClr val="FF0000"/>
                          </a:solidFill>
                          <a:effectLst/>
                        </a:rPr>
                        <a:t>a little </a:t>
                      </a:r>
                      <a:r>
                        <a:rPr lang="en-US" sz="2000" dirty="0">
                          <a:effectLst/>
                        </a:rPr>
                        <a:t>cheaper than traveling by bus in the city.</a:t>
                      </a:r>
                      <a:endParaRPr lang="en-US" sz="2000" dirty="0">
                        <a:effectLst/>
                        <a:latin typeface="Calibri" panose="020F0502020204030204" pitchFamily="34" charset="0"/>
                        <a:ea typeface="Calibri" panose="020F0502020204030204" pitchFamily="34" charset="0"/>
                        <a:cs typeface="Vrinda" panose="02000500000000020004" pitchFamily="2" charset="0"/>
                      </a:endParaRPr>
                    </a:p>
                  </a:txBody>
                  <a:tcPr marL="68580" marR="68580" marT="0" marB="0">
                    <a:lnL w="12700" cap="flat" cmpd="sng" algn="ctr">
                      <a:solidFill>
                        <a:schemeClr val="tx1"/>
                      </a:solidFill>
                      <a:prstDash val="solid"/>
                      <a:round/>
                      <a:headEnd type="none" w="med" len="med"/>
                      <a:tailEnd type="none" w="med" len="med"/>
                    </a:lnL>
                  </a:tcPr>
                </a:tc>
              </a:tr>
              <a:tr h="282932">
                <a:tc>
                  <a:txBody>
                    <a:bodyPr/>
                    <a:lstStyle/>
                    <a:p>
                      <a:pPr marL="0" marR="0">
                        <a:lnSpc>
                          <a:spcPct val="107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Vrinda" panose="02000500000000020004" pitchFamily="2"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nSpc>
                          <a:spcPct val="107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Vrinda" panose="02000500000000020004" pitchFamily="2" charset="0"/>
                      </a:endParaRPr>
                    </a:p>
                  </a:txBody>
                  <a:tcPr marL="68580" marR="68580" marT="0" marB="0">
                    <a:lnL w="12700" cap="flat" cmpd="sng" algn="ctr">
                      <a:solidFill>
                        <a:schemeClr val="tx1"/>
                      </a:solidFill>
                      <a:prstDash val="solid"/>
                      <a:round/>
                      <a:headEnd type="none" w="med" len="med"/>
                      <a:tailEnd type="none" w="med" len="med"/>
                    </a:lnL>
                  </a:tcPr>
                </a:tc>
              </a:tr>
              <a:tr h="282932">
                <a:tc>
                  <a:txBody>
                    <a:bodyPr/>
                    <a:lstStyle/>
                    <a:p>
                      <a:pPr marL="0" marR="0">
                        <a:lnSpc>
                          <a:spcPct val="107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Vrinda" panose="02000500000000020004" pitchFamily="2"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nSpc>
                          <a:spcPct val="107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Vrinda" panose="02000500000000020004" pitchFamily="2" charset="0"/>
                      </a:endParaRPr>
                    </a:p>
                  </a:txBody>
                  <a:tcPr marL="68580" marR="68580" marT="0" marB="0">
                    <a:lnL w="12700" cap="flat" cmpd="sng" algn="ctr">
                      <a:solidFill>
                        <a:schemeClr val="tx1"/>
                      </a:solidFill>
                      <a:prstDash val="solid"/>
                      <a:round/>
                      <a:headEnd type="none" w="med" len="med"/>
                      <a:tailEnd type="none" w="med" len="med"/>
                    </a:lnL>
                  </a:tcPr>
                </a:tc>
              </a:tr>
              <a:tr h="282932">
                <a:tc>
                  <a:txBody>
                    <a:bodyPr/>
                    <a:lstStyle/>
                    <a:p>
                      <a:pPr marL="0" marR="0">
                        <a:lnSpc>
                          <a:spcPct val="107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Vrinda" panose="02000500000000020004" pitchFamily="2"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nSpc>
                          <a:spcPct val="107000"/>
                        </a:lnSpc>
                        <a:spcBef>
                          <a:spcPts val="0"/>
                        </a:spcBef>
                        <a:spcAft>
                          <a:spcPts val="0"/>
                        </a:spcAft>
                      </a:pPr>
                      <a:r>
                        <a:rPr lang="en-US" sz="2000" dirty="0">
                          <a:effectLst/>
                        </a:rPr>
                        <a:t> </a:t>
                      </a:r>
                      <a:endParaRPr lang="en-US" sz="2000" dirty="0">
                        <a:effectLst/>
                        <a:latin typeface="Calibri" panose="020F0502020204030204" pitchFamily="34" charset="0"/>
                        <a:ea typeface="Calibri" panose="020F0502020204030204" pitchFamily="34" charset="0"/>
                        <a:cs typeface="Vrinda" panose="02000500000000020004" pitchFamily="2" charset="0"/>
                      </a:endParaRPr>
                    </a:p>
                  </a:txBody>
                  <a:tcPr marL="68580" marR="68580" marT="0" marB="0">
                    <a:lnL w="12700" cap="flat" cmpd="sng" algn="ctr">
                      <a:solidFill>
                        <a:schemeClr val="tx1"/>
                      </a:solidFill>
                      <a:prstDash val="solid"/>
                      <a:round/>
                      <a:headEnd type="none" w="med" len="med"/>
                      <a:tailEnd type="none" w="med" len="med"/>
                    </a:lnL>
                  </a:tcPr>
                </a:tc>
              </a:tr>
            </a:tbl>
          </a:graphicData>
        </a:graphic>
      </p:graphicFrame>
    </p:spTree>
    <p:extLst>
      <p:ext uri="{BB962C8B-B14F-4D97-AF65-F5344CB8AC3E}">
        <p14:creationId xmlns:p14="http://schemas.microsoft.com/office/powerpoint/2010/main" val="153577004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a:effectLst>
            <a:reflection blurRad="152400" endPos="33000" dir="5400000" sy="-100000" algn="bl" rotWithShape="0"/>
          </a:effectLst>
        </p:spPr>
        <p:style>
          <a:lnRef idx="0">
            <a:scrgbClr r="0" g="0" b="0"/>
          </a:lnRef>
          <a:fillRef idx="1003">
            <a:schemeClr val="lt1"/>
          </a:fillRef>
          <a:effectRef idx="0">
            <a:scrgbClr r="0" g="0" b="0"/>
          </a:effectRef>
          <a:fontRef idx="major"/>
        </p:style>
        <p:txBody>
          <a:bodyPr>
            <a:normAutofit/>
          </a:bodyPr>
          <a:lstStyle/>
          <a:p>
            <a:pPr lvl="0" algn="ctr"/>
            <a:r>
              <a:rPr lang="en-US" sz="2400" dirty="0" smtClean="0"/>
              <a:t>Speaking PART 3: </a:t>
            </a:r>
            <a:r>
              <a:rPr lang="en-US" sz="3200" dirty="0" smtClean="0"/>
              <a:t>Patterns of Questions</a:t>
            </a:r>
            <a:r>
              <a:rPr lang="en-US" sz="4000" dirty="0" smtClean="0"/>
              <a:t/>
            </a:r>
            <a:br>
              <a:rPr lang="en-US" sz="4000" dirty="0" smtClean="0"/>
            </a:br>
            <a:r>
              <a:rPr lang="en-US" sz="5300" b="1" dirty="0" smtClean="0"/>
              <a:t>Evaluate</a:t>
            </a:r>
            <a:endParaRPr lang="en-US" b="1" dirty="0"/>
          </a:p>
        </p:txBody>
      </p:sp>
      <p:sp>
        <p:nvSpPr>
          <p:cNvPr id="3" name="Content Placeholder 2"/>
          <p:cNvSpPr>
            <a:spLocks noGrp="1"/>
          </p:cNvSpPr>
          <p:nvPr>
            <p:ph sz="half" idx="1"/>
          </p:nvPr>
        </p:nvSpPr>
        <p:spPr>
          <a:xfrm>
            <a:off x="343924" y="3916680"/>
            <a:ext cx="5432036" cy="2727960"/>
          </a:xfrm>
        </p:spPr>
        <p:style>
          <a:lnRef idx="2">
            <a:schemeClr val="accent5"/>
          </a:lnRef>
          <a:fillRef idx="1">
            <a:schemeClr val="lt1"/>
          </a:fillRef>
          <a:effectRef idx="0">
            <a:schemeClr val="accent5"/>
          </a:effectRef>
          <a:fontRef idx="minor">
            <a:schemeClr val="dk1"/>
          </a:fontRef>
        </p:style>
        <p:txBody>
          <a:bodyPr>
            <a:normAutofit/>
          </a:bodyPr>
          <a:lstStyle/>
          <a:p>
            <a:pPr marL="0" indent="0">
              <a:buNone/>
            </a:pPr>
            <a:r>
              <a:rPr lang="en-US" sz="2400" b="1" u="sng" dirty="0" smtClean="0"/>
              <a:t>Vocabulary</a:t>
            </a:r>
          </a:p>
          <a:p>
            <a:pPr>
              <a:buFont typeface="Wingdings" panose="05000000000000000000" pitchFamily="2" charset="2"/>
              <a:buChar char="§"/>
            </a:pPr>
            <a:endParaRPr lang="en-US" sz="2200" dirty="0"/>
          </a:p>
        </p:txBody>
      </p:sp>
      <p:sp>
        <p:nvSpPr>
          <p:cNvPr id="4" name="Content Placeholder 3"/>
          <p:cNvSpPr>
            <a:spLocks noGrp="1"/>
          </p:cNvSpPr>
          <p:nvPr>
            <p:ph sz="half" idx="2"/>
          </p:nvPr>
        </p:nvSpPr>
        <p:spPr>
          <a:xfrm>
            <a:off x="6096000" y="3916680"/>
            <a:ext cx="5684520" cy="2727960"/>
          </a:xfrm>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US" sz="2400" b="1" u="sng" dirty="0" smtClean="0"/>
              <a:t>PART 3 Questions</a:t>
            </a:r>
          </a:p>
          <a:p>
            <a:pPr>
              <a:buFont typeface="Wingdings" panose="05000000000000000000" pitchFamily="2" charset="2"/>
              <a:buChar char="§"/>
            </a:pPr>
            <a:r>
              <a:rPr lang="en-US" sz="2200" b="1" dirty="0" smtClean="0"/>
              <a:t>.</a:t>
            </a:r>
          </a:p>
          <a:p>
            <a:pPr lvl="1">
              <a:buFont typeface="Wingdings" panose="05000000000000000000" pitchFamily="2" charset="2"/>
              <a:buChar char="§"/>
            </a:pPr>
            <a:r>
              <a:rPr lang="en-US" sz="2200" dirty="0" smtClean="0"/>
              <a:t>.</a:t>
            </a:r>
          </a:p>
          <a:p>
            <a:pPr>
              <a:buFont typeface="Wingdings" panose="05000000000000000000" pitchFamily="2" charset="2"/>
              <a:buChar char="§"/>
            </a:pPr>
            <a:endParaRPr lang="en-US" sz="2200" dirty="0"/>
          </a:p>
        </p:txBody>
      </p:sp>
      <p:sp>
        <p:nvSpPr>
          <p:cNvPr id="5" name="Content Placeholder 2"/>
          <p:cNvSpPr txBox="1">
            <a:spLocks/>
          </p:cNvSpPr>
          <p:nvPr/>
        </p:nvSpPr>
        <p:spPr>
          <a:xfrm>
            <a:off x="343924" y="1325563"/>
            <a:ext cx="5432036" cy="2591116"/>
          </a:xfrm>
          <a:prstGeom prst="rect">
            <a:avLst/>
          </a:prstGeom>
        </p:spPr>
        <p:style>
          <a:lnRef idx="2">
            <a:schemeClr val="accent4"/>
          </a:lnRef>
          <a:fillRef idx="1">
            <a:schemeClr val="lt1"/>
          </a:fillRef>
          <a:effectRef idx="0">
            <a:schemeClr val="accent4"/>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smtClean="0"/>
              <a:t>Grammar</a:t>
            </a:r>
          </a:p>
          <a:p>
            <a:pPr>
              <a:buFont typeface="Wingdings" panose="05000000000000000000" pitchFamily="2" charset="2"/>
              <a:buChar char="§"/>
            </a:pPr>
            <a:endParaRPr lang="en-US" sz="2200" b="1" dirty="0" smtClean="0"/>
          </a:p>
        </p:txBody>
      </p:sp>
      <p:sp>
        <p:nvSpPr>
          <p:cNvPr id="6" name="Content Placeholder 2"/>
          <p:cNvSpPr txBox="1">
            <a:spLocks/>
          </p:cNvSpPr>
          <p:nvPr/>
        </p:nvSpPr>
        <p:spPr>
          <a:xfrm>
            <a:off x="6096000" y="1325562"/>
            <a:ext cx="5684520" cy="2591117"/>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smtClean="0"/>
              <a:t>Sentence Structure</a:t>
            </a:r>
          </a:p>
          <a:p>
            <a:pPr>
              <a:buFont typeface="Wingdings" panose="05000000000000000000" pitchFamily="2" charset="2"/>
              <a:buChar char="§"/>
            </a:pPr>
            <a:endParaRPr lang="en-US" sz="2200" b="1" dirty="0"/>
          </a:p>
        </p:txBody>
      </p:sp>
    </p:spTree>
    <p:extLst>
      <p:ext uri="{BB962C8B-B14F-4D97-AF65-F5344CB8AC3E}">
        <p14:creationId xmlns:p14="http://schemas.microsoft.com/office/powerpoint/2010/main" val="202451983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a:effectLst>
            <a:reflection blurRad="152400" endPos="33000" dir="5400000" sy="-100000" algn="bl" rotWithShape="0"/>
          </a:effectLst>
        </p:spPr>
        <p:style>
          <a:lnRef idx="0">
            <a:scrgbClr r="0" g="0" b="0"/>
          </a:lnRef>
          <a:fillRef idx="1003">
            <a:schemeClr val="lt1"/>
          </a:fillRef>
          <a:effectRef idx="0">
            <a:scrgbClr r="0" g="0" b="0"/>
          </a:effectRef>
          <a:fontRef idx="major"/>
        </p:style>
        <p:txBody>
          <a:bodyPr>
            <a:normAutofit/>
          </a:bodyPr>
          <a:lstStyle/>
          <a:p>
            <a:pPr lvl="0" algn="ctr"/>
            <a:r>
              <a:rPr lang="en-US" sz="2400" dirty="0" smtClean="0"/>
              <a:t>Speaking PART 3: </a:t>
            </a:r>
            <a:r>
              <a:rPr lang="en-US" sz="3200" dirty="0" smtClean="0"/>
              <a:t>Patterns of Questions</a:t>
            </a:r>
            <a:r>
              <a:rPr lang="en-US" sz="4000" dirty="0" smtClean="0"/>
              <a:t/>
            </a:r>
            <a:br>
              <a:rPr lang="en-US" sz="4000" dirty="0" smtClean="0"/>
            </a:br>
            <a:r>
              <a:rPr lang="en-US" sz="5300" b="1" dirty="0" smtClean="0"/>
              <a:t>Agree/Disagree/Opinion</a:t>
            </a:r>
            <a:endParaRPr lang="en-US" b="1" dirty="0"/>
          </a:p>
        </p:txBody>
      </p:sp>
      <p:sp>
        <p:nvSpPr>
          <p:cNvPr id="3" name="Content Placeholder 2"/>
          <p:cNvSpPr>
            <a:spLocks noGrp="1"/>
          </p:cNvSpPr>
          <p:nvPr>
            <p:ph sz="half" idx="1"/>
          </p:nvPr>
        </p:nvSpPr>
        <p:spPr>
          <a:xfrm>
            <a:off x="343924" y="1325562"/>
            <a:ext cx="5432036" cy="5319078"/>
          </a:xfrm>
        </p:spPr>
        <p:style>
          <a:lnRef idx="2">
            <a:schemeClr val="accent5"/>
          </a:lnRef>
          <a:fillRef idx="1">
            <a:schemeClr val="lt1"/>
          </a:fillRef>
          <a:effectRef idx="0">
            <a:schemeClr val="accent5"/>
          </a:effectRef>
          <a:fontRef idx="minor">
            <a:schemeClr val="dk1"/>
          </a:fontRef>
        </p:style>
        <p:txBody>
          <a:bodyPr>
            <a:normAutofit/>
          </a:bodyPr>
          <a:lstStyle/>
          <a:p>
            <a:pPr marL="0" indent="0">
              <a:buNone/>
            </a:pPr>
            <a:r>
              <a:rPr lang="en-US" sz="2400" b="1" u="sng" dirty="0" smtClean="0"/>
              <a:t>Vocabulary</a:t>
            </a:r>
          </a:p>
          <a:p>
            <a:pPr>
              <a:buFont typeface="Wingdings" panose="05000000000000000000" pitchFamily="2" charset="2"/>
              <a:buChar char="§"/>
            </a:pPr>
            <a:r>
              <a:rPr lang="en-US" sz="2200" dirty="0" smtClean="0"/>
              <a:t>Agree: concede, </a:t>
            </a:r>
            <a:endParaRPr lang="en-US" sz="2200" dirty="0"/>
          </a:p>
        </p:txBody>
      </p:sp>
      <p:sp>
        <p:nvSpPr>
          <p:cNvPr id="4" name="Content Placeholder 3"/>
          <p:cNvSpPr>
            <a:spLocks noGrp="1"/>
          </p:cNvSpPr>
          <p:nvPr>
            <p:ph sz="half" idx="2"/>
          </p:nvPr>
        </p:nvSpPr>
        <p:spPr>
          <a:xfrm>
            <a:off x="6096000" y="3916680"/>
            <a:ext cx="5684520" cy="2727960"/>
          </a:xfrm>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US" sz="2400" b="1" u="sng" dirty="0" smtClean="0"/>
              <a:t>PART 3 Questions</a:t>
            </a:r>
          </a:p>
          <a:p>
            <a:pPr>
              <a:buFont typeface="Wingdings" panose="05000000000000000000" pitchFamily="2" charset="2"/>
              <a:buChar char="§"/>
            </a:pPr>
            <a:r>
              <a:rPr lang="en-US" sz="2200" b="1" dirty="0" smtClean="0"/>
              <a:t>.</a:t>
            </a:r>
          </a:p>
          <a:p>
            <a:pPr lvl="1">
              <a:buFont typeface="Wingdings" panose="05000000000000000000" pitchFamily="2" charset="2"/>
              <a:buChar char="§"/>
            </a:pPr>
            <a:r>
              <a:rPr lang="en-US" sz="2200" dirty="0" smtClean="0"/>
              <a:t>.</a:t>
            </a:r>
          </a:p>
          <a:p>
            <a:pPr>
              <a:buFont typeface="Wingdings" panose="05000000000000000000" pitchFamily="2" charset="2"/>
              <a:buChar char="§"/>
            </a:pPr>
            <a:endParaRPr lang="en-US" sz="2200" dirty="0"/>
          </a:p>
        </p:txBody>
      </p:sp>
      <p:sp>
        <p:nvSpPr>
          <p:cNvPr id="6" name="Content Placeholder 2"/>
          <p:cNvSpPr txBox="1">
            <a:spLocks/>
          </p:cNvSpPr>
          <p:nvPr/>
        </p:nvSpPr>
        <p:spPr>
          <a:xfrm>
            <a:off x="6096000" y="1325562"/>
            <a:ext cx="5684520" cy="2591117"/>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smtClean="0"/>
              <a:t>Sentence Structure</a:t>
            </a:r>
          </a:p>
          <a:p>
            <a:pPr>
              <a:buFont typeface="Wingdings" panose="05000000000000000000" pitchFamily="2" charset="2"/>
              <a:buChar char="§"/>
            </a:pPr>
            <a:endParaRPr lang="en-US" sz="2200" b="1" dirty="0"/>
          </a:p>
        </p:txBody>
      </p:sp>
    </p:spTree>
    <p:extLst>
      <p:ext uri="{BB962C8B-B14F-4D97-AF65-F5344CB8AC3E}">
        <p14:creationId xmlns:p14="http://schemas.microsoft.com/office/powerpoint/2010/main" val="223500527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a:effectLst>
            <a:reflection blurRad="152400" endPos="33000" dir="5400000" sy="-100000" algn="bl" rotWithShape="0"/>
          </a:effectLst>
        </p:spPr>
        <p:style>
          <a:lnRef idx="0">
            <a:scrgbClr r="0" g="0" b="0"/>
          </a:lnRef>
          <a:fillRef idx="1003">
            <a:schemeClr val="lt1"/>
          </a:fillRef>
          <a:effectRef idx="0">
            <a:scrgbClr r="0" g="0" b="0"/>
          </a:effectRef>
          <a:fontRef idx="major"/>
        </p:style>
        <p:txBody>
          <a:bodyPr>
            <a:normAutofit/>
          </a:bodyPr>
          <a:lstStyle/>
          <a:p>
            <a:pPr lvl="0" algn="ctr"/>
            <a:r>
              <a:rPr lang="en-US" sz="2400" dirty="0" smtClean="0"/>
              <a:t>Speaking PART 3: </a:t>
            </a:r>
            <a:r>
              <a:rPr lang="en-US" sz="3200" dirty="0" smtClean="0"/>
              <a:t>Patterns of Questions</a:t>
            </a:r>
            <a:r>
              <a:rPr lang="en-US" sz="4000" dirty="0" smtClean="0"/>
              <a:t/>
            </a:r>
            <a:br>
              <a:rPr lang="en-US" sz="4000" dirty="0" smtClean="0"/>
            </a:br>
            <a:r>
              <a:rPr lang="en-US" sz="5300" b="1" dirty="0" smtClean="0"/>
              <a:t>Hypothetical</a:t>
            </a:r>
            <a:endParaRPr lang="en-US" b="1" dirty="0"/>
          </a:p>
        </p:txBody>
      </p:sp>
      <p:sp>
        <p:nvSpPr>
          <p:cNvPr id="3" name="Content Placeholder 2"/>
          <p:cNvSpPr>
            <a:spLocks noGrp="1"/>
          </p:cNvSpPr>
          <p:nvPr>
            <p:ph sz="half" idx="1"/>
          </p:nvPr>
        </p:nvSpPr>
        <p:spPr>
          <a:xfrm>
            <a:off x="343924" y="3916680"/>
            <a:ext cx="5432036" cy="2727960"/>
          </a:xfrm>
        </p:spPr>
        <p:style>
          <a:lnRef idx="2">
            <a:schemeClr val="accent5"/>
          </a:lnRef>
          <a:fillRef idx="1">
            <a:schemeClr val="lt1"/>
          </a:fillRef>
          <a:effectRef idx="0">
            <a:schemeClr val="accent5"/>
          </a:effectRef>
          <a:fontRef idx="minor">
            <a:schemeClr val="dk1"/>
          </a:fontRef>
        </p:style>
        <p:txBody>
          <a:bodyPr>
            <a:normAutofit/>
          </a:bodyPr>
          <a:lstStyle/>
          <a:p>
            <a:pPr marL="0" indent="0">
              <a:buNone/>
            </a:pPr>
            <a:r>
              <a:rPr lang="en-US" sz="2400" b="1" u="sng" dirty="0" smtClean="0"/>
              <a:t>Vocabulary</a:t>
            </a:r>
          </a:p>
          <a:p>
            <a:pPr>
              <a:buFont typeface="Wingdings" panose="05000000000000000000" pitchFamily="2" charset="2"/>
              <a:buChar char="§"/>
            </a:pPr>
            <a:endParaRPr lang="en-US" sz="2200" dirty="0"/>
          </a:p>
        </p:txBody>
      </p:sp>
      <p:sp>
        <p:nvSpPr>
          <p:cNvPr id="4" name="Content Placeholder 3"/>
          <p:cNvSpPr>
            <a:spLocks noGrp="1"/>
          </p:cNvSpPr>
          <p:nvPr>
            <p:ph sz="half" idx="2"/>
          </p:nvPr>
        </p:nvSpPr>
        <p:spPr>
          <a:xfrm>
            <a:off x="6096000" y="3916680"/>
            <a:ext cx="5684520" cy="2727960"/>
          </a:xfrm>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US" sz="2400" b="1" u="sng" dirty="0" smtClean="0"/>
              <a:t>PART 3 Questions</a:t>
            </a:r>
          </a:p>
          <a:p>
            <a:pPr>
              <a:buFont typeface="Wingdings" panose="05000000000000000000" pitchFamily="2" charset="2"/>
              <a:buChar char="§"/>
            </a:pPr>
            <a:r>
              <a:rPr lang="en-US" sz="2200" b="1" dirty="0" smtClean="0"/>
              <a:t>.</a:t>
            </a:r>
          </a:p>
          <a:p>
            <a:pPr lvl="1">
              <a:buFont typeface="Wingdings" panose="05000000000000000000" pitchFamily="2" charset="2"/>
              <a:buChar char="§"/>
            </a:pPr>
            <a:r>
              <a:rPr lang="en-US" sz="2200" dirty="0" smtClean="0"/>
              <a:t>.</a:t>
            </a:r>
          </a:p>
          <a:p>
            <a:pPr>
              <a:buFont typeface="Wingdings" panose="05000000000000000000" pitchFamily="2" charset="2"/>
              <a:buChar char="§"/>
            </a:pPr>
            <a:endParaRPr lang="en-US" sz="2200" dirty="0"/>
          </a:p>
        </p:txBody>
      </p:sp>
      <p:sp>
        <p:nvSpPr>
          <p:cNvPr id="5" name="Content Placeholder 2"/>
          <p:cNvSpPr txBox="1">
            <a:spLocks/>
          </p:cNvSpPr>
          <p:nvPr/>
        </p:nvSpPr>
        <p:spPr>
          <a:xfrm>
            <a:off x="343924" y="1325563"/>
            <a:ext cx="5432036" cy="2591116"/>
          </a:xfrm>
          <a:prstGeom prst="rect">
            <a:avLst/>
          </a:prstGeom>
        </p:spPr>
        <p:style>
          <a:lnRef idx="2">
            <a:schemeClr val="accent4"/>
          </a:lnRef>
          <a:fillRef idx="1">
            <a:schemeClr val="lt1"/>
          </a:fillRef>
          <a:effectRef idx="0">
            <a:schemeClr val="accent4"/>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smtClean="0"/>
              <a:t>Grammar</a:t>
            </a:r>
          </a:p>
          <a:p>
            <a:pPr>
              <a:buFont typeface="Wingdings" panose="05000000000000000000" pitchFamily="2" charset="2"/>
              <a:buChar char="§"/>
            </a:pPr>
            <a:endParaRPr lang="en-US" sz="2200" b="1" dirty="0" smtClean="0"/>
          </a:p>
        </p:txBody>
      </p:sp>
      <p:sp>
        <p:nvSpPr>
          <p:cNvPr id="6" name="Content Placeholder 2"/>
          <p:cNvSpPr txBox="1">
            <a:spLocks/>
          </p:cNvSpPr>
          <p:nvPr/>
        </p:nvSpPr>
        <p:spPr>
          <a:xfrm>
            <a:off x="6096000" y="1325562"/>
            <a:ext cx="5684520" cy="2591117"/>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smtClean="0"/>
              <a:t>Sentence Structure</a:t>
            </a:r>
          </a:p>
          <a:p>
            <a:pPr>
              <a:buFont typeface="Wingdings" panose="05000000000000000000" pitchFamily="2" charset="2"/>
              <a:buChar char="§"/>
            </a:pPr>
            <a:endParaRPr lang="en-US" sz="2200" b="1" dirty="0"/>
          </a:p>
        </p:txBody>
      </p:sp>
    </p:spTree>
    <p:extLst>
      <p:ext uri="{BB962C8B-B14F-4D97-AF65-F5344CB8AC3E}">
        <p14:creationId xmlns:p14="http://schemas.microsoft.com/office/powerpoint/2010/main" val="3627306873"/>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a:effectLst>
            <a:reflection blurRad="152400" endPos="33000" dir="5400000" sy="-100000" algn="bl" rotWithShape="0"/>
          </a:effectLst>
        </p:spPr>
        <p:style>
          <a:lnRef idx="0">
            <a:scrgbClr r="0" g="0" b="0"/>
          </a:lnRef>
          <a:fillRef idx="1003">
            <a:schemeClr val="lt1"/>
          </a:fillRef>
          <a:effectRef idx="0">
            <a:scrgbClr r="0" g="0" b="0"/>
          </a:effectRef>
          <a:fontRef idx="major"/>
        </p:style>
        <p:txBody>
          <a:bodyPr>
            <a:normAutofit/>
          </a:bodyPr>
          <a:lstStyle/>
          <a:p>
            <a:pPr lvl="0" algn="ctr"/>
            <a:r>
              <a:rPr lang="en-US" sz="2400" dirty="0" smtClean="0"/>
              <a:t>Speaking PART 3: </a:t>
            </a:r>
            <a:r>
              <a:rPr lang="en-US" sz="3200" dirty="0" smtClean="0"/>
              <a:t>Patterns of Questions</a:t>
            </a:r>
            <a:r>
              <a:rPr lang="en-US" sz="4000" dirty="0" smtClean="0"/>
              <a:t/>
            </a:r>
            <a:br>
              <a:rPr lang="en-US" sz="4000" dirty="0" smtClean="0"/>
            </a:br>
            <a:r>
              <a:rPr lang="en-US" sz="5300" b="1" dirty="0" smtClean="0"/>
              <a:t>Past</a:t>
            </a:r>
            <a:endParaRPr lang="en-US" b="1" dirty="0"/>
          </a:p>
        </p:txBody>
      </p:sp>
      <p:sp>
        <p:nvSpPr>
          <p:cNvPr id="4" name="Content Placeholder 3"/>
          <p:cNvSpPr>
            <a:spLocks noGrp="1"/>
          </p:cNvSpPr>
          <p:nvPr>
            <p:ph sz="half" idx="2"/>
          </p:nvPr>
        </p:nvSpPr>
        <p:spPr>
          <a:xfrm>
            <a:off x="6096000" y="3916680"/>
            <a:ext cx="5684520" cy="2727960"/>
          </a:xfrm>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US" sz="2400" b="1" u="sng" dirty="0" smtClean="0"/>
              <a:t>PART 3 Questions</a:t>
            </a:r>
          </a:p>
          <a:p>
            <a:pPr>
              <a:buFont typeface="Wingdings" panose="05000000000000000000" pitchFamily="2" charset="2"/>
              <a:buChar char="§"/>
            </a:pPr>
            <a:r>
              <a:rPr lang="en-US" sz="2200" b="1" dirty="0" smtClean="0"/>
              <a:t>.</a:t>
            </a:r>
          </a:p>
          <a:p>
            <a:pPr lvl="1">
              <a:buFont typeface="Wingdings" panose="05000000000000000000" pitchFamily="2" charset="2"/>
              <a:buChar char="§"/>
            </a:pPr>
            <a:r>
              <a:rPr lang="en-US" sz="2200" dirty="0" smtClean="0"/>
              <a:t>.</a:t>
            </a:r>
          </a:p>
          <a:p>
            <a:pPr>
              <a:buFont typeface="Wingdings" panose="05000000000000000000" pitchFamily="2" charset="2"/>
              <a:buChar char="§"/>
            </a:pPr>
            <a:endParaRPr lang="en-US" sz="2200" dirty="0"/>
          </a:p>
        </p:txBody>
      </p:sp>
      <p:sp>
        <p:nvSpPr>
          <p:cNvPr id="5" name="Content Placeholder 2"/>
          <p:cNvSpPr txBox="1">
            <a:spLocks/>
          </p:cNvSpPr>
          <p:nvPr/>
        </p:nvSpPr>
        <p:spPr>
          <a:xfrm>
            <a:off x="343924" y="1325562"/>
            <a:ext cx="5432036" cy="5319077"/>
          </a:xfrm>
          <a:prstGeom prst="rect">
            <a:avLst/>
          </a:prstGeom>
        </p:spPr>
        <p:style>
          <a:lnRef idx="2">
            <a:schemeClr val="accent4"/>
          </a:lnRef>
          <a:fillRef idx="1">
            <a:schemeClr val="lt1"/>
          </a:fillRef>
          <a:effectRef idx="0">
            <a:schemeClr val="accent4"/>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smtClean="0"/>
              <a:t>Grammar</a:t>
            </a:r>
          </a:p>
          <a:p>
            <a:pPr>
              <a:buFont typeface="Wingdings" panose="05000000000000000000" pitchFamily="2" charset="2"/>
              <a:buChar char="§"/>
            </a:pPr>
            <a:r>
              <a:rPr lang="en-US" sz="2200" b="1" dirty="0" smtClean="0"/>
              <a:t>Past Perfect: </a:t>
            </a:r>
          </a:p>
          <a:p>
            <a:pPr lvl="1">
              <a:buFont typeface="Wingdings" panose="05000000000000000000" pitchFamily="2" charset="2"/>
              <a:buChar char="§"/>
            </a:pPr>
            <a:r>
              <a:rPr lang="en-US" sz="1800" dirty="0" smtClean="0"/>
              <a:t>A completed action happened before another action</a:t>
            </a:r>
          </a:p>
          <a:p>
            <a:pPr lvl="1">
              <a:buFont typeface="Wingdings" panose="05000000000000000000" pitchFamily="2" charset="2"/>
              <a:buChar char="§"/>
            </a:pPr>
            <a:r>
              <a:rPr lang="en-US" sz="1800" b="1" i="1" dirty="0" smtClean="0"/>
              <a:t>Before</a:t>
            </a:r>
            <a:r>
              <a:rPr lang="en-US" sz="1800" dirty="0" smtClean="0"/>
              <a:t> </a:t>
            </a:r>
            <a:r>
              <a:rPr lang="en-US" sz="1800" dirty="0"/>
              <a:t>we </a:t>
            </a:r>
            <a:r>
              <a:rPr lang="en-US" sz="1800" b="1" i="1" dirty="0"/>
              <a:t>went </a:t>
            </a:r>
            <a:r>
              <a:rPr lang="en-US" sz="1800" dirty="0"/>
              <a:t>to the trip, we </a:t>
            </a:r>
            <a:r>
              <a:rPr lang="en-US" sz="1800" b="1" i="1" dirty="0"/>
              <a:t>had planned </a:t>
            </a:r>
            <a:r>
              <a:rPr lang="en-US" sz="1800" dirty="0"/>
              <a:t>so meticulously. </a:t>
            </a:r>
          </a:p>
          <a:p>
            <a:pPr lvl="1">
              <a:buFont typeface="Wingdings" panose="05000000000000000000" pitchFamily="2" charset="2"/>
              <a:buChar char="§"/>
            </a:pPr>
            <a:endParaRPr lang="en-US" sz="1800" dirty="0" smtClean="0"/>
          </a:p>
          <a:p>
            <a:pPr>
              <a:buFont typeface="Wingdings" panose="05000000000000000000" pitchFamily="2" charset="2"/>
              <a:buChar char="§"/>
            </a:pPr>
            <a:r>
              <a:rPr lang="en-US" sz="2400" b="1" dirty="0" smtClean="0"/>
              <a:t>PPC: </a:t>
            </a:r>
          </a:p>
          <a:p>
            <a:pPr lvl="1">
              <a:buFont typeface="Wingdings" panose="05000000000000000000" pitchFamily="2" charset="2"/>
              <a:buChar char="§"/>
            </a:pPr>
            <a:r>
              <a:rPr lang="en-US" sz="2000" dirty="0" smtClean="0"/>
              <a:t>When </a:t>
            </a:r>
            <a:r>
              <a:rPr lang="en-US" sz="2000" dirty="0"/>
              <a:t>the action started in the past, &amp; continued until a certain point in the past. </a:t>
            </a:r>
          </a:p>
          <a:p>
            <a:pPr lvl="1">
              <a:buFont typeface="Wingdings" panose="05000000000000000000" pitchFamily="2" charset="2"/>
              <a:buChar char="§"/>
            </a:pPr>
            <a:r>
              <a:rPr lang="en-US" sz="1800" dirty="0" smtClean="0"/>
              <a:t>I </a:t>
            </a:r>
            <a:r>
              <a:rPr lang="en-US" sz="1800" b="1" dirty="0" smtClean="0">
                <a:solidFill>
                  <a:srgbClr val="FF0000"/>
                </a:solidFill>
              </a:rPr>
              <a:t>had been </a:t>
            </a:r>
            <a:r>
              <a:rPr lang="en-US" sz="1800" dirty="0" smtClean="0"/>
              <a:t>struggl</a:t>
            </a:r>
            <a:r>
              <a:rPr lang="en-US" sz="1800" b="1" dirty="0" smtClean="0">
                <a:solidFill>
                  <a:srgbClr val="FF0000"/>
                </a:solidFill>
              </a:rPr>
              <a:t>ing</a:t>
            </a:r>
            <a:r>
              <a:rPr lang="en-US" sz="1800" dirty="0" smtClean="0"/>
              <a:t> so long to solve this issue by </a:t>
            </a:r>
            <a:r>
              <a:rPr lang="en-US" sz="1800" dirty="0"/>
              <a:t>the time </a:t>
            </a:r>
            <a:r>
              <a:rPr lang="en-US" sz="1800" dirty="0" err="1" smtClean="0"/>
              <a:t>Bablu</a:t>
            </a:r>
            <a:r>
              <a:rPr lang="en-US" sz="1800" dirty="0" smtClean="0"/>
              <a:t>, my friend, resolv</a:t>
            </a:r>
            <a:r>
              <a:rPr lang="en-US" sz="1800" b="1" dirty="0" smtClean="0">
                <a:solidFill>
                  <a:srgbClr val="FF0000"/>
                </a:solidFill>
              </a:rPr>
              <a:t>ed</a:t>
            </a:r>
            <a:r>
              <a:rPr lang="en-US" sz="1800" dirty="0" smtClean="0"/>
              <a:t> this. </a:t>
            </a:r>
          </a:p>
          <a:p>
            <a:pPr>
              <a:buFont typeface="Wingdings" panose="05000000000000000000" pitchFamily="2" charset="2"/>
              <a:buChar char="§"/>
            </a:pPr>
            <a:r>
              <a:rPr lang="en-US" sz="2200" dirty="0" smtClean="0"/>
              <a:t>Used to:</a:t>
            </a:r>
          </a:p>
          <a:p>
            <a:pPr>
              <a:buFont typeface="Wingdings" panose="05000000000000000000" pitchFamily="2" charset="2"/>
              <a:buChar char="§"/>
            </a:pPr>
            <a:r>
              <a:rPr lang="en-US" sz="2200" dirty="0" smtClean="0"/>
              <a:t>would</a:t>
            </a:r>
          </a:p>
        </p:txBody>
      </p:sp>
      <p:sp>
        <p:nvSpPr>
          <p:cNvPr id="6" name="Content Placeholder 2"/>
          <p:cNvSpPr txBox="1">
            <a:spLocks/>
          </p:cNvSpPr>
          <p:nvPr/>
        </p:nvSpPr>
        <p:spPr>
          <a:xfrm>
            <a:off x="6096000" y="1325562"/>
            <a:ext cx="5684520" cy="2591117"/>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u="sng" dirty="0" smtClean="0"/>
              <a:t>Sentence Structure</a:t>
            </a:r>
          </a:p>
          <a:p>
            <a:pPr>
              <a:buFont typeface="Wingdings" panose="05000000000000000000" pitchFamily="2" charset="2"/>
              <a:buChar char="§"/>
            </a:pPr>
            <a:r>
              <a:rPr lang="en-US" sz="2200" b="1" i="1" dirty="0" smtClean="0"/>
              <a:t>PP: Before</a:t>
            </a:r>
            <a:r>
              <a:rPr lang="en-US" sz="2200" dirty="0" smtClean="0"/>
              <a:t> we </a:t>
            </a:r>
            <a:r>
              <a:rPr lang="en-US" sz="2200" b="1" i="1" dirty="0" smtClean="0"/>
              <a:t>went </a:t>
            </a:r>
            <a:r>
              <a:rPr lang="en-US" sz="2200" dirty="0" smtClean="0"/>
              <a:t>to the trip, we </a:t>
            </a:r>
            <a:r>
              <a:rPr lang="en-US" sz="2200" b="1" i="1" dirty="0" smtClean="0"/>
              <a:t>had planned </a:t>
            </a:r>
            <a:r>
              <a:rPr lang="en-US" sz="2200" dirty="0" smtClean="0"/>
              <a:t>so meticulously. </a:t>
            </a:r>
            <a:endParaRPr lang="en-US" sz="2200" dirty="0"/>
          </a:p>
        </p:txBody>
      </p:sp>
    </p:spTree>
    <p:extLst>
      <p:ext uri="{BB962C8B-B14F-4D97-AF65-F5344CB8AC3E}">
        <p14:creationId xmlns:p14="http://schemas.microsoft.com/office/powerpoint/2010/main" val="406221255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97770" y="763988"/>
            <a:ext cx="11573197" cy="724247"/>
          </a:xfrm>
        </p:spPr>
        <p:txBody>
          <a:bodyPr>
            <a:normAutofit fontScale="92500" lnSpcReduction="10000"/>
          </a:bodyPr>
          <a:lstStyle/>
          <a:p>
            <a:r>
              <a:rPr lang="en-US" dirty="0" smtClean="0"/>
              <a:t>IELTS Speaking Exam</a:t>
            </a:r>
            <a:endParaRPr lang="en-US" dirty="0"/>
          </a:p>
        </p:txBody>
      </p:sp>
      <p:sp>
        <p:nvSpPr>
          <p:cNvPr id="5" name="Chevron 6">
            <a:extLst>
              <a:ext uri="{FF2B5EF4-FFF2-40B4-BE49-F238E27FC236}">
                <a16:creationId xmlns:a16="http://schemas.microsoft.com/office/drawing/2014/main" xmlns="" id="{DA892E10-B57A-4162-B5B0-D3543B1670B6}"/>
              </a:ext>
            </a:extLst>
          </p:cNvPr>
          <p:cNvSpPr/>
          <p:nvPr/>
        </p:nvSpPr>
        <p:spPr>
          <a:xfrm>
            <a:off x="8257405" y="3554834"/>
            <a:ext cx="2160000" cy="685940"/>
          </a:xfrm>
          <a:prstGeom prst="chevron">
            <a:avLst/>
          </a:prstGeom>
          <a:solidFill>
            <a:srgbClr val="00B0F0"/>
          </a:solidFill>
          <a:ln w="508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Oval 20">
            <a:extLst>
              <a:ext uri="{FF2B5EF4-FFF2-40B4-BE49-F238E27FC236}">
                <a16:creationId xmlns:a16="http://schemas.microsoft.com/office/drawing/2014/main" xmlns="" id="{670A8FA7-A398-4680-AD33-298189AA0BF3}"/>
              </a:ext>
            </a:extLst>
          </p:cNvPr>
          <p:cNvSpPr/>
          <p:nvPr/>
        </p:nvSpPr>
        <p:spPr>
          <a:xfrm>
            <a:off x="8932352" y="2181379"/>
            <a:ext cx="810106" cy="810106"/>
          </a:xfrm>
          <a:prstGeom prst="ellipse">
            <a:avLst/>
          </a:prstGeom>
          <a:solidFill>
            <a:srgbClr val="00B0F0"/>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TextBox 6">
            <a:extLst>
              <a:ext uri="{FF2B5EF4-FFF2-40B4-BE49-F238E27FC236}">
                <a16:creationId xmlns:a16="http://schemas.microsoft.com/office/drawing/2014/main" xmlns="" id="{E12AD6C9-E0FC-4EE4-91E4-795B92C82DD2}"/>
              </a:ext>
            </a:extLst>
          </p:cNvPr>
          <p:cNvSpPr txBox="1"/>
          <p:nvPr/>
        </p:nvSpPr>
        <p:spPr>
          <a:xfrm>
            <a:off x="8535825" y="3620604"/>
            <a:ext cx="1603158" cy="523220"/>
          </a:xfrm>
          <a:prstGeom prst="rect">
            <a:avLst/>
          </a:prstGeom>
          <a:noFill/>
        </p:spPr>
        <p:txBody>
          <a:bodyPr wrap="square" rtlCol="0">
            <a:spAutoFit/>
          </a:bodyPr>
          <a:lstStyle/>
          <a:p>
            <a:pPr algn="ctr"/>
            <a:r>
              <a:rPr lang="en-US" altLang="ko-KR" sz="2800" b="1" dirty="0">
                <a:solidFill>
                  <a:schemeClr val="tx1">
                    <a:lumMod val="75000"/>
                    <a:lumOff val="25000"/>
                  </a:schemeClr>
                </a:solidFill>
                <a:cs typeface="Arial" pitchFamily="34" charset="0"/>
              </a:rPr>
              <a:t>PART </a:t>
            </a:r>
            <a:r>
              <a:rPr lang="en-US" altLang="ko-KR" sz="2800" b="1" dirty="0" smtClean="0">
                <a:solidFill>
                  <a:schemeClr val="tx1">
                    <a:lumMod val="75000"/>
                    <a:lumOff val="25000"/>
                  </a:schemeClr>
                </a:solidFill>
                <a:cs typeface="Arial" pitchFamily="34" charset="0"/>
              </a:rPr>
              <a:t>3</a:t>
            </a:r>
            <a:endParaRPr lang="ko-KR" altLang="en-US" sz="2800" b="1" dirty="0">
              <a:solidFill>
                <a:schemeClr val="tx1">
                  <a:lumMod val="75000"/>
                  <a:lumOff val="25000"/>
                </a:schemeClr>
              </a:solidFill>
              <a:cs typeface="Arial" pitchFamily="34" charset="0"/>
            </a:endParaRPr>
          </a:p>
        </p:txBody>
      </p:sp>
      <p:grpSp>
        <p:nvGrpSpPr>
          <p:cNvPr id="8" name="Group 39">
            <a:extLst>
              <a:ext uri="{FF2B5EF4-FFF2-40B4-BE49-F238E27FC236}">
                <a16:creationId xmlns:a16="http://schemas.microsoft.com/office/drawing/2014/main" xmlns="" id="{BF932243-4685-458E-AC77-B93FF38CC187}"/>
              </a:ext>
            </a:extLst>
          </p:cNvPr>
          <p:cNvGrpSpPr/>
          <p:nvPr/>
        </p:nvGrpSpPr>
        <p:grpSpPr>
          <a:xfrm>
            <a:off x="8257405" y="4447574"/>
            <a:ext cx="2160000" cy="553999"/>
            <a:chOff x="5824850" y="1433695"/>
            <a:chExt cx="2229641" cy="394128"/>
          </a:xfrm>
        </p:grpSpPr>
        <p:sp>
          <p:nvSpPr>
            <p:cNvPr id="9" name="TextBox 8">
              <a:extLst>
                <a:ext uri="{FF2B5EF4-FFF2-40B4-BE49-F238E27FC236}">
                  <a16:creationId xmlns:a16="http://schemas.microsoft.com/office/drawing/2014/main" xmlns="" id="{DE17D84A-16BA-469A-A4B6-11C5CFA74B21}"/>
                </a:ext>
              </a:extLst>
            </p:cNvPr>
            <p:cNvSpPr txBox="1"/>
            <p:nvPr/>
          </p:nvSpPr>
          <p:spPr>
            <a:xfrm>
              <a:off x="5824850" y="1433695"/>
              <a:ext cx="2229641" cy="372231"/>
            </a:xfrm>
            <a:prstGeom prst="rect">
              <a:avLst/>
            </a:prstGeom>
            <a:noFill/>
          </p:spPr>
          <p:txBody>
            <a:bodyPr wrap="square" rtlCol="0">
              <a:spAutoFit/>
            </a:bodyPr>
            <a:lstStyle/>
            <a:p>
              <a:pPr algn="ctr"/>
              <a:r>
                <a:rPr lang="en-US" altLang="ko-KR" sz="2800" dirty="0" smtClean="0">
                  <a:solidFill>
                    <a:schemeClr val="tx1">
                      <a:lumMod val="75000"/>
                      <a:lumOff val="25000"/>
                    </a:schemeClr>
                  </a:solidFill>
                  <a:cs typeface="Arial" pitchFamily="34" charset="0"/>
                </a:rPr>
                <a:t>Discussion</a:t>
              </a:r>
              <a:endParaRPr lang="ko-KR" altLang="en-US" sz="2800" dirty="0">
                <a:solidFill>
                  <a:schemeClr val="tx1">
                    <a:lumMod val="75000"/>
                    <a:lumOff val="25000"/>
                  </a:schemeClr>
                </a:solidFill>
                <a:cs typeface="Arial" pitchFamily="34" charset="0"/>
              </a:endParaRPr>
            </a:p>
          </p:txBody>
        </p:sp>
        <p:sp>
          <p:nvSpPr>
            <p:cNvPr id="10" name="TextBox 9">
              <a:extLst>
                <a:ext uri="{FF2B5EF4-FFF2-40B4-BE49-F238E27FC236}">
                  <a16:creationId xmlns:a16="http://schemas.microsoft.com/office/drawing/2014/main" xmlns="" id="{475F8719-B67A-4DC5-BCCF-F08F439726CB}"/>
                </a:ext>
              </a:extLst>
            </p:cNvPr>
            <p:cNvSpPr txBox="1"/>
            <p:nvPr/>
          </p:nvSpPr>
          <p:spPr>
            <a:xfrm>
              <a:off x="6210997" y="1630759"/>
              <a:ext cx="1457346" cy="197064"/>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grpSp>
      <p:cxnSp>
        <p:nvCxnSpPr>
          <p:cNvPr id="11" name="Straight Connector 51">
            <a:extLst>
              <a:ext uri="{FF2B5EF4-FFF2-40B4-BE49-F238E27FC236}">
                <a16:creationId xmlns:a16="http://schemas.microsoft.com/office/drawing/2014/main" xmlns="" id="{8F3A0466-4316-4D66-A057-320F408B64A3}"/>
              </a:ext>
            </a:extLst>
          </p:cNvPr>
          <p:cNvCxnSpPr/>
          <p:nvPr/>
        </p:nvCxnSpPr>
        <p:spPr>
          <a:xfrm>
            <a:off x="9337405" y="2989353"/>
            <a:ext cx="0" cy="57600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Chevron 5">
            <a:extLst>
              <a:ext uri="{FF2B5EF4-FFF2-40B4-BE49-F238E27FC236}">
                <a16:creationId xmlns:a16="http://schemas.microsoft.com/office/drawing/2014/main" xmlns="" id="{BA9801E3-8378-4478-863A-AD8878F9DCE0}"/>
              </a:ext>
            </a:extLst>
          </p:cNvPr>
          <p:cNvSpPr/>
          <p:nvPr/>
        </p:nvSpPr>
        <p:spPr>
          <a:xfrm>
            <a:off x="4843176" y="3544968"/>
            <a:ext cx="2160000" cy="685940"/>
          </a:xfrm>
          <a:prstGeom prst="chevron">
            <a:avLst/>
          </a:prstGeom>
          <a:solidFill>
            <a:schemeClr val="bg1"/>
          </a:solidFill>
          <a:ln w="508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1" name="Oval 17">
            <a:extLst>
              <a:ext uri="{FF2B5EF4-FFF2-40B4-BE49-F238E27FC236}">
                <a16:creationId xmlns:a16="http://schemas.microsoft.com/office/drawing/2014/main" xmlns="" id="{D9F18372-7598-42B3-94DD-5224CCE106A4}"/>
              </a:ext>
            </a:extLst>
          </p:cNvPr>
          <p:cNvSpPr/>
          <p:nvPr/>
        </p:nvSpPr>
        <p:spPr>
          <a:xfrm>
            <a:off x="5371817" y="2138764"/>
            <a:ext cx="810106" cy="810106"/>
          </a:xfrm>
          <a:prstGeom prst="ellipse">
            <a:avLst/>
          </a:prstGeom>
          <a:solidFill>
            <a:schemeClr val="bg1"/>
          </a:solidFill>
          <a:ln w="508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TextBox 21">
            <a:extLst>
              <a:ext uri="{FF2B5EF4-FFF2-40B4-BE49-F238E27FC236}">
                <a16:creationId xmlns:a16="http://schemas.microsoft.com/office/drawing/2014/main" xmlns="" id="{9724F0DF-9AD3-491C-8198-6958CA11869C}"/>
              </a:ext>
            </a:extLst>
          </p:cNvPr>
          <p:cNvSpPr txBox="1"/>
          <p:nvPr/>
        </p:nvSpPr>
        <p:spPr>
          <a:xfrm>
            <a:off x="5247268" y="3620604"/>
            <a:ext cx="1455694" cy="523220"/>
          </a:xfrm>
          <a:prstGeom prst="rect">
            <a:avLst/>
          </a:prstGeom>
          <a:noFill/>
        </p:spPr>
        <p:txBody>
          <a:bodyPr wrap="square" rtlCol="0">
            <a:spAutoFit/>
          </a:bodyPr>
          <a:lstStyle/>
          <a:p>
            <a:pPr algn="ctr"/>
            <a:r>
              <a:rPr lang="en-US" altLang="ko-KR" sz="2800" b="1" dirty="0" smtClean="0">
                <a:solidFill>
                  <a:schemeClr val="tx1">
                    <a:lumMod val="75000"/>
                    <a:lumOff val="25000"/>
                  </a:schemeClr>
                </a:solidFill>
                <a:cs typeface="Arial" pitchFamily="34" charset="0"/>
              </a:rPr>
              <a:t>PART 2</a:t>
            </a:r>
            <a:endParaRPr lang="ko-KR" altLang="en-US" sz="2800" b="1" dirty="0">
              <a:solidFill>
                <a:schemeClr val="tx1">
                  <a:lumMod val="75000"/>
                  <a:lumOff val="25000"/>
                </a:schemeClr>
              </a:solidFill>
              <a:cs typeface="Arial" pitchFamily="34" charset="0"/>
            </a:endParaRPr>
          </a:p>
        </p:txBody>
      </p:sp>
      <p:grpSp>
        <p:nvGrpSpPr>
          <p:cNvPr id="23" name="Group 36">
            <a:extLst>
              <a:ext uri="{FF2B5EF4-FFF2-40B4-BE49-F238E27FC236}">
                <a16:creationId xmlns:a16="http://schemas.microsoft.com/office/drawing/2014/main" xmlns="" id="{040D7C48-C2FB-4B5D-ABDC-C57C31305231}"/>
              </a:ext>
            </a:extLst>
          </p:cNvPr>
          <p:cNvGrpSpPr/>
          <p:nvPr/>
        </p:nvGrpSpPr>
        <p:grpSpPr>
          <a:xfrm>
            <a:off x="4843176" y="4405055"/>
            <a:ext cx="2160000" cy="553999"/>
            <a:chOff x="5975873" y="1433695"/>
            <a:chExt cx="2229641" cy="394128"/>
          </a:xfrm>
        </p:grpSpPr>
        <p:sp>
          <p:nvSpPr>
            <p:cNvPr id="24" name="TextBox 23">
              <a:extLst>
                <a:ext uri="{FF2B5EF4-FFF2-40B4-BE49-F238E27FC236}">
                  <a16:creationId xmlns:a16="http://schemas.microsoft.com/office/drawing/2014/main" xmlns="" id="{65F434CC-6B40-428C-B38B-53F0B7DF04AD}"/>
                </a:ext>
              </a:extLst>
            </p:cNvPr>
            <p:cNvSpPr txBox="1"/>
            <p:nvPr/>
          </p:nvSpPr>
          <p:spPr>
            <a:xfrm>
              <a:off x="5975873" y="1433695"/>
              <a:ext cx="2229641" cy="372231"/>
            </a:xfrm>
            <a:prstGeom prst="rect">
              <a:avLst/>
            </a:prstGeom>
            <a:noFill/>
          </p:spPr>
          <p:txBody>
            <a:bodyPr wrap="square" rtlCol="0">
              <a:spAutoFit/>
            </a:bodyPr>
            <a:lstStyle/>
            <a:p>
              <a:pPr algn="ctr"/>
              <a:r>
                <a:rPr lang="en-US" altLang="ko-KR" sz="2800" dirty="0" smtClean="0">
                  <a:solidFill>
                    <a:schemeClr val="tx1">
                      <a:lumMod val="75000"/>
                      <a:lumOff val="25000"/>
                    </a:schemeClr>
                  </a:solidFill>
                  <a:cs typeface="Arial" pitchFamily="34" charset="0"/>
                </a:rPr>
                <a:t>Long run</a:t>
              </a:r>
              <a:endParaRPr lang="ko-KR" altLang="en-US" sz="2800" dirty="0">
                <a:solidFill>
                  <a:schemeClr val="tx1">
                    <a:lumMod val="75000"/>
                    <a:lumOff val="25000"/>
                  </a:schemeClr>
                </a:solidFill>
                <a:cs typeface="Arial" pitchFamily="34" charset="0"/>
              </a:endParaRPr>
            </a:p>
          </p:txBody>
        </p:sp>
        <p:sp>
          <p:nvSpPr>
            <p:cNvPr id="25" name="TextBox 24">
              <a:extLst>
                <a:ext uri="{FF2B5EF4-FFF2-40B4-BE49-F238E27FC236}">
                  <a16:creationId xmlns:a16="http://schemas.microsoft.com/office/drawing/2014/main" xmlns="" id="{E977C019-041F-4ECF-84CD-A52F1AA318BF}"/>
                </a:ext>
              </a:extLst>
            </p:cNvPr>
            <p:cNvSpPr txBox="1"/>
            <p:nvPr/>
          </p:nvSpPr>
          <p:spPr>
            <a:xfrm>
              <a:off x="6210997" y="1630759"/>
              <a:ext cx="1457346" cy="197064"/>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grpSp>
      <p:cxnSp>
        <p:nvCxnSpPr>
          <p:cNvPr id="26" name="Straight Connector 50">
            <a:extLst>
              <a:ext uri="{FF2B5EF4-FFF2-40B4-BE49-F238E27FC236}">
                <a16:creationId xmlns:a16="http://schemas.microsoft.com/office/drawing/2014/main" xmlns="" id="{4B0586B5-5CD8-4474-9980-EEE03395C002}"/>
              </a:ext>
            </a:extLst>
          </p:cNvPr>
          <p:cNvCxnSpPr/>
          <p:nvPr/>
        </p:nvCxnSpPr>
        <p:spPr>
          <a:xfrm>
            <a:off x="5776870" y="2946834"/>
            <a:ext cx="0" cy="57600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7" name="Chevron 4">
            <a:extLst>
              <a:ext uri="{FF2B5EF4-FFF2-40B4-BE49-F238E27FC236}">
                <a16:creationId xmlns:a16="http://schemas.microsoft.com/office/drawing/2014/main" xmlns="" id="{7FBD6F41-9B12-41F5-BE5C-5408F4FBE020}"/>
              </a:ext>
            </a:extLst>
          </p:cNvPr>
          <p:cNvSpPr/>
          <p:nvPr/>
        </p:nvSpPr>
        <p:spPr>
          <a:xfrm>
            <a:off x="1327668" y="3457884"/>
            <a:ext cx="2160000" cy="685940"/>
          </a:xfrm>
          <a:prstGeom prst="chevron">
            <a:avLst/>
          </a:prstGeom>
          <a:solidFill>
            <a:schemeClr val="bg1"/>
          </a:solidFill>
          <a:ln w="508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8" name="Oval 14">
            <a:extLst>
              <a:ext uri="{FF2B5EF4-FFF2-40B4-BE49-F238E27FC236}">
                <a16:creationId xmlns:a16="http://schemas.microsoft.com/office/drawing/2014/main" xmlns="" id="{7F08FB03-B4ED-4197-8A1A-4A93917BEE18}"/>
              </a:ext>
            </a:extLst>
          </p:cNvPr>
          <p:cNvSpPr/>
          <p:nvPr/>
        </p:nvSpPr>
        <p:spPr>
          <a:xfrm>
            <a:off x="2002615" y="2084333"/>
            <a:ext cx="810106" cy="810106"/>
          </a:xfrm>
          <a:prstGeom prst="ellipse">
            <a:avLst/>
          </a:prstGeom>
          <a:solidFill>
            <a:schemeClr val="bg1"/>
          </a:solidFill>
          <a:ln w="508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9" name="TextBox 28">
            <a:extLst>
              <a:ext uri="{FF2B5EF4-FFF2-40B4-BE49-F238E27FC236}">
                <a16:creationId xmlns:a16="http://schemas.microsoft.com/office/drawing/2014/main" xmlns="" id="{39159B19-0090-46FC-9F5D-A0FE27A7161F}"/>
              </a:ext>
            </a:extLst>
          </p:cNvPr>
          <p:cNvSpPr txBox="1"/>
          <p:nvPr/>
        </p:nvSpPr>
        <p:spPr>
          <a:xfrm>
            <a:off x="1642751" y="3516731"/>
            <a:ext cx="1617019" cy="523220"/>
          </a:xfrm>
          <a:prstGeom prst="rect">
            <a:avLst/>
          </a:prstGeom>
          <a:noFill/>
        </p:spPr>
        <p:txBody>
          <a:bodyPr wrap="square" rtlCol="0">
            <a:spAutoFit/>
          </a:bodyPr>
          <a:lstStyle/>
          <a:p>
            <a:pPr algn="ctr"/>
            <a:r>
              <a:rPr lang="en-US" altLang="ko-KR" sz="2800" b="1" dirty="0" smtClean="0">
                <a:solidFill>
                  <a:schemeClr val="tx1">
                    <a:lumMod val="75000"/>
                    <a:lumOff val="25000"/>
                  </a:schemeClr>
                </a:solidFill>
                <a:cs typeface="Arial" pitchFamily="34" charset="0"/>
              </a:rPr>
              <a:t>PART 1</a:t>
            </a:r>
            <a:endParaRPr lang="ko-KR" altLang="en-US" sz="2800" b="1" dirty="0">
              <a:solidFill>
                <a:schemeClr val="tx1">
                  <a:lumMod val="75000"/>
                  <a:lumOff val="25000"/>
                </a:schemeClr>
              </a:solidFill>
              <a:cs typeface="Arial" pitchFamily="34" charset="0"/>
            </a:endParaRPr>
          </a:p>
        </p:txBody>
      </p:sp>
      <p:grpSp>
        <p:nvGrpSpPr>
          <p:cNvPr id="30" name="Group 33">
            <a:extLst>
              <a:ext uri="{FF2B5EF4-FFF2-40B4-BE49-F238E27FC236}">
                <a16:creationId xmlns:a16="http://schemas.microsoft.com/office/drawing/2014/main" xmlns="" id="{CB46B2EA-5C7D-47D7-9105-7015A1E84ACB}"/>
              </a:ext>
            </a:extLst>
          </p:cNvPr>
          <p:cNvGrpSpPr/>
          <p:nvPr/>
        </p:nvGrpSpPr>
        <p:grpSpPr>
          <a:xfrm>
            <a:off x="1327668" y="4350621"/>
            <a:ext cx="2160000" cy="554000"/>
            <a:chOff x="5824850" y="1433694"/>
            <a:chExt cx="2229641" cy="394129"/>
          </a:xfrm>
        </p:grpSpPr>
        <p:sp>
          <p:nvSpPr>
            <p:cNvPr id="31" name="TextBox 30">
              <a:extLst>
                <a:ext uri="{FF2B5EF4-FFF2-40B4-BE49-F238E27FC236}">
                  <a16:creationId xmlns:a16="http://schemas.microsoft.com/office/drawing/2014/main" xmlns="" id="{52DFC823-C053-4473-B8C6-47C9280A123C}"/>
                </a:ext>
              </a:extLst>
            </p:cNvPr>
            <p:cNvSpPr txBox="1"/>
            <p:nvPr/>
          </p:nvSpPr>
          <p:spPr>
            <a:xfrm>
              <a:off x="5824850" y="1433694"/>
              <a:ext cx="2229641" cy="372231"/>
            </a:xfrm>
            <a:prstGeom prst="rect">
              <a:avLst/>
            </a:prstGeom>
            <a:noFill/>
          </p:spPr>
          <p:txBody>
            <a:bodyPr wrap="square" rtlCol="0">
              <a:spAutoFit/>
            </a:bodyPr>
            <a:lstStyle/>
            <a:p>
              <a:pPr algn="ctr"/>
              <a:r>
                <a:rPr lang="en-US" altLang="ko-KR" sz="2800" dirty="0" smtClean="0">
                  <a:solidFill>
                    <a:schemeClr val="tx1">
                      <a:lumMod val="75000"/>
                      <a:lumOff val="25000"/>
                    </a:schemeClr>
                  </a:solidFill>
                  <a:cs typeface="Arial" pitchFamily="34" charset="0"/>
                </a:rPr>
                <a:t>Interview</a:t>
              </a:r>
              <a:endParaRPr lang="ko-KR" altLang="en-US" sz="1200" dirty="0">
                <a:solidFill>
                  <a:schemeClr val="tx1">
                    <a:lumMod val="75000"/>
                    <a:lumOff val="25000"/>
                  </a:schemeClr>
                </a:solidFill>
                <a:cs typeface="Arial" pitchFamily="34" charset="0"/>
              </a:endParaRPr>
            </a:p>
          </p:txBody>
        </p:sp>
        <p:sp>
          <p:nvSpPr>
            <p:cNvPr id="32" name="TextBox 31">
              <a:extLst>
                <a:ext uri="{FF2B5EF4-FFF2-40B4-BE49-F238E27FC236}">
                  <a16:creationId xmlns:a16="http://schemas.microsoft.com/office/drawing/2014/main" xmlns="" id="{192AE9F6-99A2-443E-BFEF-E07187F69300}"/>
                </a:ext>
              </a:extLst>
            </p:cNvPr>
            <p:cNvSpPr txBox="1"/>
            <p:nvPr/>
          </p:nvSpPr>
          <p:spPr>
            <a:xfrm>
              <a:off x="6210997" y="1630759"/>
              <a:ext cx="1457346" cy="197064"/>
            </a:xfrm>
            <a:prstGeom prst="rect">
              <a:avLst/>
            </a:prstGeom>
            <a:noFill/>
          </p:spPr>
          <p:txBody>
            <a:bodyPr wrap="square" rtlCol="0">
              <a:spAutoFit/>
            </a:bodyPr>
            <a:lstStyle/>
            <a:p>
              <a:pPr algn="ctr"/>
              <a:endParaRPr lang="ko-KR" altLang="en-US" sz="1200" dirty="0">
                <a:solidFill>
                  <a:schemeClr val="tx1">
                    <a:lumMod val="75000"/>
                    <a:lumOff val="25000"/>
                  </a:schemeClr>
                </a:solidFill>
                <a:cs typeface="Arial" pitchFamily="34" charset="0"/>
              </a:endParaRPr>
            </a:p>
          </p:txBody>
        </p:sp>
      </p:grpSp>
      <p:cxnSp>
        <p:nvCxnSpPr>
          <p:cNvPr id="33" name="Straight Connector 49">
            <a:extLst>
              <a:ext uri="{FF2B5EF4-FFF2-40B4-BE49-F238E27FC236}">
                <a16:creationId xmlns:a16="http://schemas.microsoft.com/office/drawing/2014/main" xmlns="" id="{50D2A809-06D0-4F68-BEF6-C311512EC450}"/>
              </a:ext>
            </a:extLst>
          </p:cNvPr>
          <p:cNvCxnSpPr/>
          <p:nvPr/>
        </p:nvCxnSpPr>
        <p:spPr>
          <a:xfrm>
            <a:off x="2407668" y="2892403"/>
            <a:ext cx="0" cy="576000"/>
          </a:xfrm>
          <a:prstGeom prst="line">
            <a:avLst/>
          </a:prstGeom>
          <a:ln w="50800">
            <a:solidFill>
              <a:srgbClr val="00B0F0"/>
            </a:solidFill>
          </a:ln>
        </p:spPr>
        <p:style>
          <a:lnRef idx="1">
            <a:schemeClr val="accent1"/>
          </a:lnRef>
          <a:fillRef idx="0">
            <a:schemeClr val="accent1"/>
          </a:fillRef>
          <a:effectRef idx="0">
            <a:schemeClr val="accent1"/>
          </a:effectRef>
          <a:fontRef idx="minor">
            <a:schemeClr val="tx1"/>
          </a:fontRef>
        </p:style>
      </p:cxnSp>
      <p:sp>
        <p:nvSpPr>
          <p:cNvPr id="43" name="Rounded Rectangle 5">
            <a:extLst>
              <a:ext uri="{FF2B5EF4-FFF2-40B4-BE49-F238E27FC236}">
                <a16:creationId xmlns:a16="http://schemas.microsoft.com/office/drawing/2014/main" xmlns="" id="{55908791-8C33-4765-AB75-AEE29D40E4A7}"/>
              </a:ext>
            </a:extLst>
          </p:cNvPr>
          <p:cNvSpPr/>
          <p:nvPr/>
        </p:nvSpPr>
        <p:spPr>
          <a:xfrm flipH="1">
            <a:off x="2211826" y="2323587"/>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4" name="Freeform 18">
            <a:extLst>
              <a:ext uri="{FF2B5EF4-FFF2-40B4-BE49-F238E27FC236}">
                <a16:creationId xmlns:a16="http://schemas.microsoft.com/office/drawing/2014/main" xmlns="" id="{38227F7E-28C1-44BF-8D7F-428C88E00735}"/>
              </a:ext>
            </a:extLst>
          </p:cNvPr>
          <p:cNvSpPr/>
          <p:nvPr/>
        </p:nvSpPr>
        <p:spPr>
          <a:xfrm>
            <a:off x="9123686" y="2395060"/>
            <a:ext cx="427438" cy="344974"/>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5" name="Oval 21">
            <a:extLst>
              <a:ext uri="{FF2B5EF4-FFF2-40B4-BE49-F238E27FC236}">
                <a16:creationId xmlns:a16="http://schemas.microsoft.com/office/drawing/2014/main" xmlns="" id="{BE1A3611-E6C0-4F4E-865D-814901696FFF}"/>
              </a:ext>
            </a:extLst>
          </p:cNvPr>
          <p:cNvSpPr>
            <a:spLocks noChangeAspect="1"/>
          </p:cNvSpPr>
          <p:nvPr/>
        </p:nvSpPr>
        <p:spPr>
          <a:xfrm>
            <a:off x="5578624" y="2340232"/>
            <a:ext cx="396491" cy="3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22896632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501" y="0"/>
            <a:ext cx="10959153" cy="1325563"/>
          </a:xfrm>
        </p:spPr>
        <p:txBody>
          <a:bodyPr>
            <a:normAutofit/>
          </a:bodyPr>
          <a:lstStyle/>
          <a:p>
            <a:r>
              <a:rPr lang="en-US" b="1" dirty="0" smtClean="0">
                <a:solidFill>
                  <a:srgbClr val="7030A0"/>
                </a:solidFill>
              </a:rPr>
              <a:t>Sample questions &amp; answers: </a:t>
            </a:r>
            <a:r>
              <a:rPr lang="en-US" sz="2400" b="1" dirty="0" smtClean="0">
                <a:solidFill>
                  <a:srgbClr val="7030A0"/>
                </a:solidFill>
              </a:rPr>
              <a:t>IELTS Speaking PART 3</a:t>
            </a:r>
            <a:endParaRPr lang="en-US" b="1" dirty="0">
              <a:solidFill>
                <a:srgbClr val="7030A0"/>
              </a:solidFill>
            </a:endParaRPr>
          </a:p>
        </p:txBody>
      </p:sp>
      <p:sp>
        <p:nvSpPr>
          <p:cNvPr id="3" name="Content Placeholder 2"/>
          <p:cNvSpPr>
            <a:spLocks noGrp="1"/>
          </p:cNvSpPr>
          <p:nvPr>
            <p:ph sz="half" idx="1"/>
          </p:nvPr>
        </p:nvSpPr>
        <p:spPr>
          <a:xfrm>
            <a:off x="600501" y="1325562"/>
            <a:ext cx="5181600" cy="5320897"/>
          </a:xfrm>
        </p:spPr>
        <p:txBody>
          <a:bodyPr/>
          <a:lstStyle/>
          <a:p>
            <a:pPr>
              <a:buFont typeface="Wingdings" panose="05000000000000000000" pitchFamily="2" charset="2"/>
              <a:buChar char="§"/>
            </a:pPr>
            <a:endParaRPr lang="en-US" dirty="0" smtClean="0"/>
          </a:p>
        </p:txBody>
      </p:sp>
      <p:sp>
        <p:nvSpPr>
          <p:cNvPr id="4" name="Content Placeholder 3"/>
          <p:cNvSpPr>
            <a:spLocks noGrp="1"/>
          </p:cNvSpPr>
          <p:nvPr>
            <p:ph sz="half" idx="2"/>
          </p:nvPr>
        </p:nvSpPr>
        <p:spPr>
          <a:xfrm>
            <a:off x="6080076" y="1325561"/>
            <a:ext cx="5479577" cy="5320897"/>
          </a:xfrm>
        </p:spPr>
        <p:txBody>
          <a:bodyPr/>
          <a:lstStyle/>
          <a:p>
            <a:pPr>
              <a:buFont typeface="Wingdings" panose="05000000000000000000" pitchFamily="2" charset="2"/>
              <a:buChar char="§"/>
            </a:pPr>
            <a:endParaRPr lang="en-US" dirty="0"/>
          </a:p>
        </p:txBody>
      </p:sp>
    </p:spTree>
    <p:extLst>
      <p:ext uri="{BB962C8B-B14F-4D97-AF65-F5344CB8AC3E}">
        <p14:creationId xmlns:p14="http://schemas.microsoft.com/office/powerpoint/2010/main" val="95000372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5660"/>
            <a:ext cx="10515600" cy="1325563"/>
          </a:xfrm>
        </p:spPr>
        <p:txBody>
          <a:bodyPr/>
          <a:lstStyle/>
          <a:p>
            <a:pPr algn="ctr"/>
            <a:r>
              <a:rPr lang="en-US" u="sng" dirty="0" smtClean="0"/>
              <a:t>IELTS Speaking </a:t>
            </a:r>
            <a:r>
              <a:rPr lang="en-US" b="1" u="sng" dirty="0" smtClean="0"/>
              <a:t>Marking</a:t>
            </a:r>
            <a:r>
              <a:rPr lang="en-US" u="sng" dirty="0" smtClean="0"/>
              <a:t> Criteria</a:t>
            </a:r>
            <a:endParaRPr lang="en-US" u="sng" dirty="0"/>
          </a:p>
        </p:txBody>
      </p:sp>
      <p:graphicFrame>
        <p:nvGraphicFramePr>
          <p:cNvPr id="4" name="Content Placeholder 3"/>
          <p:cNvGraphicFramePr>
            <a:graphicFrameLocks noGrp="1"/>
          </p:cNvGraphicFramePr>
          <p:nvPr>
            <p:ph idx="1"/>
            <p:extLst/>
          </p:nvPr>
        </p:nvGraphicFramePr>
        <p:xfrm>
          <a:off x="838200" y="1325563"/>
          <a:ext cx="10515600" cy="52663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5703698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IELTS Speaking Marking Criteria</a:t>
            </a:r>
            <a:endParaRPr lang="en-US" sz="5400" b="1"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3200" dirty="0" smtClean="0"/>
              <a:t>Fluency &amp; Coherence</a:t>
            </a:r>
          </a:p>
          <a:p>
            <a:pPr marL="514350" indent="-514350">
              <a:buFont typeface="+mj-lt"/>
              <a:buAutoNum type="arabicPeriod"/>
            </a:pPr>
            <a:r>
              <a:rPr lang="en-US" sz="3200" dirty="0" smtClean="0"/>
              <a:t>Vocabulary</a:t>
            </a:r>
          </a:p>
          <a:p>
            <a:pPr marL="514350" indent="-514350">
              <a:buFont typeface="+mj-lt"/>
              <a:buAutoNum type="arabicPeriod"/>
            </a:pPr>
            <a:r>
              <a:rPr lang="en-US" sz="3200" dirty="0" smtClean="0"/>
              <a:t>Grammar</a:t>
            </a:r>
          </a:p>
          <a:p>
            <a:pPr marL="514350" indent="-514350">
              <a:buFont typeface="+mj-lt"/>
              <a:buAutoNum type="arabicPeriod"/>
            </a:pPr>
            <a:r>
              <a:rPr lang="en-US" sz="3200" dirty="0" smtClean="0"/>
              <a:t>Pronunciation</a:t>
            </a:r>
            <a:endParaRPr lang="en-US" sz="3200" dirty="0"/>
          </a:p>
        </p:txBody>
      </p:sp>
    </p:spTree>
    <p:extLst>
      <p:ext uri="{BB962C8B-B14F-4D97-AF65-F5344CB8AC3E}">
        <p14:creationId xmlns:p14="http://schemas.microsoft.com/office/powerpoint/2010/main" val="114842166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775" y="365125"/>
            <a:ext cx="11057207" cy="1325563"/>
          </a:xfrm>
        </p:spPr>
        <p:txBody>
          <a:bodyPr>
            <a:normAutofit/>
          </a:bodyPr>
          <a:lstStyle/>
          <a:p>
            <a:r>
              <a:rPr lang="en-US" b="1" dirty="0" smtClean="0"/>
              <a:t>Sources</a:t>
            </a:r>
            <a:r>
              <a:rPr lang="en-US" dirty="0" smtClean="0"/>
              <a:t> to improve IELTS Speaking </a:t>
            </a:r>
            <a:r>
              <a:rPr lang="en-US" b="1" dirty="0" smtClean="0"/>
              <a:t>PART 3</a:t>
            </a:r>
            <a:endParaRPr lang="en-US" b="1" dirty="0"/>
          </a:p>
        </p:txBody>
      </p:sp>
      <p:sp>
        <p:nvSpPr>
          <p:cNvPr id="4" name="Content Placeholder 3"/>
          <p:cNvSpPr>
            <a:spLocks noGrp="1"/>
          </p:cNvSpPr>
          <p:nvPr>
            <p:ph sz="half" idx="1"/>
          </p:nvPr>
        </p:nvSpPr>
        <p:spPr>
          <a:xfrm>
            <a:off x="576775" y="1825625"/>
            <a:ext cx="5443025" cy="4351338"/>
          </a:xfrm>
        </p:spPr>
        <p:txBody>
          <a:bodyPr/>
          <a:lstStyle/>
          <a:p>
            <a:pPr>
              <a:buFont typeface="Wingdings" panose="05000000000000000000" pitchFamily="2" charset="2"/>
              <a:buChar char="§"/>
            </a:pPr>
            <a:endParaRPr lang="en-US" dirty="0"/>
          </a:p>
        </p:txBody>
      </p:sp>
      <p:sp>
        <p:nvSpPr>
          <p:cNvPr id="5" name="Content Placeholder 4"/>
          <p:cNvSpPr>
            <a:spLocks noGrp="1"/>
          </p:cNvSpPr>
          <p:nvPr>
            <p:ph sz="half" idx="2"/>
          </p:nvPr>
        </p:nvSpPr>
        <p:spPr>
          <a:xfrm>
            <a:off x="6172200" y="1825625"/>
            <a:ext cx="5461782" cy="4351338"/>
          </a:xfrm>
        </p:spPr>
        <p:txBody>
          <a:bodyPr/>
          <a:lstStyle/>
          <a:p>
            <a:pPr>
              <a:buFont typeface="Wingdings" panose="05000000000000000000" pitchFamily="2" charset="2"/>
              <a:buChar char="§"/>
            </a:pPr>
            <a:endParaRPr lang="en-US" dirty="0"/>
          </a:p>
        </p:txBody>
      </p:sp>
    </p:spTree>
    <p:extLst>
      <p:ext uri="{BB962C8B-B14F-4D97-AF65-F5344CB8AC3E}">
        <p14:creationId xmlns:p14="http://schemas.microsoft.com/office/powerpoint/2010/main" val="4001384753"/>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2042319"/>
            <a:ext cx="9144000" cy="2387600"/>
          </a:xfrm>
        </p:spPr>
        <p:txBody>
          <a:bodyPr>
            <a:noAutofit/>
          </a:bodyPr>
          <a:lstStyle/>
          <a:p>
            <a:r>
              <a:rPr lang="en-US" sz="9600" b="1" dirty="0" smtClean="0">
                <a:solidFill>
                  <a:srgbClr val="FF0000"/>
                </a:solidFill>
              </a:rPr>
              <a:t>IELTS Speaking </a:t>
            </a:r>
            <a:r>
              <a:rPr lang="en-US" sz="9600" b="1" dirty="0" smtClean="0"/>
              <a:t>PART 0</a:t>
            </a:r>
            <a:endParaRPr lang="en-US" sz="9600" b="1" dirty="0"/>
          </a:p>
        </p:txBody>
      </p:sp>
    </p:spTree>
    <p:extLst>
      <p:ext uri="{BB962C8B-B14F-4D97-AF65-F5344CB8AC3E}">
        <p14:creationId xmlns:p14="http://schemas.microsoft.com/office/powerpoint/2010/main" val="687687224"/>
      </p:ext>
    </p:extLst>
  </p:cSld>
  <p:clrMapOvr>
    <a:masterClrMapping/>
  </p:clrMapOvr>
  <p:transition spd="slow">
    <p:wip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5660"/>
            <a:ext cx="10515600" cy="1325563"/>
          </a:xfrm>
        </p:spPr>
        <p:txBody>
          <a:bodyPr/>
          <a:lstStyle/>
          <a:p>
            <a:pPr algn="ctr"/>
            <a:r>
              <a:rPr lang="en-US" u="sng" dirty="0" smtClean="0"/>
              <a:t>IELTS Speaking </a:t>
            </a:r>
            <a:r>
              <a:rPr lang="en-US" b="1" u="sng" dirty="0" smtClean="0"/>
              <a:t>Marking</a:t>
            </a:r>
            <a:r>
              <a:rPr lang="en-US" u="sng" dirty="0" smtClean="0"/>
              <a:t> Criteria</a:t>
            </a:r>
            <a:endParaRPr lang="en-US"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14011312"/>
              </p:ext>
            </p:extLst>
          </p:nvPr>
        </p:nvGraphicFramePr>
        <p:xfrm>
          <a:off x="838200" y="1325563"/>
          <a:ext cx="10515600" cy="52663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66987498"/>
      </p:ext>
    </p:extLst>
  </p:cSld>
  <p:clrMapOvr>
    <a:masterClrMapping/>
  </p:clrMapOvr>
  <p:transition spd="slow">
    <p:wip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IELTS Speaking Marking Criteria</a:t>
            </a:r>
            <a:endParaRPr lang="en-US" sz="5400" b="1"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6000" dirty="0" smtClean="0"/>
              <a:t>Fluency &amp; Coherence</a:t>
            </a:r>
          </a:p>
          <a:p>
            <a:pPr marL="514350" indent="-514350">
              <a:buFont typeface="+mj-lt"/>
              <a:buAutoNum type="arabicPeriod"/>
            </a:pPr>
            <a:r>
              <a:rPr lang="en-US" sz="6000" dirty="0" smtClean="0"/>
              <a:t>Vocabulary</a:t>
            </a:r>
          </a:p>
          <a:p>
            <a:pPr marL="514350" indent="-514350">
              <a:buFont typeface="+mj-lt"/>
              <a:buAutoNum type="arabicPeriod"/>
            </a:pPr>
            <a:r>
              <a:rPr lang="en-US" sz="6000" dirty="0" smtClean="0"/>
              <a:t>Grammar</a:t>
            </a:r>
          </a:p>
          <a:p>
            <a:pPr marL="514350" indent="-514350">
              <a:buFont typeface="+mj-lt"/>
              <a:buAutoNum type="arabicPeriod"/>
            </a:pPr>
            <a:r>
              <a:rPr lang="en-US" sz="6000" dirty="0" smtClean="0"/>
              <a:t>Pronunciation</a:t>
            </a:r>
            <a:endParaRPr lang="en-US" sz="6000" dirty="0"/>
          </a:p>
        </p:txBody>
      </p:sp>
    </p:spTree>
    <p:extLst>
      <p:ext uri="{BB962C8B-B14F-4D97-AF65-F5344CB8AC3E}">
        <p14:creationId xmlns:p14="http://schemas.microsoft.com/office/powerpoint/2010/main" val="938572514"/>
      </p:ext>
    </p:extLst>
  </p:cSld>
  <p:clrMapOvr>
    <a:masterClrMapping/>
  </p:clrMapOvr>
  <p:transition spd="slow">
    <p:wip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2268775"/>
            <a:ext cx="9144000" cy="2387600"/>
          </a:xfrm>
        </p:spPr>
        <p:txBody>
          <a:bodyPr>
            <a:noAutofit/>
          </a:bodyPr>
          <a:lstStyle/>
          <a:p>
            <a:r>
              <a:rPr lang="en-US" sz="11500" b="1" dirty="0" smtClean="0"/>
              <a:t>Fluency &amp; </a:t>
            </a:r>
            <a:r>
              <a:rPr lang="en-US" sz="11500" b="1" i="1" dirty="0" smtClean="0"/>
              <a:t>Coherence</a:t>
            </a:r>
            <a:endParaRPr lang="en-US" sz="11500" b="1" i="1" dirty="0"/>
          </a:p>
        </p:txBody>
      </p:sp>
      <p:sp>
        <p:nvSpPr>
          <p:cNvPr id="5" name="Subtitle 4"/>
          <p:cNvSpPr>
            <a:spLocks noGrp="1"/>
          </p:cNvSpPr>
          <p:nvPr>
            <p:ph type="subTitle" idx="1"/>
          </p:nvPr>
        </p:nvSpPr>
        <p:spPr>
          <a:xfrm>
            <a:off x="1524000" y="4557381"/>
            <a:ext cx="9144000" cy="1655762"/>
          </a:xfrm>
        </p:spPr>
        <p:txBody>
          <a:bodyPr/>
          <a:lstStyle/>
          <a:p>
            <a:r>
              <a:rPr lang="en-US" dirty="0" smtClean="0"/>
              <a:t>IELTS Speaking Marking Criteria </a:t>
            </a:r>
            <a:r>
              <a:rPr lang="en-US" sz="6000" b="1" dirty="0" smtClean="0">
                <a:solidFill>
                  <a:srgbClr val="FF0000"/>
                </a:solidFill>
              </a:rPr>
              <a:t>1</a:t>
            </a:r>
            <a:endParaRPr lang="en-US" dirty="0"/>
          </a:p>
        </p:txBody>
      </p:sp>
    </p:spTree>
    <p:extLst>
      <p:ext uri="{BB962C8B-B14F-4D97-AF65-F5344CB8AC3E}">
        <p14:creationId xmlns:p14="http://schemas.microsoft.com/office/powerpoint/2010/main" val="2918599252"/>
      </p:ext>
    </p:extLst>
  </p:cSld>
  <p:clrMapOvr>
    <a:masterClrMapping/>
  </p:clrMapOvr>
  <p:transition spd="slow">
    <p:wip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499" y="353112"/>
            <a:ext cx="10959153" cy="1325563"/>
          </a:xfrm>
        </p:spPr>
        <p:txBody>
          <a:bodyPr>
            <a:normAutofit/>
          </a:bodyPr>
          <a:lstStyle/>
          <a:p>
            <a:pPr algn="ctr"/>
            <a:r>
              <a:rPr lang="en-US" sz="4800" b="1" dirty="0" smtClean="0">
                <a:solidFill>
                  <a:srgbClr val="7030A0"/>
                </a:solidFill>
              </a:rPr>
              <a:t>Sample questions &amp; answers: </a:t>
            </a:r>
            <a:r>
              <a:rPr lang="en-US" sz="2800" b="1" dirty="0" smtClean="0">
                <a:solidFill>
                  <a:srgbClr val="7030A0"/>
                </a:solidFill>
              </a:rPr>
              <a:t>IELTS Speaking</a:t>
            </a:r>
            <a:endParaRPr lang="en-US" sz="4800" b="1" dirty="0">
              <a:solidFill>
                <a:srgbClr val="7030A0"/>
              </a:solidFill>
            </a:endParaRPr>
          </a:p>
        </p:txBody>
      </p:sp>
      <p:sp>
        <p:nvSpPr>
          <p:cNvPr id="3" name="Content Placeholder 2"/>
          <p:cNvSpPr>
            <a:spLocks noGrp="1"/>
          </p:cNvSpPr>
          <p:nvPr>
            <p:ph sz="half" idx="1"/>
          </p:nvPr>
        </p:nvSpPr>
        <p:spPr>
          <a:xfrm>
            <a:off x="600501" y="1678675"/>
            <a:ext cx="5181600" cy="4967784"/>
          </a:xfrm>
        </p:spPr>
        <p:txBody>
          <a:bodyPr/>
          <a:lstStyle/>
          <a:p>
            <a:pPr>
              <a:buFont typeface="Wingdings" panose="05000000000000000000" pitchFamily="2" charset="2"/>
              <a:buChar char="§"/>
            </a:pPr>
            <a:endParaRPr lang="en-US" dirty="0" smtClean="0"/>
          </a:p>
        </p:txBody>
      </p:sp>
      <p:sp>
        <p:nvSpPr>
          <p:cNvPr id="4" name="Content Placeholder 3"/>
          <p:cNvSpPr>
            <a:spLocks noGrp="1"/>
          </p:cNvSpPr>
          <p:nvPr>
            <p:ph sz="half" idx="2"/>
          </p:nvPr>
        </p:nvSpPr>
        <p:spPr>
          <a:xfrm>
            <a:off x="6080076" y="1678675"/>
            <a:ext cx="5479577" cy="4967783"/>
          </a:xfrm>
        </p:spPr>
        <p:txBody>
          <a:bodyPr/>
          <a:lstStyle/>
          <a:p>
            <a:pPr>
              <a:buFont typeface="Wingdings" panose="05000000000000000000" pitchFamily="2" charset="2"/>
              <a:buChar char="§"/>
            </a:pPr>
            <a:endParaRPr lang="en-US" dirty="0"/>
          </a:p>
        </p:txBody>
      </p:sp>
    </p:spTree>
    <p:extLst>
      <p:ext uri="{BB962C8B-B14F-4D97-AF65-F5344CB8AC3E}">
        <p14:creationId xmlns:p14="http://schemas.microsoft.com/office/powerpoint/2010/main" val="4219860067"/>
      </p:ext>
    </p:extLst>
  </p:cSld>
  <p:clrMapOvr>
    <a:masterClrMapping/>
  </p:clrMapOvr>
  <p:transition spd="slow">
    <p:wip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775" y="365125"/>
            <a:ext cx="11057207" cy="1325563"/>
          </a:xfrm>
        </p:spPr>
        <p:txBody>
          <a:bodyPr>
            <a:normAutofit/>
          </a:bodyPr>
          <a:lstStyle/>
          <a:p>
            <a:pPr algn="ctr"/>
            <a:r>
              <a:rPr lang="en-US" b="1" dirty="0" smtClean="0"/>
              <a:t>Sources</a:t>
            </a:r>
            <a:r>
              <a:rPr lang="en-US" dirty="0" smtClean="0"/>
              <a:t> to improve </a:t>
            </a:r>
            <a:r>
              <a:rPr lang="en-US" b="1" dirty="0" smtClean="0">
                <a:solidFill>
                  <a:srgbClr val="FF0000"/>
                </a:solidFill>
              </a:rPr>
              <a:t>Fluency</a:t>
            </a:r>
            <a:endParaRPr lang="en-US" b="1" dirty="0">
              <a:solidFill>
                <a:srgbClr val="FF0000"/>
              </a:solidFill>
            </a:endParaRPr>
          </a:p>
        </p:txBody>
      </p:sp>
      <p:sp>
        <p:nvSpPr>
          <p:cNvPr id="4" name="Content Placeholder 3"/>
          <p:cNvSpPr>
            <a:spLocks noGrp="1"/>
          </p:cNvSpPr>
          <p:nvPr>
            <p:ph sz="half" idx="1"/>
          </p:nvPr>
        </p:nvSpPr>
        <p:spPr>
          <a:xfrm>
            <a:off x="576775" y="1825625"/>
            <a:ext cx="5443025" cy="4351338"/>
          </a:xfrm>
        </p:spPr>
        <p:txBody>
          <a:bodyPr/>
          <a:lstStyle/>
          <a:p>
            <a:pPr>
              <a:buFont typeface="Wingdings" panose="05000000000000000000" pitchFamily="2" charset="2"/>
              <a:buChar char="§"/>
            </a:pPr>
            <a:endParaRPr lang="en-US" dirty="0"/>
          </a:p>
        </p:txBody>
      </p:sp>
      <p:sp>
        <p:nvSpPr>
          <p:cNvPr id="5" name="Content Placeholder 4"/>
          <p:cNvSpPr>
            <a:spLocks noGrp="1"/>
          </p:cNvSpPr>
          <p:nvPr>
            <p:ph sz="half" idx="2"/>
          </p:nvPr>
        </p:nvSpPr>
        <p:spPr>
          <a:xfrm>
            <a:off x="6172200" y="1825625"/>
            <a:ext cx="5461782" cy="4351338"/>
          </a:xfrm>
        </p:spPr>
        <p:txBody>
          <a:bodyPr/>
          <a:lstStyle/>
          <a:p>
            <a:pPr>
              <a:buFont typeface="Wingdings" panose="05000000000000000000" pitchFamily="2" charset="2"/>
              <a:buChar char="§"/>
            </a:pPr>
            <a:endParaRPr lang="en-US" dirty="0"/>
          </a:p>
        </p:txBody>
      </p:sp>
    </p:spTree>
    <p:extLst>
      <p:ext uri="{BB962C8B-B14F-4D97-AF65-F5344CB8AC3E}">
        <p14:creationId xmlns:p14="http://schemas.microsoft.com/office/powerpoint/2010/main" val="2507471195"/>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IELTS Speaking Test</a:t>
            </a:r>
            <a:endParaRPr lang="en-US" dirty="0"/>
          </a:p>
        </p:txBody>
      </p:sp>
      <p:sp>
        <p:nvSpPr>
          <p:cNvPr id="3" name="Content Placeholder 2"/>
          <p:cNvSpPr>
            <a:spLocks noGrp="1"/>
          </p:cNvSpPr>
          <p:nvPr>
            <p:ph idx="1"/>
          </p:nvPr>
        </p:nvSpPr>
        <p:spPr/>
        <p:txBody>
          <a:bodyPr/>
          <a:lstStyle/>
          <a:p>
            <a:r>
              <a:rPr lang="en-US" dirty="0" smtClean="0"/>
              <a:t>PART 1</a:t>
            </a:r>
          </a:p>
          <a:p>
            <a:r>
              <a:rPr lang="en-US" dirty="0" smtClean="0"/>
              <a:t>PART 2</a:t>
            </a:r>
          </a:p>
          <a:p>
            <a:r>
              <a:rPr lang="en-US" dirty="0" smtClean="0"/>
              <a:t>PART 3</a:t>
            </a:r>
            <a:endParaRPr lang="en-US" dirty="0"/>
          </a:p>
        </p:txBody>
      </p:sp>
    </p:spTree>
    <p:extLst>
      <p:ext uri="{BB962C8B-B14F-4D97-AF65-F5344CB8AC3E}">
        <p14:creationId xmlns:p14="http://schemas.microsoft.com/office/powerpoint/2010/main" val="2757077053"/>
      </p:ext>
    </p:extLst>
  </p:cSld>
  <p:clrMapOvr>
    <a:masterClrMapping/>
  </p:clrMapOvr>
  <p:transition spd="slow">
    <p:wip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sz="8000" dirty="0" smtClean="0"/>
              <a:t>Lexical Resources (</a:t>
            </a:r>
            <a:r>
              <a:rPr lang="en-US" sz="12800" b="1" dirty="0" smtClean="0"/>
              <a:t>Vocabulary</a:t>
            </a:r>
            <a:r>
              <a:rPr lang="en-US" sz="8000" dirty="0" smtClean="0"/>
              <a:t>)</a:t>
            </a:r>
            <a:endParaRPr lang="en-US" sz="8000" dirty="0"/>
          </a:p>
        </p:txBody>
      </p:sp>
      <p:sp>
        <p:nvSpPr>
          <p:cNvPr id="5" name="Subtitle 4"/>
          <p:cNvSpPr>
            <a:spLocks noGrp="1"/>
          </p:cNvSpPr>
          <p:nvPr>
            <p:ph type="subTitle" idx="1"/>
          </p:nvPr>
        </p:nvSpPr>
        <p:spPr/>
        <p:txBody>
          <a:bodyPr/>
          <a:lstStyle/>
          <a:p>
            <a:r>
              <a:rPr lang="en-US" dirty="0" smtClean="0"/>
              <a:t>IELTS Speaking Marking Criteria </a:t>
            </a:r>
            <a:r>
              <a:rPr lang="en-US" sz="6000" b="1" dirty="0" smtClean="0">
                <a:solidFill>
                  <a:srgbClr val="FF0000"/>
                </a:solidFill>
              </a:rPr>
              <a:t>2</a:t>
            </a:r>
            <a:endParaRPr lang="en-US" dirty="0"/>
          </a:p>
        </p:txBody>
      </p:sp>
    </p:spTree>
    <p:extLst>
      <p:ext uri="{BB962C8B-B14F-4D97-AF65-F5344CB8AC3E}">
        <p14:creationId xmlns:p14="http://schemas.microsoft.com/office/powerpoint/2010/main" val="2761817810"/>
      </p:ext>
    </p:extLst>
  </p:cSld>
  <p:clrMapOvr>
    <a:masterClrMapping/>
  </p:clrMapOvr>
  <p:transition spd="slow">
    <p:wip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499" y="353112"/>
            <a:ext cx="10959153" cy="1325563"/>
          </a:xfrm>
        </p:spPr>
        <p:txBody>
          <a:bodyPr>
            <a:normAutofit/>
          </a:bodyPr>
          <a:lstStyle/>
          <a:p>
            <a:pPr algn="ctr"/>
            <a:r>
              <a:rPr lang="en-US" sz="4800" b="1" dirty="0" smtClean="0">
                <a:solidFill>
                  <a:srgbClr val="7030A0"/>
                </a:solidFill>
              </a:rPr>
              <a:t>Sample questions &amp; answers: </a:t>
            </a:r>
            <a:r>
              <a:rPr lang="en-US" sz="2800" b="1" dirty="0" smtClean="0">
                <a:solidFill>
                  <a:srgbClr val="7030A0"/>
                </a:solidFill>
              </a:rPr>
              <a:t>IELTS Speaking</a:t>
            </a:r>
            <a:endParaRPr lang="en-US" sz="4800" b="1" dirty="0">
              <a:solidFill>
                <a:srgbClr val="7030A0"/>
              </a:solidFill>
            </a:endParaRPr>
          </a:p>
        </p:txBody>
      </p:sp>
      <p:sp>
        <p:nvSpPr>
          <p:cNvPr id="3" name="Content Placeholder 2"/>
          <p:cNvSpPr>
            <a:spLocks noGrp="1"/>
          </p:cNvSpPr>
          <p:nvPr>
            <p:ph sz="half" idx="1"/>
          </p:nvPr>
        </p:nvSpPr>
        <p:spPr>
          <a:xfrm>
            <a:off x="600501" y="1678675"/>
            <a:ext cx="5181600" cy="4967784"/>
          </a:xfrm>
        </p:spPr>
        <p:txBody>
          <a:bodyPr/>
          <a:lstStyle/>
          <a:p>
            <a:pPr>
              <a:buFont typeface="Wingdings" panose="05000000000000000000" pitchFamily="2" charset="2"/>
              <a:buChar char="§"/>
            </a:pPr>
            <a:endParaRPr lang="en-US" dirty="0" smtClean="0"/>
          </a:p>
        </p:txBody>
      </p:sp>
      <p:sp>
        <p:nvSpPr>
          <p:cNvPr id="4" name="Content Placeholder 3"/>
          <p:cNvSpPr>
            <a:spLocks noGrp="1"/>
          </p:cNvSpPr>
          <p:nvPr>
            <p:ph sz="half" idx="2"/>
          </p:nvPr>
        </p:nvSpPr>
        <p:spPr>
          <a:xfrm>
            <a:off x="6080076" y="1678675"/>
            <a:ext cx="5479577" cy="4967783"/>
          </a:xfrm>
        </p:spPr>
        <p:txBody>
          <a:bodyPr/>
          <a:lstStyle/>
          <a:p>
            <a:pPr>
              <a:buFont typeface="Wingdings" panose="05000000000000000000" pitchFamily="2" charset="2"/>
              <a:buChar char="§"/>
            </a:pPr>
            <a:endParaRPr lang="en-US" dirty="0"/>
          </a:p>
        </p:txBody>
      </p:sp>
    </p:spTree>
    <p:extLst>
      <p:ext uri="{BB962C8B-B14F-4D97-AF65-F5344CB8AC3E}">
        <p14:creationId xmlns:p14="http://schemas.microsoft.com/office/powerpoint/2010/main" val="1454329666"/>
      </p:ext>
    </p:extLst>
  </p:cSld>
  <p:clrMapOvr>
    <a:masterClrMapping/>
  </p:clrMapOvr>
  <p:transition spd="slow">
    <p:wip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0"/>
            <a:ext cx="10515600" cy="1325563"/>
          </a:xfrm>
        </p:spPr>
        <p:txBody>
          <a:bodyPr>
            <a:normAutofit/>
          </a:bodyPr>
          <a:lstStyle/>
          <a:p>
            <a:pPr algn="ctr"/>
            <a:r>
              <a:rPr lang="en-US" b="1" dirty="0" smtClean="0"/>
              <a:t>Sources</a:t>
            </a:r>
            <a:r>
              <a:rPr lang="en-US" dirty="0" smtClean="0"/>
              <a:t> to improve </a:t>
            </a:r>
            <a:r>
              <a:rPr lang="en-US" b="1" dirty="0" err="1" smtClean="0">
                <a:solidFill>
                  <a:srgbClr val="FF0000"/>
                </a:solidFill>
              </a:rPr>
              <a:t>VocaB</a:t>
            </a:r>
            <a:endParaRPr lang="en-US" b="1" dirty="0">
              <a:solidFill>
                <a:srgbClr val="FF0000"/>
              </a:solidFill>
            </a:endParaRPr>
          </a:p>
        </p:txBody>
      </p:sp>
      <p:sp>
        <p:nvSpPr>
          <p:cNvPr id="3" name="Text Placeholder 2"/>
          <p:cNvSpPr>
            <a:spLocks noGrp="1"/>
          </p:cNvSpPr>
          <p:nvPr>
            <p:ph type="body" idx="1"/>
          </p:nvPr>
        </p:nvSpPr>
        <p:spPr>
          <a:xfrm>
            <a:off x="839788" y="913607"/>
            <a:ext cx="5157787" cy="823912"/>
          </a:xfrm>
        </p:spPr>
        <p:txBody>
          <a:bodyPr>
            <a:noAutofit/>
          </a:bodyPr>
          <a:lstStyle/>
          <a:p>
            <a:r>
              <a:rPr lang="en-US" sz="5400" dirty="0" smtClean="0">
                <a:solidFill>
                  <a:srgbClr val="7030A0"/>
                </a:solidFill>
              </a:rPr>
              <a:t>Book</a:t>
            </a:r>
            <a:endParaRPr lang="en-US" sz="5400" dirty="0">
              <a:solidFill>
                <a:srgbClr val="7030A0"/>
              </a:solidFill>
            </a:endParaRPr>
          </a:p>
        </p:txBody>
      </p:sp>
      <p:sp>
        <p:nvSpPr>
          <p:cNvPr id="6" name="Content Placeholder 5"/>
          <p:cNvSpPr>
            <a:spLocks noGrp="1"/>
          </p:cNvSpPr>
          <p:nvPr>
            <p:ph sz="half" idx="2"/>
          </p:nvPr>
        </p:nvSpPr>
        <p:spPr>
          <a:xfrm>
            <a:off x="927100" y="1737519"/>
            <a:ext cx="5157787" cy="3684588"/>
          </a:xfrm>
        </p:spPr>
        <p:txBody>
          <a:bodyPr/>
          <a:lstStyle/>
          <a:p>
            <a:pPr>
              <a:buFont typeface="Wingdings" panose="05000000000000000000" pitchFamily="2" charset="2"/>
              <a:buChar char="§"/>
            </a:pPr>
            <a:r>
              <a:rPr lang="en-US" dirty="0" smtClean="0"/>
              <a:t>IELTS Band 9 </a:t>
            </a:r>
            <a:r>
              <a:rPr lang="en-US" dirty="0" err="1" smtClean="0"/>
              <a:t>VocaB</a:t>
            </a:r>
            <a:r>
              <a:rPr lang="en-US" dirty="0" smtClean="0"/>
              <a:t> secret</a:t>
            </a:r>
          </a:p>
          <a:p>
            <a:pPr>
              <a:buFont typeface="Wingdings" panose="05000000000000000000" pitchFamily="2" charset="2"/>
              <a:buChar char="§"/>
            </a:pPr>
            <a:endParaRPr lang="en-US" dirty="0"/>
          </a:p>
        </p:txBody>
      </p:sp>
      <p:sp>
        <p:nvSpPr>
          <p:cNvPr id="7" name="Text Placeholder 6"/>
          <p:cNvSpPr>
            <a:spLocks noGrp="1"/>
          </p:cNvSpPr>
          <p:nvPr>
            <p:ph type="body" sz="quarter" idx="3"/>
          </p:nvPr>
        </p:nvSpPr>
        <p:spPr>
          <a:xfrm>
            <a:off x="6172200" y="913607"/>
            <a:ext cx="5183188" cy="823912"/>
          </a:xfrm>
        </p:spPr>
        <p:txBody>
          <a:bodyPr>
            <a:normAutofit/>
          </a:bodyPr>
          <a:lstStyle/>
          <a:p>
            <a:r>
              <a:rPr lang="en-US" sz="4800" dirty="0" smtClean="0">
                <a:solidFill>
                  <a:srgbClr val="7030A0"/>
                </a:solidFill>
              </a:rPr>
              <a:t>Website</a:t>
            </a:r>
            <a:endParaRPr lang="en-US" sz="4800" dirty="0">
              <a:solidFill>
                <a:srgbClr val="7030A0"/>
              </a:solidFill>
            </a:endParaRPr>
          </a:p>
        </p:txBody>
      </p:sp>
      <p:sp>
        <p:nvSpPr>
          <p:cNvPr id="8" name="Content Placeholder 7"/>
          <p:cNvSpPr>
            <a:spLocks noGrp="1"/>
          </p:cNvSpPr>
          <p:nvPr>
            <p:ph sz="quarter" idx="4"/>
          </p:nvPr>
        </p:nvSpPr>
        <p:spPr>
          <a:xfrm>
            <a:off x="6172200" y="1737519"/>
            <a:ext cx="5183188" cy="3684588"/>
          </a:xfrm>
        </p:spPr>
        <p:txBody>
          <a:bodyPr/>
          <a:lstStyle/>
          <a:p>
            <a:pPr>
              <a:buFont typeface="Wingdings" panose="05000000000000000000" pitchFamily="2" charset="2"/>
              <a:buChar char="§"/>
            </a:pPr>
            <a:endParaRPr lang="en-US" dirty="0"/>
          </a:p>
        </p:txBody>
      </p:sp>
    </p:spTree>
    <p:extLst>
      <p:ext uri="{BB962C8B-B14F-4D97-AF65-F5344CB8AC3E}">
        <p14:creationId xmlns:p14="http://schemas.microsoft.com/office/powerpoint/2010/main" val="16853066"/>
      </p:ext>
    </p:extLst>
  </p:cSld>
  <p:clrMapOvr>
    <a:masterClrMapping/>
  </p:clrMapOvr>
  <p:transition spd="slow">
    <p:wip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Autofit/>
          </a:bodyPr>
          <a:lstStyle/>
          <a:p>
            <a:r>
              <a:rPr lang="en-US" sz="8000" b="1" dirty="0" smtClean="0"/>
              <a:t>Grammatical Range &amp; Accuracy</a:t>
            </a:r>
            <a:endParaRPr lang="en-US" sz="8000" b="1" dirty="0"/>
          </a:p>
        </p:txBody>
      </p:sp>
      <p:sp>
        <p:nvSpPr>
          <p:cNvPr id="5" name="Subtitle 4"/>
          <p:cNvSpPr>
            <a:spLocks noGrp="1"/>
          </p:cNvSpPr>
          <p:nvPr>
            <p:ph type="subTitle" idx="1"/>
          </p:nvPr>
        </p:nvSpPr>
        <p:spPr>
          <a:xfrm>
            <a:off x="1524000" y="3861345"/>
            <a:ext cx="9144000" cy="1655762"/>
          </a:xfrm>
        </p:spPr>
        <p:txBody>
          <a:bodyPr/>
          <a:lstStyle/>
          <a:p>
            <a:r>
              <a:rPr lang="en-US" dirty="0" smtClean="0"/>
              <a:t>IELTS Speaking Marking Criteria </a:t>
            </a:r>
            <a:r>
              <a:rPr lang="en-US" sz="6000" b="1" dirty="0" smtClean="0">
                <a:solidFill>
                  <a:srgbClr val="FF0000"/>
                </a:solidFill>
              </a:rPr>
              <a:t>3</a:t>
            </a:r>
            <a:endParaRPr lang="en-US" dirty="0"/>
          </a:p>
        </p:txBody>
      </p:sp>
    </p:spTree>
    <p:extLst>
      <p:ext uri="{BB962C8B-B14F-4D97-AF65-F5344CB8AC3E}">
        <p14:creationId xmlns:p14="http://schemas.microsoft.com/office/powerpoint/2010/main" val="3702358549"/>
      </p:ext>
    </p:extLst>
  </p:cSld>
  <p:clrMapOvr>
    <a:masterClrMapping/>
  </p:clrMapOvr>
  <p:transition spd="slow">
    <p:wip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499" y="353112"/>
            <a:ext cx="10959153" cy="1325563"/>
          </a:xfrm>
        </p:spPr>
        <p:txBody>
          <a:bodyPr>
            <a:normAutofit/>
          </a:bodyPr>
          <a:lstStyle/>
          <a:p>
            <a:pPr algn="ctr"/>
            <a:r>
              <a:rPr lang="en-US" sz="4800" b="1" dirty="0" smtClean="0">
                <a:solidFill>
                  <a:srgbClr val="7030A0"/>
                </a:solidFill>
              </a:rPr>
              <a:t>Sample questions &amp; answers: </a:t>
            </a:r>
            <a:r>
              <a:rPr lang="en-US" sz="2800" b="1" dirty="0" smtClean="0">
                <a:solidFill>
                  <a:srgbClr val="7030A0"/>
                </a:solidFill>
              </a:rPr>
              <a:t>IELTS Speaking</a:t>
            </a:r>
            <a:endParaRPr lang="en-US" sz="4800" b="1" dirty="0">
              <a:solidFill>
                <a:srgbClr val="7030A0"/>
              </a:solidFill>
            </a:endParaRPr>
          </a:p>
        </p:txBody>
      </p:sp>
      <p:sp>
        <p:nvSpPr>
          <p:cNvPr id="3" name="Content Placeholder 2"/>
          <p:cNvSpPr>
            <a:spLocks noGrp="1"/>
          </p:cNvSpPr>
          <p:nvPr>
            <p:ph sz="half" idx="1"/>
          </p:nvPr>
        </p:nvSpPr>
        <p:spPr>
          <a:xfrm>
            <a:off x="600501" y="1678675"/>
            <a:ext cx="5181600" cy="4967784"/>
          </a:xfrm>
        </p:spPr>
        <p:txBody>
          <a:bodyPr/>
          <a:lstStyle/>
          <a:p>
            <a:pPr>
              <a:buFont typeface="Wingdings" panose="05000000000000000000" pitchFamily="2" charset="2"/>
              <a:buChar char="§"/>
            </a:pPr>
            <a:endParaRPr lang="en-US" dirty="0" smtClean="0"/>
          </a:p>
        </p:txBody>
      </p:sp>
      <p:sp>
        <p:nvSpPr>
          <p:cNvPr id="4" name="Content Placeholder 3"/>
          <p:cNvSpPr>
            <a:spLocks noGrp="1"/>
          </p:cNvSpPr>
          <p:nvPr>
            <p:ph sz="half" idx="2"/>
          </p:nvPr>
        </p:nvSpPr>
        <p:spPr>
          <a:xfrm>
            <a:off x="6080076" y="1678675"/>
            <a:ext cx="5479577" cy="4967783"/>
          </a:xfrm>
        </p:spPr>
        <p:txBody>
          <a:bodyPr/>
          <a:lstStyle/>
          <a:p>
            <a:pPr>
              <a:buFont typeface="Wingdings" panose="05000000000000000000" pitchFamily="2" charset="2"/>
              <a:buChar char="§"/>
            </a:pPr>
            <a:endParaRPr lang="en-US" dirty="0"/>
          </a:p>
        </p:txBody>
      </p:sp>
    </p:spTree>
    <p:extLst>
      <p:ext uri="{BB962C8B-B14F-4D97-AF65-F5344CB8AC3E}">
        <p14:creationId xmlns:p14="http://schemas.microsoft.com/office/powerpoint/2010/main" val="4078782644"/>
      </p:ext>
    </p:extLst>
  </p:cSld>
  <p:clrMapOvr>
    <a:masterClrMapping/>
  </p:clrMapOvr>
  <p:transition spd="slow">
    <p:wip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775" y="365125"/>
            <a:ext cx="11057207" cy="1325563"/>
          </a:xfrm>
        </p:spPr>
        <p:txBody>
          <a:bodyPr>
            <a:normAutofit/>
          </a:bodyPr>
          <a:lstStyle/>
          <a:p>
            <a:pPr algn="ctr"/>
            <a:r>
              <a:rPr lang="en-US" b="1" dirty="0" smtClean="0"/>
              <a:t>Sources</a:t>
            </a:r>
            <a:r>
              <a:rPr lang="en-US" dirty="0" smtClean="0"/>
              <a:t> to improve </a:t>
            </a:r>
            <a:r>
              <a:rPr lang="en-US" b="1" dirty="0" smtClean="0">
                <a:solidFill>
                  <a:srgbClr val="FF0000"/>
                </a:solidFill>
              </a:rPr>
              <a:t>Grammar</a:t>
            </a:r>
            <a:endParaRPr lang="en-US" b="1" dirty="0">
              <a:solidFill>
                <a:srgbClr val="FF0000"/>
              </a:solidFill>
            </a:endParaRPr>
          </a:p>
        </p:txBody>
      </p:sp>
      <p:sp>
        <p:nvSpPr>
          <p:cNvPr id="4" name="Content Placeholder 3"/>
          <p:cNvSpPr>
            <a:spLocks noGrp="1"/>
          </p:cNvSpPr>
          <p:nvPr>
            <p:ph sz="half" idx="1"/>
          </p:nvPr>
        </p:nvSpPr>
        <p:spPr>
          <a:xfrm>
            <a:off x="576775" y="1825625"/>
            <a:ext cx="5443025" cy="4351338"/>
          </a:xfrm>
        </p:spPr>
        <p:txBody>
          <a:bodyPr/>
          <a:lstStyle/>
          <a:p>
            <a:pPr>
              <a:buFont typeface="Wingdings" panose="05000000000000000000" pitchFamily="2" charset="2"/>
              <a:buChar char="§"/>
            </a:pPr>
            <a:r>
              <a:rPr lang="en-US" dirty="0" smtClean="0"/>
              <a:t>Book:</a:t>
            </a:r>
          </a:p>
          <a:p>
            <a:pPr lvl="1">
              <a:buFont typeface="Wingdings" panose="05000000000000000000" pitchFamily="2" charset="2"/>
              <a:buChar char="§"/>
            </a:pPr>
            <a:r>
              <a:rPr lang="en-US" strike="sngStrike" dirty="0" smtClean="0"/>
              <a:t>IELTS Band 9 Grammar Secret</a:t>
            </a:r>
            <a:r>
              <a:rPr lang="en-US" dirty="0" smtClean="0"/>
              <a:t> (This is for IELTS Writing)</a:t>
            </a:r>
            <a:endParaRPr lang="en-US" dirty="0"/>
          </a:p>
        </p:txBody>
      </p:sp>
      <p:sp>
        <p:nvSpPr>
          <p:cNvPr id="5" name="Content Placeholder 4"/>
          <p:cNvSpPr>
            <a:spLocks noGrp="1"/>
          </p:cNvSpPr>
          <p:nvPr>
            <p:ph sz="half" idx="2"/>
          </p:nvPr>
        </p:nvSpPr>
        <p:spPr>
          <a:xfrm>
            <a:off x="6172200" y="1825625"/>
            <a:ext cx="5461782" cy="4351338"/>
          </a:xfrm>
        </p:spPr>
        <p:txBody>
          <a:bodyPr/>
          <a:lstStyle/>
          <a:p>
            <a:pPr>
              <a:buFont typeface="Wingdings" panose="05000000000000000000" pitchFamily="2" charset="2"/>
              <a:buChar char="§"/>
            </a:pPr>
            <a:endParaRPr lang="en-US" dirty="0"/>
          </a:p>
        </p:txBody>
      </p:sp>
    </p:spTree>
    <p:extLst>
      <p:ext uri="{BB962C8B-B14F-4D97-AF65-F5344CB8AC3E}">
        <p14:creationId xmlns:p14="http://schemas.microsoft.com/office/powerpoint/2010/main" val="3350742611"/>
      </p:ext>
    </p:extLst>
  </p:cSld>
  <p:clrMapOvr>
    <a:masterClrMapping/>
  </p:clrMapOvr>
  <p:transition spd="slow">
    <p:wip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23582" y="1122363"/>
            <a:ext cx="10072048" cy="2387600"/>
          </a:xfrm>
        </p:spPr>
        <p:txBody>
          <a:bodyPr>
            <a:normAutofit/>
          </a:bodyPr>
          <a:lstStyle/>
          <a:p>
            <a:r>
              <a:rPr lang="en-US" sz="11500" b="1" dirty="0" smtClean="0"/>
              <a:t>Pronunciation</a:t>
            </a:r>
            <a:endParaRPr lang="en-US" sz="11500" b="1" dirty="0"/>
          </a:p>
        </p:txBody>
      </p:sp>
      <p:sp>
        <p:nvSpPr>
          <p:cNvPr id="5" name="Subtitle 4"/>
          <p:cNvSpPr>
            <a:spLocks noGrp="1"/>
          </p:cNvSpPr>
          <p:nvPr>
            <p:ph type="subTitle" idx="1"/>
          </p:nvPr>
        </p:nvSpPr>
        <p:spPr/>
        <p:txBody>
          <a:bodyPr>
            <a:normAutofit/>
          </a:bodyPr>
          <a:lstStyle/>
          <a:p>
            <a:r>
              <a:rPr lang="en-US" sz="3200" dirty="0" smtClean="0"/>
              <a:t>IELTS Speaking Marking Criteria </a:t>
            </a:r>
            <a:r>
              <a:rPr lang="en-US" sz="7200" b="1" dirty="0" smtClean="0">
                <a:solidFill>
                  <a:srgbClr val="FF0000"/>
                </a:solidFill>
              </a:rPr>
              <a:t>4</a:t>
            </a:r>
            <a:endParaRPr lang="en-US" sz="3200" b="1" dirty="0">
              <a:solidFill>
                <a:srgbClr val="FF0000"/>
              </a:solidFill>
            </a:endParaRPr>
          </a:p>
        </p:txBody>
      </p:sp>
    </p:spTree>
    <p:extLst>
      <p:ext uri="{BB962C8B-B14F-4D97-AF65-F5344CB8AC3E}">
        <p14:creationId xmlns:p14="http://schemas.microsoft.com/office/powerpoint/2010/main" val="46449440"/>
      </p:ext>
    </p:extLst>
  </p:cSld>
  <p:clrMapOvr>
    <a:masterClrMapping/>
  </p:clrMapOvr>
  <p:transition spd="slow">
    <p:wip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delicious</a:t>
            </a:r>
          </a:p>
        </p:txBody>
      </p:sp>
    </p:spTree>
    <p:extLst>
      <p:ext uri="{BB962C8B-B14F-4D97-AF65-F5344CB8AC3E}">
        <p14:creationId xmlns:p14="http://schemas.microsoft.com/office/powerpoint/2010/main" val="1362088956"/>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499" y="353112"/>
            <a:ext cx="10959153" cy="1325563"/>
          </a:xfrm>
        </p:spPr>
        <p:txBody>
          <a:bodyPr>
            <a:normAutofit/>
          </a:bodyPr>
          <a:lstStyle/>
          <a:p>
            <a:pPr algn="ctr"/>
            <a:r>
              <a:rPr lang="en-US" sz="4800" b="1" dirty="0" smtClean="0">
                <a:solidFill>
                  <a:srgbClr val="7030A0"/>
                </a:solidFill>
              </a:rPr>
              <a:t>Sample questions &amp; answers: </a:t>
            </a:r>
            <a:r>
              <a:rPr lang="en-US" sz="2800" b="1" dirty="0" smtClean="0">
                <a:solidFill>
                  <a:srgbClr val="7030A0"/>
                </a:solidFill>
              </a:rPr>
              <a:t>IELTS Speaking</a:t>
            </a:r>
            <a:endParaRPr lang="en-US" sz="4800" b="1" dirty="0">
              <a:solidFill>
                <a:srgbClr val="7030A0"/>
              </a:solidFill>
            </a:endParaRPr>
          </a:p>
        </p:txBody>
      </p:sp>
      <p:sp>
        <p:nvSpPr>
          <p:cNvPr id="3" name="Content Placeholder 2"/>
          <p:cNvSpPr>
            <a:spLocks noGrp="1"/>
          </p:cNvSpPr>
          <p:nvPr>
            <p:ph sz="half" idx="1"/>
          </p:nvPr>
        </p:nvSpPr>
        <p:spPr>
          <a:xfrm>
            <a:off x="600501" y="1678675"/>
            <a:ext cx="5181600" cy="4967784"/>
          </a:xfrm>
        </p:spPr>
        <p:txBody>
          <a:bodyPr/>
          <a:lstStyle/>
          <a:p>
            <a:pPr>
              <a:buFont typeface="Wingdings" panose="05000000000000000000" pitchFamily="2" charset="2"/>
              <a:buChar char="§"/>
            </a:pPr>
            <a:endParaRPr lang="en-US" dirty="0" smtClean="0"/>
          </a:p>
        </p:txBody>
      </p:sp>
      <p:sp>
        <p:nvSpPr>
          <p:cNvPr id="4" name="Content Placeholder 3"/>
          <p:cNvSpPr>
            <a:spLocks noGrp="1"/>
          </p:cNvSpPr>
          <p:nvPr>
            <p:ph sz="half" idx="2"/>
          </p:nvPr>
        </p:nvSpPr>
        <p:spPr>
          <a:xfrm>
            <a:off x="6080076" y="1678675"/>
            <a:ext cx="5479577" cy="4967783"/>
          </a:xfrm>
        </p:spPr>
        <p:txBody>
          <a:bodyPr/>
          <a:lstStyle/>
          <a:p>
            <a:pPr>
              <a:buFont typeface="Wingdings" panose="05000000000000000000" pitchFamily="2" charset="2"/>
              <a:buChar char="§"/>
            </a:pPr>
            <a:endParaRPr lang="en-US" dirty="0"/>
          </a:p>
        </p:txBody>
      </p:sp>
    </p:spTree>
    <p:extLst>
      <p:ext uri="{BB962C8B-B14F-4D97-AF65-F5344CB8AC3E}">
        <p14:creationId xmlns:p14="http://schemas.microsoft.com/office/powerpoint/2010/main" val="1613811963"/>
      </p:ext>
    </p:extLst>
  </p:cSld>
  <p:clrMapOvr>
    <a:masterClrMapping/>
  </p:clrMapOvr>
  <p:transition spd="slow">
    <p:wip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775" y="365125"/>
            <a:ext cx="11057207" cy="1325563"/>
          </a:xfrm>
        </p:spPr>
        <p:txBody>
          <a:bodyPr>
            <a:normAutofit/>
          </a:bodyPr>
          <a:lstStyle/>
          <a:p>
            <a:pPr algn="ctr"/>
            <a:r>
              <a:rPr lang="en-US" b="1" dirty="0" smtClean="0"/>
              <a:t>Sources</a:t>
            </a:r>
            <a:r>
              <a:rPr lang="en-US" dirty="0" smtClean="0"/>
              <a:t> to improve </a:t>
            </a:r>
            <a:r>
              <a:rPr lang="en-US" b="1" dirty="0" smtClean="0">
                <a:solidFill>
                  <a:srgbClr val="FF0000"/>
                </a:solidFill>
              </a:rPr>
              <a:t>Pronunciation</a:t>
            </a:r>
            <a:endParaRPr lang="en-US" b="1" dirty="0">
              <a:solidFill>
                <a:srgbClr val="FF0000"/>
              </a:solidFill>
            </a:endParaRPr>
          </a:p>
        </p:txBody>
      </p:sp>
      <p:sp>
        <p:nvSpPr>
          <p:cNvPr id="4" name="Content Placeholder 3"/>
          <p:cNvSpPr>
            <a:spLocks noGrp="1"/>
          </p:cNvSpPr>
          <p:nvPr>
            <p:ph sz="half" idx="1"/>
          </p:nvPr>
        </p:nvSpPr>
        <p:spPr>
          <a:xfrm>
            <a:off x="576775" y="1825625"/>
            <a:ext cx="5443025" cy="4351338"/>
          </a:xfrm>
        </p:spPr>
        <p:txBody>
          <a:bodyPr/>
          <a:lstStyle/>
          <a:p>
            <a:pPr>
              <a:buFont typeface="Wingdings" panose="05000000000000000000" pitchFamily="2" charset="2"/>
              <a:buChar char="§"/>
            </a:pPr>
            <a:endParaRPr lang="en-US" dirty="0"/>
          </a:p>
        </p:txBody>
      </p:sp>
      <p:sp>
        <p:nvSpPr>
          <p:cNvPr id="5" name="Content Placeholder 4"/>
          <p:cNvSpPr>
            <a:spLocks noGrp="1"/>
          </p:cNvSpPr>
          <p:nvPr>
            <p:ph sz="half" idx="2"/>
          </p:nvPr>
        </p:nvSpPr>
        <p:spPr>
          <a:xfrm>
            <a:off x="6172200" y="1825625"/>
            <a:ext cx="5461782" cy="4351338"/>
          </a:xfrm>
        </p:spPr>
        <p:txBody>
          <a:bodyPr/>
          <a:lstStyle/>
          <a:p>
            <a:pPr>
              <a:buFont typeface="Wingdings" panose="05000000000000000000" pitchFamily="2" charset="2"/>
              <a:buChar char="§"/>
            </a:pPr>
            <a:endParaRPr lang="en-US" dirty="0"/>
          </a:p>
        </p:txBody>
      </p:sp>
    </p:spTree>
    <p:extLst>
      <p:ext uri="{BB962C8B-B14F-4D97-AF65-F5344CB8AC3E}">
        <p14:creationId xmlns:p14="http://schemas.microsoft.com/office/powerpoint/2010/main" val="313314466"/>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2042319"/>
            <a:ext cx="9144000" cy="2387600"/>
          </a:xfrm>
        </p:spPr>
        <p:txBody>
          <a:bodyPr>
            <a:noAutofit/>
          </a:bodyPr>
          <a:lstStyle/>
          <a:p>
            <a:r>
              <a:rPr lang="en-US" sz="9600" b="1" dirty="0" smtClean="0">
                <a:solidFill>
                  <a:srgbClr val="FF0000"/>
                </a:solidFill>
              </a:rPr>
              <a:t>IELTS Speaking </a:t>
            </a:r>
            <a:r>
              <a:rPr lang="en-US" sz="9600" b="1" dirty="0" smtClean="0"/>
              <a:t>PART 1</a:t>
            </a:r>
            <a:endParaRPr lang="en-US" sz="9600" b="1"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3515897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IELTS Speaking PART 1 Hacks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Practice IELTS questions. </a:t>
            </a:r>
          </a:p>
          <a:p>
            <a:pPr marL="514350" indent="-514350">
              <a:buFont typeface="+mj-lt"/>
              <a:buAutoNum type="arabicPeriod"/>
            </a:pPr>
            <a:r>
              <a:rPr lang="en-US" dirty="0" smtClean="0"/>
              <a:t>Never use “Very”. For example, say </a:t>
            </a:r>
            <a:r>
              <a:rPr lang="en-US" i="1" dirty="0" smtClean="0"/>
              <a:t>Boiling hot </a:t>
            </a:r>
            <a:r>
              <a:rPr lang="en-US" dirty="0" smtClean="0"/>
              <a:t>instead of </a:t>
            </a:r>
            <a:r>
              <a:rPr lang="en-US" i="1" dirty="0" smtClean="0"/>
              <a:t>very hot</a:t>
            </a:r>
            <a:r>
              <a:rPr lang="en-US" dirty="0" smtClean="0"/>
              <a:t>. </a:t>
            </a:r>
          </a:p>
          <a:p>
            <a:pPr marL="514350" indent="-514350">
              <a:buFont typeface="+mj-lt"/>
              <a:buAutoNum type="arabicPeriod"/>
            </a:pPr>
            <a:r>
              <a:rPr lang="en-US" dirty="0" smtClean="0"/>
              <a:t>Every question ends with </a:t>
            </a:r>
            <a:r>
              <a:rPr lang="en-US" b="1" i="1" dirty="0" smtClean="0"/>
              <a:t>why </a:t>
            </a:r>
            <a:r>
              <a:rPr lang="en-US" dirty="0" smtClean="0"/>
              <a:t>regardless of your IELTS examiner tell it or not.</a:t>
            </a:r>
            <a:endParaRPr lang="en-US" b="1" i="1" dirty="0"/>
          </a:p>
        </p:txBody>
      </p:sp>
    </p:spTree>
    <p:extLst>
      <p:ext uri="{BB962C8B-B14F-4D97-AF65-F5344CB8AC3E}">
        <p14:creationId xmlns:p14="http://schemas.microsoft.com/office/powerpoint/2010/main" val="4176566855"/>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7030A0"/>
                </a:solidFill>
              </a:rPr>
              <a:t>Sample questions &amp; answers - </a:t>
            </a:r>
            <a:r>
              <a:rPr lang="en-US" sz="2000" b="1" dirty="0" smtClean="0">
                <a:solidFill>
                  <a:srgbClr val="7030A0"/>
                </a:solidFill>
              </a:rPr>
              <a:t>IELTS Speaking PART 1 </a:t>
            </a:r>
            <a:endParaRPr lang="en-US" sz="4000" b="1" dirty="0">
              <a:solidFill>
                <a:srgbClr val="7030A0"/>
              </a:solidFill>
            </a:endParaRPr>
          </a:p>
        </p:txBody>
      </p:sp>
      <p:sp>
        <p:nvSpPr>
          <p:cNvPr id="3" name="Content Placeholder 2"/>
          <p:cNvSpPr>
            <a:spLocks noGrp="1"/>
          </p:cNvSpPr>
          <p:nvPr>
            <p:ph sz="half" idx="1"/>
          </p:nvPr>
        </p:nvSpPr>
        <p:spPr/>
        <p:txBody>
          <a:bodyPr/>
          <a:lstStyle/>
          <a:p>
            <a:pPr>
              <a:buFont typeface="Wingdings" panose="05000000000000000000" pitchFamily="2" charset="2"/>
              <a:buChar char="§"/>
            </a:pPr>
            <a:r>
              <a:rPr lang="en-US" dirty="0" smtClean="0"/>
              <a:t>Do you drink tab water or bottled water? </a:t>
            </a:r>
          </a:p>
          <a:p>
            <a:pPr lvl="1">
              <a:buFont typeface="Wingdings" panose="05000000000000000000" pitchFamily="2" charset="2"/>
              <a:buChar char="§"/>
            </a:pPr>
            <a:endParaRPr lang="en-US" dirty="0"/>
          </a:p>
        </p:txBody>
      </p:sp>
      <p:sp>
        <p:nvSpPr>
          <p:cNvPr id="4" name="Content Placeholder 3"/>
          <p:cNvSpPr>
            <a:spLocks noGrp="1"/>
          </p:cNvSpPr>
          <p:nvPr>
            <p:ph sz="half" idx="2"/>
          </p:nvPr>
        </p:nvSpPr>
        <p:spPr/>
        <p:txBody>
          <a:bodyPr/>
          <a:lstStyle/>
          <a:p>
            <a:pPr>
              <a:buFont typeface="Wingdings" panose="05000000000000000000" pitchFamily="2" charset="2"/>
              <a:buChar char="§"/>
            </a:pPr>
            <a:r>
              <a:rPr lang="en-US" dirty="0" smtClean="0"/>
              <a:t>Straight answer in the 1</a:t>
            </a:r>
            <a:r>
              <a:rPr lang="en-US" baseline="30000" dirty="0" smtClean="0"/>
              <a:t>st</a:t>
            </a:r>
            <a:r>
              <a:rPr lang="en-US" dirty="0" smtClean="0"/>
              <a:t> sentence. Then, elaborate with example, scenarios. </a:t>
            </a:r>
          </a:p>
          <a:p>
            <a:pPr>
              <a:buFont typeface="Wingdings" panose="05000000000000000000" pitchFamily="2" charset="2"/>
              <a:buChar char="§"/>
            </a:pPr>
            <a:r>
              <a:rPr lang="en-US" dirty="0" smtClean="0"/>
              <a:t>Your answer MUST be 2-3 sentences long.</a:t>
            </a:r>
          </a:p>
          <a:p>
            <a:pPr>
              <a:buFont typeface="Wingdings" panose="05000000000000000000" pitchFamily="2" charset="2"/>
              <a:buChar char="§"/>
            </a:pPr>
            <a:r>
              <a:rPr lang="en-US" dirty="0" smtClean="0"/>
              <a:t> </a:t>
            </a:r>
            <a:endParaRPr lang="en-US" dirty="0"/>
          </a:p>
        </p:txBody>
      </p:sp>
    </p:spTree>
    <p:extLst>
      <p:ext uri="{BB962C8B-B14F-4D97-AF65-F5344CB8AC3E}">
        <p14:creationId xmlns:p14="http://schemas.microsoft.com/office/powerpoint/2010/main" val="888885968"/>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questions</a:t>
            </a:r>
            <a:endParaRPr lang="en-US" dirty="0"/>
          </a:p>
        </p:txBody>
      </p:sp>
      <p:sp>
        <p:nvSpPr>
          <p:cNvPr id="3" name="Content Placeholder 2"/>
          <p:cNvSpPr>
            <a:spLocks noGrp="1"/>
          </p:cNvSpPr>
          <p:nvPr>
            <p:ph sz="half" idx="1"/>
          </p:nvPr>
        </p:nvSpPr>
        <p:spPr>
          <a:xfrm>
            <a:off x="838200" y="5190977"/>
            <a:ext cx="5181600" cy="985985"/>
          </a:xfrm>
        </p:spPr>
        <p:txBody>
          <a:bodyPr/>
          <a:lstStyle/>
          <a:p>
            <a:pPr marL="0" indent="0">
              <a:buNone/>
            </a:pPr>
            <a:r>
              <a:rPr lang="en-US" dirty="0" smtClean="0">
                <a:hlinkClick r:id="rId2" action="ppaction://hlinkfile"/>
              </a:rPr>
              <a:t>Source: Cambridge Official Guide</a:t>
            </a:r>
            <a:endParaRPr lang="en-US" dirty="0"/>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838200" y="1825625"/>
            <a:ext cx="9323582" cy="2535360"/>
          </a:xfrm>
          <a:prstGeom prst="rect">
            <a:avLst/>
          </a:prstGeom>
        </p:spPr>
      </p:pic>
    </p:spTree>
    <p:extLst>
      <p:ext uri="{BB962C8B-B14F-4D97-AF65-F5344CB8AC3E}">
        <p14:creationId xmlns:p14="http://schemas.microsoft.com/office/powerpoint/2010/main" val="2243970355"/>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Cambria"/>
        <a:ea typeface=""/>
        <a:cs typeface=""/>
      </a:majorFont>
      <a:minorFont>
        <a:latin typeface="Footlight M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1232</TotalTime>
  <Words>2293</Words>
  <Application>Microsoft Office PowerPoint</Application>
  <PresentationFormat>Widescreen</PresentationFormat>
  <Paragraphs>388</Paragraphs>
  <Slides>59</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Arial</vt:lpstr>
      <vt:lpstr>Calibri</vt:lpstr>
      <vt:lpstr>Cambria</vt:lpstr>
      <vt:lpstr>Footlight MT Light</vt:lpstr>
      <vt:lpstr>Vrinda</vt:lpstr>
      <vt:lpstr>Wingdings</vt:lpstr>
      <vt:lpstr>Office Theme</vt:lpstr>
      <vt:lpstr>How did I get 8.0 in IELTS Speaking</vt:lpstr>
      <vt:lpstr>Disclaimer</vt:lpstr>
      <vt:lpstr>How to get 8.0 in IELTS Speaking</vt:lpstr>
      <vt:lpstr>PowerPoint Presentation</vt:lpstr>
      <vt:lpstr>IELTS Speaking Test</vt:lpstr>
      <vt:lpstr>IELTS Speaking PART 1</vt:lpstr>
      <vt:lpstr>IELTS Speaking PART 1 Hacks</vt:lpstr>
      <vt:lpstr>Sample questions &amp; answers - IELTS Speaking PART 1 </vt:lpstr>
      <vt:lpstr>Sample questions</vt:lpstr>
      <vt:lpstr>Common question in PART 1</vt:lpstr>
      <vt:lpstr>IELTS Speaking PART 1</vt:lpstr>
      <vt:lpstr>IELTS Speaking Marking Criteria</vt:lpstr>
      <vt:lpstr>IELTS Speaking Marking Criteria</vt:lpstr>
      <vt:lpstr>Sources to Improve IELTS Speaking PART 1</vt:lpstr>
      <vt:lpstr>IELTS Speaking PART 2</vt:lpstr>
      <vt:lpstr>Speaking PART 2</vt:lpstr>
      <vt:lpstr>Favorite person 2</vt:lpstr>
      <vt:lpstr>Cue card</vt:lpstr>
      <vt:lpstr>IELTS Speaking PART 2</vt:lpstr>
      <vt:lpstr>IELTS Speaking – Part 2 – Journey (5)</vt:lpstr>
      <vt:lpstr>PowerPoint Presentation</vt:lpstr>
      <vt:lpstr>IELTS Speaking Marking Criteria</vt:lpstr>
      <vt:lpstr>IELTS Speaking Marking Criteria</vt:lpstr>
      <vt:lpstr>Sources to improve IELTS Speaking PART 2</vt:lpstr>
      <vt:lpstr>Tips for IELTS Speaking PART 2</vt:lpstr>
      <vt:lpstr>IELTS Speaking PART 3</vt:lpstr>
      <vt:lpstr>7 types of questions in IELTS Speaking PART 3</vt:lpstr>
      <vt:lpstr>PART 3</vt:lpstr>
      <vt:lpstr>Speaking PART 3: Patterns of Questions Future</vt:lpstr>
      <vt:lpstr>PowerPoint Presentation</vt:lpstr>
      <vt:lpstr>Speaking PART 3: Patterns of Questions Cause &amp; Effect</vt:lpstr>
      <vt:lpstr>Speaking PART 3: Patterns of Questions Problem &amp; Solution</vt:lpstr>
      <vt:lpstr>Speaking PART 3: Patterns of Questions Compare &amp; Contrast</vt:lpstr>
      <vt:lpstr>PowerPoint Presentation</vt:lpstr>
      <vt:lpstr>PowerPoint Presentation</vt:lpstr>
      <vt:lpstr>Speaking PART 3: Patterns of Questions Evaluate</vt:lpstr>
      <vt:lpstr>Speaking PART 3: Patterns of Questions Agree/Disagree/Opinion</vt:lpstr>
      <vt:lpstr>Speaking PART 3: Patterns of Questions Hypothetical</vt:lpstr>
      <vt:lpstr>Speaking PART 3: Patterns of Questions Past</vt:lpstr>
      <vt:lpstr>Sample questions &amp; answers: IELTS Speaking PART 3</vt:lpstr>
      <vt:lpstr>IELTS Speaking Marking Criteria</vt:lpstr>
      <vt:lpstr>IELTS Speaking Marking Criteria</vt:lpstr>
      <vt:lpstr>Sources to improve IELTS Speaking PART 3</vt:lpstr>
      <vt:lpstr>IELTS Speaking PART 0</vt:lpstr>
      <vt:lpstr>IELTS Speaking Marking Criteria</vt:lpstr>
      <vt:lpstr>IELTS Speaking Marking Criteria</vt:lpstr>
      <vt:lpstr>Fluency &amp; Coherence</vt:lpstr>
      <vt:lpstr>Sample questions &amp; answers: IELTS Speaking</vt:lpstr>
      <vt:lpstr>Sources to improve Fluency</vt:lpstr>
      <vt:lpstr>Lexical Resources (Vocabulary)</vt:lpstr>
      <vt:lpstr>Sample questions &amp; answers: IELTS Speaking</vt:lpstr>
      <vt:lpstr>Sources to improve VocaB</vt:lpstr>
      <vt:lpstr>Grammatical Range &amp; Accuracy</vt:lpstr>
      <vt:lpstr>Sample questions &amp; answers: IELTS Speaking</vt:lpstr>
      <vt:lpstr>Sources to improve Grammar</vt:lpstr>
      <vt:lpstr>Pronunciation</vt:lpstr>
      <vt:lpstr>PowerPoint Presentation</vt:lpstr>
      <vt:lpstr>Sample questions &amp; answers: IELTS Speaking</vt:lpstr>
      <vt:lpstr>Sources to improve Pronunciation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did I get 8.0 in IELTS Speaking</dc:title>
  <dc:creator>Tanmoy</dc:creator>
  <cp:lastModifiedBy>Tanmoy</cp:lastModifiedBy>
  <cp:revision>60</cp:revision>
  <dcterms:created xsi:type="dcterms:W3CDTF">2018-10-20T09:26:27Z</dcterms:created>
  <dcterms:modified xsi:type="dcterms:W3CDTF">2018-10-28T18:02:50Z</dcterms:modified>
</cp:coreProperties>
</file>