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4" r:id="rId12"/>
    <p:sldId id="275" r:id="rId13"/>
    <p:sldId id="265" r:id="rId14"/>
    <p:sldId id="266" r:id="rId15"/>
    <p:sldId id="267" r:id="rId16"/>
    <p:sldId id="277" r:id="rId17"/>
    <p:sldId id="279" r:id="rId18"/>
    <p:sldId id="278" r:id="rId19"/>
    <p:sldId id="280" r:id="rId20"/>
    <p:sldId id="268" r:id="rId21"/>
    <p:sldId id="269" r:id="rId22"/>
    <p:sldId id="276" r:id="rId23"/>
    <p:sldId id="270" r:id="rId24"/>
    <p:sldId id="271" r:id="rId25"/>
    <p:sldId id="272" r:id="rId26"/>
    <p:sldId id="273"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8F4A2-3584-47B4-A4B8-29299ADFFEC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405030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8F4A2-3584-47B4-A4B8-29299ADFFEC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134698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8F4A2-3584-47B4-A4B8-29299ADFFEC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079AFC-4AC0-47EF-8BCD-F19950C3A60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2268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58F4A2-3584-47B4-A4B8-29299ADFFEC6}"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1675508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58F4A2-3584-47B4-A4B8-29299ADFFEC6}"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079AFC-4AC0-47EF-8BCD-F19950C3A60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4387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58F4A2-3584-47B4-A4B8-29299ADFFEC6}"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3685346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8F4A2-3584-47B4-A4B8-29299ADFFEC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496717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8F4A2-3584-47B4-A4B8-29299ADFFEC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195834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8F4A2-3584-47B4-A4B8-29299ADFFEC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302935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8F4A2-3584-47B4-A4B8-29299ADFFEC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427773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8F4A2-3584-47B4-A4B8-29299ADFFEC6}"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8748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8F4A2-3584-47B4-A4B8-29299ADFFEC6}"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47178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8F4A2-3584-47B4-A4B8-29299ADFFEC6}"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98774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8F4A2-3584-47B4-A4B8-29299ADFFEC6}"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104459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8F4A2-3584-47B4-A4B8-29299ADFFEC6}"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62559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8F4A2-3584-47B4-A4B8-29299ADFFEC6}"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079AFC-4AC0-47EF-8BCD-F19950C3A601}" type="slidenum">
              <a:rPr lang="en-US" smtClean="0"/>
              <a:t>‹#›</a:t>
            </a:fld>
            <a:endParaRPr lang="en-US"/>
          </a:p>
        </p:txBody>
      </p:sp>
    </p:spTree>
    <p:extLst>
      <p:ext uri="{BB962C8B-B14F-4D97-AF65-F5344CB8AC3E}">
        <p14:creationId xmlns:p14="http://schemas.microsoft.com/office/powerpoint/2010/main" val="390780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58F4A2-3584-47B4-A4B8-29299ADFFEC6}" type="datetimeFigureOut">
              <a:rPr lang="en-US" smtClean="0"/>
              <a:t>4/28/2024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5079AFC-4AC0-47EF-8BCD-F19950C3A601}" type="slidenum">
              <a:rPr lang="en-US" smtClean="0"/>
              <a:t>‹#›</a:t>
            </a:fld>
            <a:endParaRPr lang="en-US"/>
          </a:p>
        </p:txBody>
      </p:sp>
    </p:spTree>
    <p:extLst>
      <p:ext uri="{BB962C8B-B14F-4D97-AF65-F5344CB8AC3E}">
        <p14:creationId xmlns:p14="http://schemas.microsoft.com/office/powerpoint/2010/main" val="3698542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4B1B-3D99-7214-BAC3-59B7090ED7FF}"/>
              </a:ext>
            </a:extLst>
          </p:cNvPr>
          <p:cNvSpPr>
            <a:spLocks noGrp="1"/>
          </p:cNvSpPr>
          <p:nvPr>
            <p:ph type="ctrTitle"/>
          </p:nvPr>
        </p:nvSpPr>
        <p:spPr>
          <a:xfrm>
            <a:off x="3184421" y="2265363"/>
            <a:ext cx="9144000" cy="1163637"/>
          </a:xfrm>
        </p:spPr>
        <p:txBody>
          <a:bodyPr/>
          <a:lstStyle/>
          <a:p>
            <a:r>
              <a:rPr lang="en-US" dirty="0"/>
              <a:t>Edge detection</a:t>
            </a:r>
          </a:p>
        </p:txBody>
      </p:sp>
      <p:sp>
        <p:nvSpPr>
          <p:cNvPr id="3" name="Subtitle 2">
            <a:extLst>
              <a:ext uri="{FF2B5EF4-FFF2-40B4-BE49-F238E27FC236}">
                <a16:creationId xmlns:a16="http://schemas.microsoft.com/office/drawing/2014/main" id="{E8EFAFFD-7E5C-70DF-9EF9-D1A9C7B169BA}"/>
              </a:ext>
            </a:extLst>
          </p:cNvPr>
          <p:cNvSpPr>
            <a:spLocks noGrp="1"/>
          </p:cNvSpPr>
          <p:nvPr>
            <p:ph type="subTitle" idx="1"/>
          </p:nvPr>
        </p:nvSpPr>
        <p:spPr>
          <a:xfrm>
            <a:off x="9807677" y="6148979"/>
            <a:ext cx="2520744" cy="1126283"/>
          </a:xfrm>
        </p:spPr>
        <p:txBody>
          <a:bodyPr/>
          <a:lstStyle/>
          <a:p>
            <a:pPr algn="ctr"/>
            <a:r>
              <a:rPr lang="en-US" dirty="0"/>
              <a:t>NA project</a:t>
            </a:r>
            <a:br>
              <a:rPr lang="en-US" dirty="0"/>
            </a:br>
            <a:r>
              <a:rPr lang="en-US" dirty="0"/>
              <a:t>Mariam Borshkova</a:t>
            </a:r>
          </a:p>
        </p:txBody>
      </p:sp>
    </p:spTree>
    <p:extLst>
      <p:ext uri="{BB962C8B-B14F-4D97-AF65-F5344CB8AC3E}">
        <p14:creationId xmlns:p14="http://schemas.microsoft.com/office/powerpoint/2010/main" val="238535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4802-0601-2691-1CD9-CC2255076B11}"/>
              </a:ext>
            </a:extLst>
          </p:cNvPr>
          <p:cNvSpPr>
            <a:spLocks noGrp="1"/>
          </p:cNvSpPr>
          <p:nvPr>
            <p:ph type="ctrTitle"/>
          </p:nvPr>
        </p:nvSpPr>
        <p:spPr>
          <a:xfrm>
            <a:off x="1460090" y="-833284"/>
            <a:ext cx="10044522" cy="2262781"/>
          </a:xfrm>
        </p:spPr>
        <p:txBody>
          <a:bodyPr/>
          <a:lstStyle/>
          <a:p>
            <a:r>
              <a:rPr lang="en-US" dirty="0"/>
              <a:t>Laplacian edge detection</a:t>
            </a:r>
          </a:p>
        </p:txBody>
      </p:sp>
      <p:sp>
        <p:nvSpPr>
          <p:cNvPr id="3" name="Subtitle 2">
            <a:extLst>
              <a:ext uri="{FF2B5EF4-FFF2-40B4-BE49-F238E27FC236}">
                <a16:creationId xmlns:a16="http://schemas.microsoft.com/office/drawing/2014/main" id="{C73A1BF1-B901-D601-BD75-19DC3C4B470C}"/>
              </a:ext>
            </a:extLst>
          </p:cNvPr>
          <p:cNvSpPr>
            <a:spLocks noGrp="1"/>
          </p:cNvSpPr>
          <p:nvPr>
            <p:ph type="subTitle" idx="1"/>
          </p:nvPr>
        </p:nvSpPr>
        <p:spPr>
          <a:xfrm>
            <a:off x="623554" y="1879883"/>
            <a:ext cx="8915399" cy="1126283"/>
          </a:xfrm>
        </p:spPr>
        <p:txBody>
          <a:bodyPr>
            <a:normAutofit/>
          </a:bodyPr>
          <a:lstStyle/>
          <a:p>
            <a:r>
              <a:rPr lang="en-US" sz="2800" dirty="0"/>
              <a:t>Second order </a:t>
            </a:r>
            <a:r>
              <a:rPr lang="en-US" sz="2400" dirty="0"/>
              <a:t>derivate:</a:t>
            </a:r>
          </a:p>
        </p:txBody>
      </p:sp>
      <p:pic>
        <p:nvPicPr>
          <p:cNvPr id="5" name="Picture 4">
            <a:extLst>
              <a:ext uri="{FF2B5EF4-FFF2-40B4-BE49-F238E27FC236}">
                <a16:creationId xmlns:a16="http://schemas.microsoft.com/office/drawing/2014/main" id="{C3527FE1-BB8C-8371-1DAC-BFC297BA9888}"/>
              </a:ext>
            </a:extLst>
          </p:cNvPr>
          <p:cNvPicPr>
            <a:picLocks noChangeAspect="1"/>
          </p:cNvPicPr>
          <p:nvPr/>
        </p:nvPicPr>
        <p:blipFill>
          <a:blip r:embed="rId2"/>
          <a:stretch>
            <a:fillRect/>
          </a:stretch>
        </p:blipFill>
        <p:spPr>
          <a:xfrm>
            <a:off x="5081253" y="1429497"/>
            <a:ext cx="5277587" cy="1971950"/>
          </a:xfrm>
          <a:prstGeom prst="rect">
            <a:avLst/>
          </a:prstGeom>
        </p:spPr>
      </p:pic>
      <p:sp>
        <p:nvSpPr>
          <p:cNvPr id="6" name="TextBox 5">
            <a:extLst>
              <a:ext uri="{FF2B5EF4-FFF2-40B4-BE49-F238E27FC236}">
                <a16:creationId xmlns:a16="http://schemas.microsoft.com/office/drawing/2014/main" id="{1898A917-FBBC-9DD6-A78D-1DCB9881F262}"/>
              </a:ext>
            </a:extLst>
          </p:cNvPr>
          <p:cNvSpPr txBox="1"/>
          <p:nvPr/>
        </p:nvSpPr>
        <p:spPr>
          <a:xfrm>
            <a:off x="2092248" y="3569617"/>
            <a:ext cx="8780206" cy="1815882"/>
          </a:xfrm>
          <a:prstGeom prst="rect">
            <a:avLst/>
          </a:prstGeom>
          <a:noFill/>
        </p:spPr>
        <p:txBody>
          <a:bodyPr wrap="square" rtlCol="0">
            <a:spAutoFit/>
          </a:bodyPr>
          <a:lstStyle/>
          <a:p>
            <a:r>
              <a:rPr lang="en-US" sz="2800" b="0" i="0" dirty="0">
                <a:solidFill>
                  <a:srgbClr val="242424"/>
                </a:solidFill>
                <a:effectLst/>
                <a:latin typeface="source-serif-pro"/>
              </a:rPr>
              <a:t>Unlike first-order filters that detect the edges based on local maxima or minima, Laplacian detects the edges </a:t>
            </a:r>
            <a:r>
              <a:rPr lang="en-US" sz="2800" dirty="0">
                <a:solidFill>
                  <a:srgbClr val="242424"/>
                </a:solidFill>
                <a:latin typeface="source-serif-pro"/>
              </a:rPr>
              <a:t>at zero crossing </a:t>
            </a:r>
            <a:r>
              <a:rPr lang="en-US" sz="2800" b="0" i="0" dirty="0">
                <a:solidFill>
                  <a:srgbClr val="242424"/>
                </a:solidFill>
                <a:effectLst/>
                <a:latin typeface="source-serif-pro"/>
              </a:rPr>
              <a:t>i.e. where the value of the derivative changes from negative to positive and vice-versa</a:t>
            </a:r>
            <a:endParaRPr lang="en-US" sz="2800" dirty="0"/>
          </a:p>
        </p:txBody>
      </p:sp>
      <p:pic>
        <p:nvPicPr>
          <p:cNvPr id="8" name="Picture 7">
            <a:extLst>
              <a:ext uri="{FF2B5EF4-FFF2-40B4-BE49-F238E27FC236}">
                <a16:creationId xmlns:a16="http://schemas.microsoft.com/office/drawing/2014/main" id="{38B3FDF0-A856-C337-1066-669550F7F05E}"/>
              </a:ext>
            </a:extLst>
          </p:cNvPr>
          <p:cNvPicPr>
            <a:picLocks noChangeAspect="1"/>
          </p:cNvPicPr>
          <p:nvPr/>
        </p:nvPicPr>
        <p:blipFill>
          <a:blip r:embed="rId3"/>
          <a:stretch>
            <a:fillRect/>
          </a:stretch>
        </p:blipFill>
        <p:spPr>
          <a:xfrm>
            <a:off x="2516168" y="5428503"/>
            <a:ext cx="2948543" cy="1307722"/>
          </a:xfrm>
          <a:prstGeom prst="rect">
            <a:avLst/>
          </a:prstGeom>
        </p:spPr>
      </p:pic>
      <p:sp>
        <p:nvSpPr>
          <p:cNvPr id="9" name="TextBox 8">
            <a:extLst>
              <a:ext uri="{FF2B5EF4-FFF2-40B4-BE49-F238E27FC236}">
                <a16:creationId xmlns:a16="http://schemas.microsoft.com/office/drawing/2014/main" id="{CD99BA72-A6DD-D9F4-3ED8-AC9612B15097}"/>
              </a:ext>
            </a:extLst>
          </p:cNvPr>
          <p:cNvSpPr txBox="1"/>
          <p:nvPr/>
        </p:nvSpPr>
        <p:spPr>
          <a:xfrm>
            <a:off x="5914103" y="5914726"/>
            <a:ext cx="4793226" cy="369332"/>
          </a:xfrm>
          <a:prstGeom prst="rect">
            <a:avLst/>
          </a:prstGeom>
          <a:noFill/>
        </p:spPr>
        <p:txBody>
          <a:bodyPr wrap="square" rtlCol="0">
            <a:spAutoFit/>
          </a:bodyPr>
          <a:lstStyle/>
          <a:p>
            <a:r>
              <a:rPr lang="en-US" dirty="0"/>
              <a:t>Two commonly used Laplacian Kernel</a:t>
            </a:r>
          </a:p>
        </p:txBody>
      </p:sp>
    </p:spTree>
    <p:extLst>
      <p:ext uri="{BB962C8B-B14F-4D97-AF65-F5344CB8AC3E}">
        <p14:creationId xmlns:p14="http://schemas.microsoft.com/office/powerpoint/2010/main" val="29127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4D7A-4086-BC57-F7FE-E030579E2585}"/>
              </a:ext>
            </a:extLst>
          </p:cNvPr>
          <p:cNvSpPr>
            <a:spLocks noGrp="1"/>
          </p:cNvSpPr>
          <p:nvPr>
            <p:ph type="title"/>
          </p:nvPr>
        </p:nvSpPr>
        <p:spPr>
          <a:xfrm>
            <a:off x="765460" y="1744987"/>
            <a:ext cx="4960374" cy="821232"/>
          </a:xfrm>
        </p:spPr>
        <p:txBody>
          <a:bodyPr>
            <a:noAutofit/>
          </a:bodyPr>
          <a:lstStyle/>
          <a:p>
            <a:r>
              <a:rPr lang="en-US" sz="2800" dirty="0"/>
              <a:t>After Laplacian , kernel =3</a:t>
            </a:r>
          </a:p>
        </p:txBody>
      </p:sp>
      <p:pic>
        <p:nvPicPr>
          <p:cNvPr id="9" name="Content Placeholder 8">
            <a:extLst>
              <a:ext uri="{FF2B5EF4-FFF2-40B4-BE49-F238E27FC236}">
                <a16:creationId xmlns:a16="http://schemas.microsoft.com/office/drawing/2014/main" id="{6F5BB6DA-6C80-2098-ECC4-0875CC006A7B}"/>
              </a:ext>
            </a:extLst>
          </p:cNvPr>
          <p:cNvPicPr>
            <a:picLocks noGrp="1" noChangeAspect="1"/>
          </p:cNvPicPr>
          <p:nvPr>
            <p:ph idx="1"/>
          </p:nvPr>
        </p:nvPicPr>
        <p:blipFill>
          <a:blip r:embed="rId2"/>
          <a:stretch>
            <a:fillRect/>
          </a:stretch>
        </p:blipFill>
        <p:spPr>
          <a:xfrm>
            <a:off x="620503" y="2723583"/>
            <a:ext cx="5250288" cy="3367500"/>
          </a:xfrm>
        </p:spPr>
      </p:pic>
      <p:pic>
        <p:nvPicPr>
          <p:cNvPr id="11" name="Picture 10">
            <a:extLst>
              <a:ext uri="{FF2B5EF4-FFF2-40B4-BE49-F238E27FC236}">
                <a16:creationId xmlns:a16="http://schemas.microsoft.com/office/drawing/2014/main" id="{ACA4606A-10A8-0662-E121-2BFDD78990F6}"/>
              </a:ext>
            </a:extLst>
          </p:cNvPr>
          <p:cNvPicPr>
            <a:picLocks noChangeAspect="1"/>
          </p:cNvPicPr>
          <p:nvPr/>
        </p:nvPicPr>
        <p:blipFill>
          <a:blip r:embed="rId3"/>
          <a:stretch>
            <a:fillRect/>
          </a:stretch>
        </p:blipFill>
        <p:spPr>
          <a:xfrm>
            <a:off x="6321210" y="2723582"/>
            <a:ext cx="5255511" cy="3367501"/>
          </a:xfrm>
          <a:prstGeom prst="rect">
            <a:avLst/>
          </a:prstGeom>
        </p:spPr>
      </p:pic>
      <p:sp>
        <p:nvSpPr>
          <p:cNvPr id="12" name="TextBox 11">
            <a:extLst>
              <a:ext uri="{FF2B5EF4-FFF2-40B4-BE49-F238E27FC236}">
                <a16:creationId xmlns:a16="http://schemas.microsoft.com/office/drawing/2014/main" id="{7CAB8D34-485D-583E-B7D1-B762EB2F5023}"/>
              </a:ext>
            </a:extLst>
          </p:cNvPr>
          <p:cNvSpPr txBox="1"/>
          <p:nvPr/>
        </p:nvSpPr>
        <p:spPr>
          <a:xfrm>
            <a:off x="6321210" y="1755058"/>
            <a:ext cx="5108790" cy="523220"/>
          </a:xfrm>
          <a:prstGeom prst="rect">
            <a:avLst/>
          </a:prstGeom>
          <a:noFill/>
        </p:spPr>
        <p:txBody>
          <a:bodyPr wrap="square" rtlCol="0">
            <a:spAutoFit/>
          </a:bodyPr>
          <a:lstStyle/>
          <a:p>
            <a:r>
              <a:rPr lang="en-US" sz="2800" dirty="0"/>
              <a:t>After Laplacian , kernel =5</a:t>
            </a:r>
          </a:p>
        </p:txBody>
      </p:sp>
    </p:spTree>
    <p:extLst>
      <p:ext uri="{BB962C8B-B14F-4D97-AF65-F5344CB8AC3E}">
        <p14:creationId xmlns:p14="http://schemas.microsoft.com/office/powerpoint/2010/main" val="219548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A0A0-B215-FDFB-5516-8B1539A8114C}"/>
              </a:ext>
            </a:extLst>
          </p:cNvPr>
          <p:cNvSpPr>
            <a:spLocks noGrp="1"/>
          </p:cNvSpPr>
          <p:nvPr>
            <p:ph type="ctrTitle"/>
          </p:nvPr>
        </p:nvSpPr>
        <p:spPr>
          <a:xfrm>
            <a:off x="1294606" y="-1308443"/>
            <a:ext cx="11504612" cy="2262781"/>
          </a:xfrm>
        </p:spPr>
        <p:txBody>
          <a:bodyPr>
            <a:normAutofit/>
          </a:bodyPr>
          <a:lstStyle/>
          <a:p>
            <a:r>
              <a:rPr lang="en-US" sz="4000" dirty="0"/>
              <a:t>First derivative or second derivative?</a:t>
            </a:r>
          </a:p>
        </p:txBody>
      </p:sp>
      <p:sp>
        <p:nvSpPr>
          <p:cNvPr id="3" name="Subtitle 2">
            <a:extLst>
              <a:ext uri="{FF2B5EF4-FFF2-40B4-BE49-F238E27FC236}">
                <a16:creationId xmlns:a16="http://schemas.microsoft.com/office/drawing/2014/main" id="{1B42760D-E851-5157-6B0D-1F13A20CF028}"/>
              </a:ext>
            </a:extLst>
          </p:cNvPr>
          <p:cNvSpPr>
            <a:spLocks noGrp="1"/>
          </p:cNvSpPr>
          <p:nvPr>
            <p:ph type="subTitle" idx="1"/>
          </p:nvPr>
        </p:nvSpPr>
        <p:spPr>
          <a:xfrm>
            <a:off x="1084876" y="954338"/>
            <a:ext cx="8915399" cy="2936027"/>
          </a:xfrm>
        </p:spPr>
        <p:txBody>
          <a:bodyPr>
            <a:normAutofit fontScale="92500" lnSpcReduction="10000"/>
          </a:bodyPr>
          <a:lstStyle/>
          <a:p>
            <a:pPr algn="l"/>
            <a:r>
              <a:rPr lang="en-US" b="1" i="0" dirty="0">
                <a:solidFill>
                  <a:srgbClr val="0D0D0D"/>
                </a:solidFill>
                <a:effectLst/>
                <a:latin typeface="Söhne"/>
              </a:rPr>
              <a:t>First Derivative ( Sobel Operator)</a:t>
            </a:r>
            <a:r>
              <a:rPr lang="en-US" b="0" i="0" dirty="0">
                <a:solidFill>
                  <a:srgbClr val="0D0D0D"/>
                </a:solidFill>
                <a:effectLst/>
                <a:latin typeface="Söhne"/>
              </a:rPr>
              <a:t>:</a:t>
            </a:r>
          </a:p>
          <a:p>
            <a:pPr algn="l"/>
            <a:r>
              <a:rPr lang="en-US" b="1" i="0" dirty="0">
                <a:solidFill>
                  <a:srgbClr val="0D0D0D"/>
                </a:solidFill>
                <a:effectLst/>
                <a:latin typeface="Söhne"/>
              </a:rPr>
              <a:t>Pros</a:t>
            </a:r>
            <a:r>
              <a:rPr lang="en-US" b="0" i="0" dirty="0">
                <a:solidFill>
                  <a:srgbClr val="0D0D0D"/>
                </a:solidFill>
                <a:effectLst/>
                <a:latin typeface="Söhne"/>
              </a:rPr>
              <a:t>:</a:t>
            </a:r>
          </a:p>
          <a:p>
            <a:pPr lvl="1" algn="l"/>
            <a:r>
              <a:rPr lang="en-US" b="0" i="0" dirty="0">
                <a:solidFill>
                  <a:srgbClr val="0D0D0D"/>
                </a:solidFill>
                <a:effectLst/>
                <a:latin typeface="Söhne"/>
              </a:rPr>
              <a:t>The first derivative methods are generally less sensitive to noise compared to second derivative methods. They can provide more robust results in noisy images.</a:t>
            </a:r>
          </a:p>
          <a:p>
            <a:pPr lvl="1" algn="l"/>
            <a:r>
              <a:rPr lang="en-US" b="0" i="0" dirty="0">
                <a:solidFill>
                  <a:srgbClr val="0D0D0D"/>
                </a:solidFill>
                <a:effectLst/>
                <a:latin typeface="Söhne"/>
              </a:rPr>
              <a:t>They offer directional information about edges, which can be useful for tasks where edge orientation is important.</a:t>
            </a:r>
          </a:p>
          <a:p>
            <a:pPr algn="l"/>
            <a:r>
              <a:rPr lang="en-US" b="1" i="0" dirty="0">
                <a:solidFill>
                  <a:srgbClr val="0D0D0D"/>
                </a:solidFill>
                <a:effectLst/>
                <a:latin typeface="Söhne"/>
              </a:rPr>
              <a:t>Cons</a:t>
            </a:r>
            <a:r>
              <a:rPr lang="en-US" b="0" i="0" dirty="0">
                <a:solidFill>
                  <a:srgbClr val="0D0D0D"/>
                </a:solidFill>
                <a:effectLst/>
                <a:latin typeface="Söhne"/>
              </a:rPr>
              <a:t>:</a:t>
            </a:r>
          </a:p>
          <a:p>
            <a:pPr lvl="1" algn="l"/>
            <a:r>
              <a:rPr lang="en-US" b="0" i="0" dirty="0">
                <a:solidFill>
                  <a:srgbClr val="0D0D0D"/>
                </a:solidFill>
                <a:effectLst/>
                <a:latin typeface="Söhne"/>
              </a:rPr>
              <a:t>They may not always detect edges accurately in regions with low-contrast or gradual intensity changes.</a:t>
            </a:r>
          </a:p>
          <a:p>
            <a:pPr lvl="1" algn="l"/>
            <a:r>
              <a:rPr lang="en-US" b="0" i="0" dirty="0">
                <a:solidFill>
                  <a:srgbClr val="0D0D0D"/>
                </a:solidFill>
                <a:effectLst/>
                <a:latin typeface="Söhne"/>
              </a:rPr>
              <a:t>First derivative methods can be affected by variations in illumination, which might lead to false detections.</a:t>
            </a:r>
          </a:p>
          <a:p>
            <a:endParaRPr lang="en-US" dirty="0"/>
          </a:p>
        </p:txBody>
      </p:sp>
      <p:sp>
        <p:nvSpPr>
          <p:cNvPr id="4" name="TextBox 3">
            <a:extLst>
              <a:ext uri="{FF2B5EF4-FFF2-40B4-BE49-F238E27FC236}">
                <a16:creationId xmlns:a16="http://schemas.microsoft.com/office/drawing/2014/main" id="{935D8F61-6E53-9F8A-3E54-D2A39E5E0C47}"/>
              </a:ext>
            </a:extLst>
          </p:cNvPr>
          <p:cNvSpPr txBox="1"/>
          <p:nvPr/>
        </p:nvSpPr>
        <p:spPr>
          <a:xfrm>
            <a:off x="2389240" y="4085303"/>
            <a:ext cx="8915399" cy="2308324"/>
          </a:xfrm>
          <a:prstGeom prst="rect">
            <a:avLst/>
          </a:prstGeom>
          <a:noFill/>
        </p:spPr>
        <p:txBody>
          <a:bodyPr wrap="square" rtlCol="0">
            <a:spAutoFit/>
          </a:bodyPr>
          <a:lstStyle/>
          <a:p>
            <a:pPr algn="l"/>
            <a:r>
              <a:rPr lang="en-US" sz="1600" b="1" i="0" dirty="0">
                <a:solidFill>
                  <a:srgbClr val="0D0D0D"/>
                </a:solidFill>
                <a:effectLst/>
                <a:latin typeface="Söhne"/>
              </a:rPr>
              <a:t>Second Derivative ( Laplacian Operator)</a:t>
            </a:r>
            <a:r>
              <a:rPr lang="en-US" sz="1600" b="0" i="0" dirty="0">
                <a:solidFill>
                  <a:srgbClr val="0D0D0D"/>
                </a:solidFill>
                <a:effectLst/>
                <a:latin typeface="Söhne"/>
              </a:rPr>
              <a:t>:</a:t>
            </a:r>
          </a:p>
          <a:p>
            <a:pPr algn="l"/>
            <a:r>
              <a:rPr lang="en-US" sz="1600" b="1" i="0" dirty="0">
                <a:solidFill>
                  <a:srgbClr val="0D0D0D"/>
                </a:solidFill>
                <a:effectLst/>
                <a:latin typeface="Söhne"/>
              </a:rPr>
              <a:t>Pros</a:t>
            </a:r>
            <a:r>
              <a:rPr lang="en-US" sz="1600" b="0" i="0" dirty="0">
                <a:solidFill>
                  <a:srgbClr val="0D0D0D"/>
                </a:solidFill>
                <a:effectLst/>
                <a:latin typeface="Söhne"/>
              </a:rPr>
              <a:t>:</a:t>
            </a:r>
          </a:p>
          <a:p>
            <a:pPr lvl="1" algn="l"/>
            <a:r>
              <a:rPr lang="en-US" sz="1600" b="0" i="0" dirty="0">
                <a:solidFill>
                  <a:srgbClr val="0D0D0D"/>
                </a:solidFill>
                <a:effectLst/>
                <a:latin typeface="Söhne"/>
              </a:rPr>
              <a:t>Second derivative methods can detect edges more accurately at precise locations, especially for sharp and abrupt intensity changes.</a:t>
            </a:r>
          </a:p>
          <a:p>
            <a:pPr lvl="1" algn="l"/>
            <a:r>
              <a:rPr lang="en-US" sz="1600" b="0" i="0" dirty="0">
                <a:solidFill>
                  <a:srgbClr val="0D0D0D"/>
                </a:solidFill>
                <a:effectLst/>
                <a:latin typeface="Söhne"/>
              </a:rPr>
              <a:t>They are less affected by variations in illumination compared to first derivative methods.</a:t>
            </a:r>
          </a:p>
          <a:p>
            <a:pPr algn="l"/>
            <a:r>
              <a:rPr lang="en-US" sz="1600" b="1" i="0" dirty="0">
                <a:solidFill>
                  <a:srgbClr val="0D0D0D"/>
                </a:solidFill>
                <a:effectLst/>
                <a:latin typeface="Söhne"/>
              </a:rPr>
              <a:t>Cons</a:t>
            </a:r>
            <a:r>
              <a:rPr lang="en-US" sz="1600" b="0" i="0" dirty="0">
                <a:solidFill>
                  <a:srgbClr val="0D0D0D"/>
                </a:solidFill>
                <a:effectLst/>
                <a:latin typeface="Söhne"/>
              </a:rPr>
              <a:t>:</a:t>
            </a:r>
          </a:p>
          <a:p>
            <a:pPr lvl="1" algn="l"/>
            <a:r>
              <a:rPr lang="en-US" sz="1600" b="0" i="0" dirty="0">
                <a:solidFill>
                  <a:srgbClr val="0D0D0D"/>
                </a:solidFill>
                <a:effectLst/>
                <a:latin typeface="Söhne"/>
              </a:rPr>
              <a:t>They are more sensitive to noise, which can lead to false detections and spurious edges, particularly in noisy images.</a:t>
            </a:r>
          </a:p>
          <a:p>
            <a:pPr lvl="1" algn="l"/>
            <a:r>
              <a:rPr lang="en-US" sz="1600" b="0" i="0" dirty="0">
                <a:solidFill>
                  <a:srgbClr val="0D0D0D"/>
                </a:solidFill>
                <a:effectLst/>
                <a:latin typeface="Söhne"/>
              </a:rPr>
              <a:t>Second derivative methods typically do not provide directional information about edges.</a:t>
            </a:r>
            <a:endParaRPr lang="en-US" b="0" i="0" dirty="0">
              <a:solidFill>
                <a:srgbClr val="0D0D0D"/>
              </a:solidFill>
              <a:effectLst/>
              <a:latin typeface="Söhne"/>
            </a:endParaRPr>
          </a:p>
        </p:txBody>
      </p:sp>
    </p:spTree>
    <p:extLst>
      <p:ext uri="{BB962C8B-B14F-4D97-AF65-F5344CB8AC3E}">
        <p14:creationId xmlns:p14="http://schemas.microsoft.com/office/powerpoint/2010/main" val="116765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5C95-8F62-C037-CD85-9E46570DB9C7}"/>
              </a:ext>
            </a:extLst>
          </p:cNvPr>
          <p:cNvSpPr>
            <a:spLocks noGrp="1"/>
          </p:cNvSpPr>
          <p:nvPr>
            <p:ph type="title"/>
          </p:nvPr>
        </p:nvSpPr>
        <p:spPr>
          <a:xfrm>
            <a:off x="1656376" y="-545690"/>
            <a:ext cx="10781070" cy="2259189"/>
          </a:xfrm>
        </p:spPr>
        <p:txBody>
          <a:bodyPr>
            <a:normAutofit/>
          </a:bodyPr>
          <a:lstStyle/>
          <a:p>
            <a:r>
              <a:rPr lang="en-US" b="0" i="0" dirty="0">
                <a:solidFill>
                  <a:srgbClr val="0D0D0D"/>
                </a:solidFill>
                <a:effectLst/>
                <a:latin typeface="Söhne"/>
              </a:rPr>
              <a:t>feature extraction techniques like blob detection using Laplacian of Gaussian (</a:t>
            </a:r>
            <a:r>
              <a:rPr lang="en-US" b="0" i="0" dirty="0" err="1">
                <a:solidFill>
                  <a:srgbClr val="0D0D0D"/>
                </a:solidFill>
                <a:effectLst/>
                <a:latin typeface="Söhne"/>
              </a:rPr>
              <a:t>LoG</a:t>
            </a:r>
            <a:r>
              <a:rPr lang="en-US" b="0" i="0" dirty="0">
                <a:solidFill>
                  <a:srgbClr val="0D0D0D"/>
                </a:solidFill>
                <a:effectLst/>
                <a:latin typeface="Söhne"/>
              </a:rPr>
              <a:t>) filters.</a:t>
            </a:r>
            <a:endParaRPr lang="en-US" dirty="0"/>
          </a:p>
        </p:txBody>
      </p:sp>
      <p:sp>
        <p:nvSpPr>
          <p:cNvPr id="3" name="Text Placeholder 2">
            <a:extLst>
              <a:ext uri="{FF2B5EF4-FFF2-40B4-BE49-F238E27FC236}">
                <a16:creationId xmlns:a16="http://schemas.microsoft.com/office/drawing/2014/main" id="{364852AD-87B2-7BA8-0D0C-0472478C7206}"/>
              </a:ext>
            </a:extLst>
          </p:cNvPr>
          <p:cNvSpPr>
            <a:spLocks noGrp="1"/>
          </p:cNvSpPr>
          <p:nvPr>
            <p:ph type="body" idx="1"/>
          </p:nvPr>
        </p:nvSpPr>
        <p:spPr>
          <a:xfrm>
            <a:off x="2058270" y="1878310"/>
            <a:ext cx="8915399" cy="860400"/>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r>
              <a:rPr lang="en-US" dirty="0"/>
              <a:t>Blob detection is the process of identifying and localizing blobs in an image. The goal of blob detection is to find regions of an image that are significantly different from their surroundings and represent a meaningful feature or object.</a:t>
            </a:r>
          </a:p>
        </p:txBody>
      </p:sp>
      <p:pic>
        <p:nvPicPr>
          <p:cNvPr id="6" name="Picture 5">
            <a:extLst>
              <a:ext uri="{FF2B5EF4-FFF2-40B4-BE49-F238E27FC236}">
                <a16:creationId xmlns:a16="http://schemas.microsoft.com/office/drawing/2014/main" id="{1B7A0EC4-C03E-C067-5B74-7C86F64E0E5E}"/>
              </a:ext>
            </a:extLst>
          </p:cNvPr>
          <p:cNvPicPr>
            <a:picLocks noChangeAspect="1"/>
          </p:cNvPicPr>
          <p:nvPr/>
        </p:nvPicPr>
        <p:blipFill>
          <a:blip r:embed="rId2"/>
          <a:stretch>
            <a:fillRect/>
          </a:stretch>
        </p:blipFill>
        <p:spPr>
          <a:xfrm>
            <a:off x="1091381" y="2903521"/>
            <a:ext cx="4141161" cy="3830056"/>
          </a:xfrm>
          <a:prstGeom prst="rect">
            <a:avLst/>
          </a:prstGeom>
        </p:spPr>
      </p:pic>
      <p:sp>
        <p:nvSpPr>
          <p:cNvPr id="7" name="TextBox 6">
            <a:extLst>
              <a:ext uri="{FF2B5EF4-FFF2-40B4-BE49-F238E27FC236}">
                <a16:creationId xmlns:a16="http://schemas.microsoft.com/office/drawing/2014/main" id="{619FB40F-50E6-2052-68D9-FB5BCD1E0F82}"/>
              </a:ext>
            </a:extLst>
          </p:cNvPr>
          <p:cNvSpPr txBox="1"/>
          <p:nvPr/>
        </p:nvSpPr>
        <p:spPr>
          <a:xfrm>
            <a:off x="5766619" y="3303639"/>
            <a:ext cx="5722375" cy="2585323"/>
          </a:xfrm>
          <a:prstGeom prst="rect">
            <a:avLst/>
          </a:prstGeom>
          <a:noFill/>
        </p:spPr>
        <p:txBody>
          <a:bodyPr wrap="square" rtlCol="0">
            <a:spAutoFit/>
          </a:bodyPr>
          <a:lstStyle/>
          <a:p>
            <a:r>
              <a:rPr lang="en-US" dirty="0"/>
              <a:t>Once blobs have been extracted from an image, they need to be represented in a way that is suitable for further processing and analysis. One common representation is to use a binary image, where the blobs are represented as white pixels and the background as black pixels. Other representations can include using a set of features or descriptors that describe the size, shape, and texture of the blobs.</a:t>
            </a:r>
          </a:p>
        </p:txBody>
      </p:sp>
    </p:spTree>
    <p:extLst>
      <p:ext uri="{BB962C8B-B14F-4D97-AF65-F5344CB8AC3E}">
        <p14:creationId xmlns:p14="http://schemas.microsoft.com/office/powerpoint/2010/main" val="184044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F9A69-B9F5-68C5-E40A-C380BDC42933}"/>
              </a:ext>
            </a:extLst>
          </p:cNvPr>
          <p:cNvPicPr>
            <a:picLocks noChangeAspect="1"/>
          </p:cNvPicPr>
          <p:nvPr/>
        </p:nvPicPr>
        <p:blipFill>
          <a:blip r:embed="rId2"/>
          <a:stretch>
            <a:fillRect/>
          </a:stretch>
        </p:blipFill>
        <p:spPr>
          <a:xfrm>
            <a:off x="879516" y="1852392"/>
            <a:ext cx="4505954" cy="3086531"/>
          </a:xfrm>
          <a:prstGeom prst="rect">
            <a:avLst/>
          </a:prstGeom>
        </p:spPr>
      </p:pic>
      <p:pic>
        <p:nvPicPr>
          <p:cNvPr id="9" name="Picture 8">
            <a:extLst>
              <a:ext uri="{FF2B5EF4-FFF2-40B4-BE49-F238E27FC236}">
                <a16:creationId xmlns:a16="http://schemas.microsoft.com/office/drawing/2014/main" id="{297486A7-01CE-F67B-5068-1FDB70A90D88}"/>
              </a:ext>
            </a:extLst>
          </p:cNvPr>
          <p:cNvPicPr>
            <a:picLocks noChangeAspect="1"/>
          </p:cNvPicPr>
          <p:nvPr/>
        </p:nvPicPr>
        <p:blipFill>
          <a:blip r:embed="rId3"/>
          <a:stretch>
            <a:fillRect/>
          </a:stretch>
        </p:blipFill>
        <p:spPr>
          <a:xfrm>
            <a:off x="6478247" y="1919077"/>
            <a:ext cx="4420217" cy="3019846"/>
          </a:xfrm>
          <a:prstGeom prst="rect">
            <a:avLst/>
          </a:prstGeom>
        </p:spPr>
      </p:pic>
      <p:sp>
        <p:nvSpPr>
          <p:cNvPr id="10" name="TextBox 9">
            <a:extLst>
              <a:ext uri="{FF2B5EF4-FFF2-40B4-BE49-F238E27FC236}">
                <a16:creationId xmlns:a16="http://schemas.microsoft.com/office/drawing/2014/main" id="{49B5DE75-0921-52D1-78AD-D991AD8EA6AB}"/>
              </a:ext>
            </a:extLst>
          </p:cNvPr>
          <p:cNvSpPr txBox="1"/>
          <p:nvPr/>
        </p:nvSpPr>
        <p:spPr>
          <a:xfrm>
            <a:off x="1548581" y="1297570"/>
            <a:ext cx="3554361" cy="369332"/>
          </a:xfrm>
          <a:prstGeom prst="rect">
            <a:avLst/>
          </a:prstGeom>
          <a:noFill/>
        </p:spPr>
        <p:txBody>
          <a:bodyPr wrap="square" rtlCol="0">
            <a:spAutoFit/>
          </a:bodyPr>
          <a:lstStyle/>
          <a:p>
            <a:r>
              <a:rPr lang="en-US" dirty="0"/>
              <a:t>Laplacian of Gaussian</a:t>
            </a:r>
          </a:p>
        </p:txBody>
      </p:sp>
      <p:sp>
        <p:nvSpPr>
          <p:cNvPr id="12" name="TextBox 11">
            <a:extLst>
              <a:ext uri="{FF2B5EF4-FFF2-40B4-BE49-F238E27FC236}">
                <a16:creationId xmlns:a16="http://schemas.microsoft.com/office/drawing/2014/main" id="{CC00B601-A500-103F-1A6B-61BC73CB411D}"/>
              </a:ext>
            </a:extLst>
          </p:cNvPr>
          <p:cNvSpPr txBox="1"/>
          <p:nvPr/>
        </p:nvSpPr>
        <p:spPr>
          <a:xfrm>
            <a:off x="7389413" y="1297570"/>
            <a:ext cx="3878826" cy="369332"/>
          </a:xfrm>
          <a:prstGeom prst="rect">
            <a:avLst/>
          </a:prstGeom>
          <a:noFill/>
        </p:spPr>
        <p:txBody>
          <a:bodyPr wrap="square" rtlCol="0">
            <a:spAutoFit/>
          </a:bodyPr>
          <a:lstStyle/>
          <a:p>
            <a:r>
              <a:rPr lang="en-US" dirty="0"/>
              <a:t>Determinant of Hessian</a:t>
            </a:r>
          </a:p>
        </p:txBody>
      </p:sp>
    </p:spTree>
    <p:extLst>
      <p:ext uri="{BB962C8B-B14F-4D97-AF65-F5344CB8AC3E}">
        <p14:creationId xmlns:p14="http://schemas.microsoft.com/office/powerpoint/2010/main" val="35980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9887-9671-7F3B-FA65-A858AFB0DFAA}"/>
              </a:ext>
            </a:extLst>
          </p:cNvPr>
          <p:cNvSpPr>
            <a:spLocks noGrp="1"/>
          </p:cNvSpPr>
          <p:nvPr>
            <p:ph type="ctrTitle"/>
          </p:nvPr>
        </p:nvSpPr>
        <p:spPr>
          <a:xfrm>
            <a:off x="3075909" y="-951271"/>
            <a:ext cx="8915399" cy="2262781"/>
          </a:xfrm>
        </p:spPr>
        <p:txBody>
          <a:bodyPr/>
          <a:lstStyle/>
          <a:p>
            <a:r>
              <a:rPr lang="en-US" dirty="0"/>
              <a:t>Why circles?</a:t>
            </a:r>
          </a:p>
        </p:txBody>
      </p:sp>
      <p:sp>
        <p:nvSpPr>
          <p:cNvPr id="3" name="Subtitle 2">
            <a:extLst>
              <a:ext uri="{FF2B5EF4-FFF2-40B4-BE49-F238E27FC236}">
                <a16:creationId xmlns:a16="http://schemas.microsoft.com/office/drawing/2014/main" id="{41AA0CCA-F03E-70A7-409B-AD56A4CF28F1}"/>
              </a:ext>
            </a:extLst>
          </p:cNvPr>
          <p:cNvSpPr>
            <a:spLocks noGrp="1"/>
          </p:cNvSpPr>
          <p:nvPr>
            <p:ph type="subTitle" idx="1"/>
          </p:nvPr>
        </p:nvSpPr>
        <p:spPr>
          <a:xfrm>
            <a:off x="1076634" y="1789775"/>
            <a:ext cx="10442728" cy="3278449"/>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normAutofit/>
          </a:bodyPr>
          <a:lstStyle/>
          <a:p>
            <a:r>
              <a:rPr lang="en-US" sz="2800" b="0" i="0" dirty="0">
                <a:solidFill>
                  <a:srgbClr val="0D0D0D"/>
                </a:solidFill>
                <a:effectLst/>
                <a:latin typeface="Söhne"/>
              </a:rPr>
              <a:t>When the blob detector algorithm detects a blob, it returns a set of </a:t>
            </a:r>
            <a:r>
              <a:rPr lang="en-US" sz="2800" b="0" i="0" dirty="0" err="1">
                <a:solidFill>
                  <a:srgbClr val="0D0D0D"/>
                </a:solidFill>
                <a:effectLst/>
                <a:latin typeface="Söhne"/>
              </a:rPr>
              <a:t>keypoints</a:t>
            </a:r>
            <a:r>
              <a:rPr lang="en-US" sz="2800" b="0" i="0" dirty="0">
                <a:solidFill>
                  <a:srgbClr val="0D0D0D"/>
                </a:solidFill>
                <a:effectLst/>
                <a:latin typeface="Söhne"/>
              </a:rPr>
              <a:t>, each representing a detected blob. Each </a:t>
            </a:r>
            <a:r>
              <a:rPr lang="en-US" sz="2800" b="0" i="0" dirty="0" err="1">
                <a:solidFill>
                  <a:srgbClr val="0D0D0D"/>
                </a:solidFill>
                <a:effectLst/>
                <a:latin typeface="Söhne"/>
              </a:rPr>
              <a:t>keypoint</a:t>
            </a:r>
            <a:r>
              <a:rPr lang="en-US" sz="2800" b="0" i="0" dirty="0">
                <a:solidFill>
                  <a:srgbClr val="0D0D0D"/>
                </a:solidFill>
                <a:effectLst/>
                <a:latin typeface="Söhne"/>
              </a:rPr>
              <a:t> typically includes information such as the location (x, y coordinates) and the size of the blob. The algorithm draws a circle around each detected blob using this information, with the center of the circle indicating the location of the blob and the radius indicating the size of the blob</a:t>
            </a:r>
            <a:endParaRPr lang="en-US" sz="2800" dirty="0"/>
          </a:p>
        </p:txBody>
      </p:sp>
    </p:spTree>
    <p:extLst>
      <p:ext uri="{BB962C8B-B14F-4D97-AF65-F5344CB8AC3E}">
        <p14:creationId xmlns:p14="http://schemas.microsoft.com/office/powerpoint/2010/main" val="343142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0334E9-1FD6-3AC6-A5AF-2A38D899942D}"/>
              </a:ext>
            </a:extLst>
          </p:cNvPr>
          <p:cNvPicPr>
            <a:picLocks noChangeAspect="1"/>
          </p:cNvPicPr>
          <p:nvPr/>
        </p:nvPicPr>
        <p:blipFill>
          <a:blip r:embed="rId2"/>
          <a:stretch>
            <a:fillRect/>
          </a:stretch>
        </p:blipFill>
        <p:spPr>
          <a:xfrm>
            <a:off x="575189" y="1897197"/>
            <a:ext cx="4883564" cy="3345761"/>
          </a:xfrm>
          <a:prstGeom prst="rect">
            <a:avLst/>
          </a:prstGeom>
        </p:spPr>
      </p:pic>
      <p:sp>
        <p:nvSpPr>
          <p:cNvPr id="4" name="TextBox 3">
            <a:extLst>
              <a:ext uri="{FF2B5EF4-FFF2-40B4-BE49-F238E27FC236}">
                <a16:creationId xmlns:a16="http://schemas.microsoft.com/office/drawing/2014/main" id="{014F0576-17BE-F342-EA9E-3DAD510F2FE8}"/>
              </a:ext>
            </a:extLst>
          </p:cNvPr>
          <p:cNvSpPr txBox="1"/>
          <p:nvPr/>
        </p:nvSpPr>
        <p:spPr>
          <a:xfrm>
            <a:off x="4114799" y="353961"/>
            <a:ext cx="9217742" cy="461665"/>
          </a:xfrm>
          <a:prstGeom prst="rect">
            <a:avLst/>
          </a:prstGeom>
          <a:noFill/>
        </p:spPr>
        <p:txBody>
          <a:bodyPr wrap="square" rtlCol="0">
            <a:spAutoFit/>
          </a:bodyPr>
          <a:lstStyle/>
          <a:p>
            <a:r>
              <a:rPr lang="en-US" sz="2400" dirty="0"/>
              <a:t>Unsuccessful findings </a:t>
            </a:r>
          </a:p>
        </p:txBody>
      </p:sp>
      <p:sp>
        <p:nvSpPr>
          <p:cNvPr id="5" name="TextBox 4">
            <a:extLst>
              <a:ext uri="{FF2B5EF4-FFF2-40B4-BE49-F238E27FC236}">
                <a16:creationId xmlns:a16="http://schemas.microsoft.com/office/drawing/2014/main" id="{3DA33C85-B0F2-8920-B9F4-E3F113A8E0AA}"/>
              </a:ext>
            </a:extLst>
          </p:cNvPr>
          <p:cNvSpPr txBox="1"/>
          <p:nvPr/>
        </p:nvSpPr>
        <p:spPr>
          <a:xfrm>
            <a:off x="5840359" y="1318022"/>
            <a:ext cx="5776452" cy="5539978"/>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Söhne"/>
              </a:rPr>
              <a:t>Gaussian Blur</a:t>
            </a:r>
            <a:r>
              <a:rPr lang="en-US" sz="1600" b="0" i="0" dirty="0">
                <a:solidFill>
                  <a:srgbClr val="0D0D0D"/>
                </a:solidFill>
                <a:effectLst/>
                <a:latin typeface="Söhne"/>
              </a:rPr>
              <a:t>: The original image is first subjected to Gaussian blurring using a kernel size of (15, 15). This blurring operation smooths out the image and reduces high-frequency details, making it harder for the blob detector to identify distinct regions or blobs in the image.</a:t>
            </a:r>
          </a:p>
          <a:p>
            <a:pPr algn="l">
              <a:buFont typeface="+mj-lt"/>
              <a:buAutoNum type="arabicPeriod"/>
            </a:pPr>
            <a:r>
              <a:rPr lang="en-US" sz="1600" b="1" i="0" dirty="0">
                <a:solidFill>
                  <a:srgbClr val="0D0D0D"/>
                </a:solidFill>
                <a:effectLst/>
                <a:latin typeface="Söhne"/>
              </a:rPr>
              <a:t>Uniform Image Addition</a:t>
            </a:r>
            <a:r>
              <a:rPr lang="en-US" sz="1600" b="0" i="0" dirty="0">
                <a:solidFill>
                  <a:srgbClr val="0D0D0D"/>
                </a:solidFill>
                <a:effectLst/>
                <a:latin typeface="Söhne"/>
              </a:rPr>
              <a:t>: A completely uniform image (filled with a gray color) is created, which essentially introduces a uniform background into the image. This uniform background provides no meaningful features or blobs for the blob detector to detect.</a:t>
            </a:r>
          </a:p>
          <a:p>
            <a:pPr algn="l">
              <a:buFont typeface="+mj-lt"/>
              <a:buAutoNum type="arabicPeriod"/>
            </a:pPr>
            <a:r>
              <a:rPr lang="en-US" sz="1600" b="1" i="0" dirty="0">
                <a:solidFill>
                  <a:srgbClr val="0D0D0D"/>
                </a:solidFill>
                <a:effectLst/>
                <a:latin typeface="Söhne"/>
              </a:rPr>
              <a:t>Combining Images</a:t>
            </a:r>
            <a:r>
              <a:rPr lang="en-US" sz="1600" b="0" i="0" dirty="0">
                <a:solidFill>
                  <a:srgbClr val="0D0D0D"/>
                </a:solidFill>
                <a:effectLst/>
                <a:latin typeface="Söhne"/>
              </a:rPr>
              <a:t>: The blurred image and the uniform image are combined using an additive operation. This results in an image where the blurred content from the original image is mixed with the uniform background. However, due to the dominant presence of the uniform background, the resulting image contains regions with little to no meaningful features or blobs.</a:t>
            </a:r>
          </a:p>
          <a:p>
            <a:pPr algn="l">
              <a:buFont typeface="+mj-lt"/>
              <a:buAutoNum type="arabicPeriod"/>
            </a:pPr>
            <a:r>
              <a:rPr lang="en-US" sz="1600" b="1" i="0" dirty="0">
                <a:solidFill>
                  <a:srgbClr val="0D0D0D"/>
                </a:solidFill>
                <a:effectLst/>
                <a:latin typeface="Söhne"/>
              </a:rPr>
              <a:t>Blob Detection</a:t>
            </a:r>
            <a:r>
              <a:rPr lang="en-US" sz="1600" b="0" i="0" dirty="0">
                <a:solidFill>
                  <a:srgbClr val="0D0D0D"/>
                </a:solidFill>
                <a:effectLst/>
                <a:latin typeface="Söhne"/>
              </a:rPr>
              <a:t>: The blob detector algorithm is then applied to this combined image. Since the image primarily consists of a uniform background with very few meaningful features, the blob detector may struggle to distinguish between true blobs and noise. It may detect false positive </a:t>
            </a:r>
            <a:r>
              <a:rPr lang="en-US" sz="1600" b="0" i="0" dirty="0" err="1">
                <a:solidFill>
                  <a:srgbClr val="0D0D0D"/>
                </a:solidFill>
                <a:effectLst/>
                <a:latin typeface="Söhne"/>
              </a:rPr>
              <a:t>keypoints</a:t>
            </a:r>
            <a:r>
              <a:rPr lang="en-US" sz="1600" b="0" i="0" dirty="0">
                <a:solidFill>
                  <a:srgbClr val="0D0D0D"/>
                </a:solidFill>
                <a:effectLst/>
                <a:latin typeface="Söhne"/>
              </a:rPr>
              <a:t> in regions where there are no meaningful blobs or features.</a:t>
            </a:r>
          </a:p>
          <a:p>
            <a:endParaRPr lang="en-US" sz="1600" dirty="0"/>
          </a:p>
        </p:txBody>
      </p:sp>
      <p:sp>
        <p:nvSpPr>
          <p:cNvPr id="6" name="TextBox 5">
            <a:extLst>
              <a:ext uri="{FF2B5EF4-FFF2-40B4-BE49-F238E27FC236}">
                <a16:creationId xmlns:a16="http://schemas.microsoft.com/office/drawing/2014/main" id="{F92D9F73-862B-A447-B397-33E760A40262}"/>
              </a:ext>
            </a:extLst>
          </p:cNvPr>
          <p:cNvSpPr txBox="1"/>
          <p:nvPr/>
        </p:nvSpPr>
        <p:spPr>
          <a:xfrm>
            <a:off x="7167716" y="901700"/>
            <a:ext cx="3878826" cy="369332"/>
          </a:xfrm>
          <a:prstGeom prst="rect">
            <a:avLst/>
          </a:prstGeom>
          <a:noFill/>
        </p:spPr>
        <p:txBody>
          <a:bodyPr wrap="square" rtlCol="0">
            <a:spAutoFit/>
          </a:bodyPr>
          <a:lstStyle/>
          <a:p>
            <a:r>
              <a:rPr lang="en-US" dirty="0">
                <a:solidFill>
                  <a:schemeClr val="accent2"/>
                </a:solidFill>
              </a:rPr>
              <a:t>Why unsuccessful?</a:t>
            </a:r>
          </a:p>
        </p:txBody>
      </p:sp>
    </p:spTree>
    <p:extLst>
      <p:ext uri="{BB962C8B-B14F-4D97-AF65-F5344CB8AC3E}">
        <p14:creationId xmlns:p14="http://schemas.microsoft.com/office/powerpoint/2010/main" val="223078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DCF7-7408-278F-45CD-82EF690B859E}"/>
              </a:ext>
            </a:extLst>
          </p:cNvPr>
          <p:cNvSpPr>
            <a:spLocks noGrp="1"/>
          </p:cNvSpPr>
          <p:nvPr>
            <p:ph type="title"/>
          </p:nvPr>
        </p:nvSpPr>
        <p:spPr>
          <a:xfrm>
            <a:off x="3359841" y="306333"/>
            <a:ext cx="10488894" cy="1280890"/>
          </a:xfrm>
        </p:spPr>
        <p:txBody>
          <a:bodyPr/>
          <a:lstStyle/>
          <a:p>
            <a:r>
              <a:rPr lang="en-US" dirty="0"/>
              <a:t>Derivative in Real life</a:t>
            </a:r>
          </a:p>
        </p:txBody>
      </p:sp>
      <p:pic>
        <p:nvPicPr>
          <p:cNvPr id="6" name="Content Placeholder 5">
            <a:extLst>
              <a:ext uri="{FF2B5EF4-FFF2-40B4-BE49-F238E27FC236}">
                <a16:creationId xmlns:a16="http://schemas.microsoft.com/office/drawing/2014/main" id="{CC17BBD2-B22C-0C81-B0A3-3D3B99A99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903" y="2277363"/>
            <a:ext cx="4459953" cy="3211166"/>
          </a:xfrm>
        </p:spPr>
      </p:pic>
      <p:sp>
        <p:nvSpPr>
          <p:cNvPr id="4" name="TextBox 3">
            <a:extLst>
              <a:ext uri="{FF2B5EF4-FFF2-40B4-BE49-F238E27FC236}">
                <a16:creationId xmlns:a16="http://schemas.microsoft.com/office/drawing/2014/main" id="{A27F5C06-5C2E-115A-CE17-4004AFF3A95C}"/>
              </a:ext>
            </a:extLst>
          </p:cNvPr>
          <p:cNvSpPr txBox="1"/>
          <p:nvPr/>
        </p:nvSpPr>
        <p:spPr>
          <a:xfrm>
            <a:off x="3955755" y="946778"/>
            <a:ext cx="4648533" cy="523220"/>
          </a:xfrm>
          <a:prstGeom prst="rect">
            <a:avLst/>
          </a:prstGeom>
          <a:noFill/>
        </p:spPr>
        <p:txBody>
          <a:bodyPr wrap="square" rtlCol="0">
            <a:spAutoFit/>
          </a:bodyPr>
          <a:lstStyle/>
          <a:p>
            <a:r>
              <a:rPr lang="en-US" sz="2800" dirty="0">
                <a:solidFill>
                  <a:srgbClr val="FF0000"/>
                </a:solidFill>
              </a:rPr>
              <a:t>Energy Derivatives</a:t>
            </a:r>
          </a:p>
        </p:txBody>
      </p:sp>
      <p:sp>
        <p:nvSpPr>
          <p:cNvPr id="7" name="TextBox 6">
            <a:extLst>
              <a:ext uri="{FF2B5EF4-FFF2-40B4-BE49-F238E27FC236}">
                <a16:creationId xmlns:a16="http://schemas.microsoft.com/office/drawing/2014/main" id="{2EE48BA4-97D3-DD1D-1F58-3A05552AFC68}"/>
              </a:ext>
            </a:extLst>
          </p:cNvPr>
          <p:cNvSpPr txBox="1"/>
          <p:nvPr/>
        </p:nvSpPr>
        <p:spPr>
          <a:xfrm>
            <a:off x="6280020" y="1828800"/>
            <a:ext cx="5444947" cy="1477328"/>
          </a:xfrm>
          <a:prstGeom prst="rect">
            <a:avLst/>
          </a:prstGeom>
          <a:noFill/>
        </p:spPr>
        <p:txBody>
          <a:bodyPr wrap="square" rtlCol="0">
            <a:spAutoFit/>
          </a:bodyPr>
          <a:lstStyle/>
          <a:p>
            <a:r>
              <a:rPr lang="en-US" b="0" i="0" dirty="0">
                <a:effectLst/>
                <a:latin typeface="SourceSansPro"/>
              </a:rPr>
              <a:t>Energy derivatives are a valuable tool used by industrial companies and financial traders. For companies, energy derivatives can help smooth out production budgets, allowing them to secure prices ahead of time for the commodities they need in their manufacturing lines</a:t>
            </a:r>
            <a:endParaRPr lang="en-US" dirty="0"/>
          </a:p>
        </p:txBody>
      </p:sp>
      <p:sp>
        <p:nvSpPr>
          <p:cNvPr id="8" name="TextBox 7">
            <a:extLst>
              <a:ext uri="{FF2B5EF4-FFF2-40B4-BE49-F238E27FC236}">
                <a16:creationId xmlns:a16="http://schemas.microsoft.com/office/drawing/2014/main" id="{3C883F87-B024-848E-3872-338BF183F2AA}"/>
              </a:ext>
            </a:extLst>
          </p:cNvPr>
          <p:cNvSpPr txBox="1"/>
          <p:nvPr/>
        </p:nvSpPr>
        <p:spPr>
          <a:xfrm>
            <a:off x="6096000" y="3882946"/>
            <a:ext cx="5820697" cy="1754326"/>
          </a:xfrm>
          <a:prstGeom prst="rect">
            <a:avLst/>
          </a:prstGeom>
          <a:noFill/>
        </p:spPr>
        <p:txBody>
          <a:bodyPr wrap="square" rtlCol="0">
            <a:spAutoFit/>
          </a:bodyPr>
          <a:lstStyle/>
          <a:p>
            <a:r>
              <a:rPr lang="en-US" dirty="0">
                <a:solidFill>
                  <a:schemeClr val="accent1"/>
                </a:solidFill>
              </a:rPr>
              <a:t>Example</a:t>
            </a:r>
            <a:r>
              <a:rPr lang="en-US" dirty="0"/>
              <a:t>: </a:t>
            </a:r>
            <a:r>
              <a:rPr lang="en-US" b="0" i="0" dirty="0">
                <a:solidFill>
                  <a:srgbClr val="111111"/>
                </a:solidFill>
                <a:effectLst/>
                <a:latin typeface="SourceSansPro"/>
              </a:rPr>
              <a:t>For example, an airline that requires a set amount of fuel to run its operations can secure that fuel at a predetermined price by buying futures contracts ahead of time. That way, if the price of fuel suddenly increases during the year, the company will not suffer from any unexpected increase in its costs.</a:t>
            </a:r>
            <a:endParaRPr lang="en-US" dirty="0"/>
          </a:p>
        </p:txBody>
      </p:sp>
    </p:spTree>
    <p:extLst>
      <p:ext uri="{BB962C8B-B14F-4D97-AF65-F5344CB8AC3E}">
        <p14:creationId xmlns:p14="http://schemas.microsoft.com/office/powerpoint/2010/main" val="3098079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A7A1-707A-85F4-D96D-5EDCA4ED301F}"/>
              </a:ext>
            </a:extLst>
          </p:cNvPr>
          <p:cNvSpPr>
            <a:spLocks noGrp="1"/>
          </p:cNvSpPr>
          <p:nvPr>
            <p:ph type="title"/>
          </p:nvPr>
        </p:nvSpPr>
        <p:spPr>
          <a:xfrm>
            <a:off x="3610564" y="306333"/>
            <a:ext cx="8911687" cy="1280890"/>
          </a:xfrm>
        </p:spPr>
        <p:txBody>
          <a:bodyPr/>
          <a:lstStyle/>
          <a:p>
            <a:r>
              <a:rPr lang="en-US" dirty="0">
                <a:solidFill>
                  <a:schemeClr val="accent1"/>
                </a:solidFill>
              </a:rPr>
              <a:t>Benzene Derivatives</a:t>
            </a:r>
          </a:p>
        </p:txBody>
      </p:sp>
      <p:sp>
        <p:nvSpPr>
          <p:cNvPr id="3" name="Content Placeholder 2">
            <a:extLst>
              <a:ext uri="{FF2B5EF4-FFF2-40B4-BE49-F238E27FC236}">
                <a16:creationId xmlns:a16="http://schemas.microsoft.com/office/drawing/2014/main" id="{3AB80ACE-F073-D6AB-EEA6-FBC992A83AD0}"/>
              </a:ext>
            </a:extLst>
          </p:cNvPr>
          <p:cNvSpPr>
            <a:spLocks noGrp="1"/>
          </p:cNvSpPr>
          <p:nvPr>
            <p:ph idx="1"/>
          </p:nvPr>
        </p:nvSpPr>
        <p:spPr>
          <a:xfrm>
            <a:off x="1881289" y="1086464"/>
            <a:ext cx="8915400" cy="3777622"/>
          </a:xfrm>
        </p:spPr>
        <p:txBody>
          <a:bodyPr/>
          <a:lstStyle/>
          <a:p>
            <a:r>
              <a:rPr lang="en-US" b="0" i="0" dirty="0">
                <a:solidFill>
                  <a:srgbClr val="0D0D0D"/>
                </a:solidFill>
                <a:effectLst/>
                <a:latin typeface="Söhne"/>
              </a:rPr>
              <a:t>benzene derivatives can also serve as an example of how derivatives are applied in real-world scenarios, particularly in the chemical industry. Benzene derivatives are organic compounds derived from benzene by replacing one or more hydrogen atoms with functional groups such as methyl, ethyl, nitro, or halogen groups</a:t>
            </a:r>
            <a:r>
              <a:rPr lang="en-US" b="0" i="0" dirty="0">
                <a:solidFill>
                  <a:srgbClr val="0D0D0D"/>
                </a:solidFill>
                <a:effectLst/>
                <a:highlight>
                  <a:srgbClr val="FFFFFF"/>
                </a:highlight>
                <a:latin typeface="Söhne"/>
              </a:rPr>
              <a:t>. </a:t>
            </a:r>
            <a:endParaRPr lang="en-US" dirty="0"/>
          </a:p>
        </p:txBody>
      </p:sp>
      <p:pic>
        <p:nvPicPr>
          <p:cNvPr id="5" name="Picture 4">
            <a:extLst>
              <a:ext uri="{FF2B5EF4-FFF2-40B4-BE49-F238E27FC236}">
                <a16:creationId xmlns:a16="http://schemas.microsoft.com/office/drawing/2014/main" id="{971EF1A7-C87B-B0D2-8DEA-6B03ABC4BC67}"/>
              </a:ext>
            </a:extLst>
          </p:cNvPr>
          <p:cNvPicPr>
            <a:picLocks noChangeAspect="1"/>
          </p:cNvPicPr>
          <p:nvPr/>
        </p:nvPicPr>
        <p:blipFill>
          <a:blip r:embed="rId2"/>
          <a:stretch>
            <a:fillRect/>
          </a:stretch>
        </p:blipFill>
        <p:spPr>
          <a:xfrm>
            <a:off x="3347020" y="2604956"/>
            <a:ext cx="5763429" cy="4096322"/>
          </a:xfrm>
          <a:prstGeom prst="rect">
            <a:avLst/>
          </a:prstGeom>
        </p:spPr>
      </p:pic>
    </p:spTree>
    <p:extLst>
      <p:ext uri="{BB962C8B-B14F-4D97-AF65-F5344CB8AC3E}">
        <p14:creationId xmlns:p14="http://schemas.microsoft.com/office/powerpoint/2010/main" val="391085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0425-C03D-E980-1A4E-C6976A1ABFCC}"/>
              </a:ext>
            </a:extLst>
          </p:cNvPr>
          <p:cNvSpPr>
            <a:spLocks noGrp="1"/>
          </p:cNvSpPr>
          <p:nvPr>
            <p:ph type="title"/>
          </p:nvPr>
        </p:nvSpPr>
        <p:spPr>
          <a:xfrm>
            <a:off x="1929247" y="241367"/>
            <a:ext cx="8911687" cy="1280890"/>
          </a:xfrm>
        </p:spPr>
        <p:txBody>
          <a:bodyPr>
            <a:normAutofit/>
          </a:bodyPr>
          <a:lstStyle/>
          <a:p>
            <a:r>
              <a:rPr lang="en-US" sz="4400" dirty="0"/>
              <a:t>Third derivative approximation</a:t>
            </a:r>
          </a:p>
        </p:txBody>
      </p:sp>
      <p:pic>
        <p:nvPicPr>
          <p:cNvPr id="5" name="Content Placeholder 4">
            <a:extLst>
              <a:ext uri="{FF2B5EF4-FFF2-40B4-BE49-F238E27FC236}">
                <a16:creationId xmlns:a16="http://schemas.microsoft.com/office/drawing/2014/main" id="{2E438694-D8FA-F338-3AB0-4D0AA19ABE7F}"/>
              </a:ext>
            </a:extLst>
          </p:cNvPr>
          <p:cNvPicPr>
            <a:picLocks noGrp="1" noChangeAspect="1"/>
          </p:cNvPicPr>
          <p:nvPr>
            <p:ph idx="1"/>
          </p:nvPr>
        </p:nvPicPr>
        <p:blipFill>
          <a:blip r:embed="rId2"/>
          <a:stretch>
            <a:fillRect/>
          </a:stretch>
        </p:blipFill>
        <p:spPr>
          <a:xfrm>
            <a:off x="2592925" y="1643415"/>
            <a:ext cx="6494484" cy="4220100"/>
          </a:xfrm>
        </p:spPr>
      </p:pic>
      <p:sp>
        <p:nvSpPr>
          <p:cNvPr id="6" name="TextBox 5">
            <a:extLst>
              <a:ext uri="{FF2B5EF4-FFF2-40B4-BE49-F238E27FC236}">
                <a16:creationId xmlns:a16="http://schemas.microsoft.com/office/drawing/2014/main" id="{7B7916BE-CD79-D50D-65CD-732AB6BB1D00}"/>
              </a:ext>
            </a:extLst>
          </p:cNvPr>
          <p:cNvSpPr txBox="1"/>
          <p:nvPr/>
        </p:nvSpPr>
        <p:spPr>
          <a:xfrm>
            <a:off x="5029200" y="6105832"/>
            <a:ext cx="7285703" cy="646331"/>
          </a:xfrm>
          <a:prstGeom prst="rect">
            <a:avLst/>
          </a:prstGeom>
          <a:noFill/>
        </p:spPr>
        <p:txBody>
          <a:bodyPr wrap="square" rtlCol="0">
            <a:spAutoFit/>
          </a:bodyPr>
          <a:lstStyle/>
          <a:p>
            <a:r>
              <a:rPr lang="en-US" b="0" i="0" dirty="0">
                <a:solidFill>
                  <a:srgbClr val="0D0D0D"/>
                </a:solidFill>
                <a:effectLst/>
                <a:latin typeface="Söhne"/>
              </a:rPr>
              <a:t>does not directly compute the third derivative, it attempts to approximate its effect by applying the Laplacian operator twice</a:t>
            </a:r>
            <a:endParaRPr lang="en-US" dirty="0"/>
          </a:p>
        </p:txBody>
      </p:sp>
    </p:spTree>
    <p:extLst>
      <p:ext uri="{BB962C8B-B14F-4D97-AF65-F5344CB8AC3E}">
        <p14:creationId xmlns:p14="http://schemas.microsoft.com/office/powerpoint/2010/main" val="244889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FB17-37B8-80EF-CF36-70C0320D95D2}"/>
              </a:ext>
            </a:extLst>
          </p:cNvPr>
          <p:cNvSpPr>
            <a:spLocks noGrp="1"/>
          </p:cNvSpPr>
          <p:nvPr>
            <p:ph type="title"/>
          </p:nvPr>
        </p:nvSpPr>
        <p:spPr>
          <a:xfrm>
            <a:off x="572396" y="712601"/>
            <a:ext cx="10503643" cy="1280890"/>
          </a:xfrm>
        </p:spPr>
        <p:txBody>
          <a:bodyPr/>
          <a:lstStyle/>
          <a:p>
            <a:pPr algn="ctr"/>
            <a:r>
              <a:rPr lang="en-US" dirty="0"/>
              <a:t>Original Image</a:t>
            </a:r>
          </a:p>
        </p:txBody>
      </p:sp>
      <p:pic>
        <p:nvPicPr>
          <p:cNvPr id="6" name="Content Placeholder 5">
            <a:extLst>
              <a:ext uri="{FF2B5EF4-FFF2-40B4-BE49-F238E27FC236}">
                <a16:creationId xmlns:a16="http://schemas.microsoft.com/office/drawing/2014/main" id="{C45FEE23-F52C-80F7-551E-C6AF95465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8168" y="2194965"/>
            <a:ext cx="5778295" cy="3698109"/>
          </a:xfrm>
        </p:spPr>
      </p:pic>
    </p:spTree>
    <p:extLst>
      <p:ext uri="{BB962C8B-B14F-4D97-AF65-F5344CB8AC3E}">
        <p14:creationId xmlns:p14="http://schemas.microsoft.com/office/powerpoint/2010/main" val="402772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3DBB-A5CD-226A-BC16-8421762EE84F}"/>
              </a:ext>
            </a:extLst>
          </p:cNvPr>
          <p:cNvSpPr>
            <a:spLocks noGrp="1"/>
          </p:cNvSpPr>
          <p:nvPr>
            <p:ph type="title"/>
          </p:nvPr>
        </p:nvSpPr>
        <p:spPr>
          <a:xfrm>
            <a:off x="2991131" y="166910"/>
            <a:ext cx="8911687" cy="1280890"/>
          </a:xfrm>
        </p:spPr>
        <p:txBody>
          <a:bodyPr/>
          <a:lstStyle/>
          <a:p>
            <a:r>
              <a:rPr lang="en-US" b="1" i="0" dirty="0">
                <a:solidFill>
                  <a:srgbClr val="0D0D0D"/>
                </a:solidFill>
                <a:effectLst/>
                <a:latin typeface="Söhne"/>
              </a:rPr>
              <a:t>Enhancing Image Sharpness</a:t>
            </a:r>
            <a:r>
              <a:rPr lang="en-US" b="0" i="0" dirty="0">
                <a:solidFill>
                  <a:srgbClr val="0D0D0D"/>
                </a:solidFill>
                <a:effectLst/>
                <a:latin typeface="Söhne"/>
              </a:rPr>
              <a:t>:</a:t>
            </a:r>
            <a:endParaRPr lang="en-US" dirty="0"/>
          </a:p>
        </p:txBody>
      </p:sp>
      <p:sp>
        <p:nvSpPr>
          <p:cNvPr id="3" name="Content Placeholder 2">
            <a:extLst>
              <a:ext uri="{FF2B5EF4-FFF2-40B4-BE49-F238E27FC236}">
                <a16:creationId xmlns:a16="http://schemas.microsoft.com/office/drawing/2014/main" id="{669B14EE-02FE-1457-D3F5-665999AEA628}"/>
              </a:ext>
            </a:extLst>
          </p:cNvPr>
          <p:cNvSpPr>
            <a:spLocks noGrp="1"/>
          </p:cNvSpPr>
          <p:nvPr>
            <p:ph idx="1"/>
          </p:nvPr>
        </p:nvSpPr>
        <p:spPr>
          <a:xfrm>
            <a:off x="1638300" y="1056968"/>
            <a:ext cx="8915400" cy="3777622"/>
          </a:xfrm>
        </p:spPr>
        <p:txBody>
          <a:bodyPr>
            <a:normAutofit/>
          </a:bodyPr>
          <a:lstStyle/>
          <a:p>
            <a:r>
              <a:rPr lang="en-US" sz="2400" b="0" i="0" dirty="0">
                <a:solidFill>
                  <a:srgbClr val="0D0D0D"/>
                </a:solidFill>
                <a:effectLst/>
                <a:latin typeface="Söhne"/>
              </a:rPr>
              <a:t>Edge detection helps improve the sharpness and clarity of printed images by enhancing the contrast between different regions. By identifying edges and boundaries, edge detection algorithms can enhance the visual appearance of edges, making them appear sharper and more defined in </a:t>
            </a:r>
            <a:r>
              <a:rPr lang="en-US" sz="2400" b="0" i="0" dirty="0">
                <a:solidFill>
                  <a:srgbClr val="0D0D0D"/>
                </a:solidFill>
                <a:effectLst/>
                <a:highlight>
                  <a:srgbClr val="FFFFFF"/>
                </a:highlight>
                <a:latin typeface="Söhne"/>
              </a:rPr>
              <a:t>the printed output.</a:t>
            </a:r>
            <a:endParaRPr lang="en-US" sz="2400" dirty="0"/>
          </a:p>
        </p:txBody>
      </p:sp>
      <p:sp>
        <p:nvSpPr>
          <p:cNvPr id="4" name="Arrow: Down 3">
            <a:extLst>
              <a:ext uri="{FF2B5EF4-FFF2-40B4-BE49-F238E27FC236}">
                <a16:creationId xmlns:a16="http://schemas.microsoft.com/office/drawing/2014/main" id="{CAFE0FB1-EF83-0B1A-FE4B-44A128226435}"/>
              </a:ext>
            </a:extLst>
          </p:cNvPr>
          <p:cNvSpPr/>
          <p:nvPr/>
        </p:nvSpPr>
        <p:spPr>
          <a:xfrm>
            <a:off x="4453052" y="3672347"/>
            <a:ext cx="2993922" cy="28316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47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070C3-4D42-C06F-48A0-C15AB08A06A3}"/>
              </a:ext>
            </a:extLst>
          </p:cNvPr>
          <p:cNvPicPr>
            <a:picLocks noChangeAspect="1"/>
          </p:cNvPicPr>
          <p:nvPr/>
        </p:nvPicPr>
        <p:blipFill>
          <a:blip r:embed="rId2"/>
          <a:stretch>
            <a:fillRect/>
          </a:stretch>
        </p:blipFill>
        <p:spPr>
          <a:xfrm>
            <a:off x="285136" y="863871"/>
            <a:ext cx="5687962" cy="5690578"/>
          </a:xfrm>
          <a:prstGeom prst="rect">
            <a:avLst/>
          </a:prstGeom>
        </p:spPr>
      </p:pic>
      <p:pic>
        <p:nvPicPr>
          <p:cNvPr id="6" name="Picture 5">
            <a:extLst>
              <a:ext uri="{FF2B5EF4-FFF2-40B4-BE49-F238E27FC236}">
                <a16:creationId xmlns:a16="http://schemas.microsoft.com/office/drawing/2014/main" id="{EB0F7094-3127-8724-D9DE-87DEF18793F0}"/>
              </a:ext>
            </a:extLst>
          </p:cNvPr>
          <p:cNvPicPr>
            <a:picLocks noChangeAspect="1"/>
          </p:cNvPicPr>
          <p:nvPr/>
        </p:nvPicPr>
        <p:blipFill>
          <a:blip r:embed="rId3"/>
          <a:stretch>
            <a:fillRect/>
          </a:stretch>
        </p:blipFill>
        <p:spPr>
          <a:xfrm>
            <a:off x="6218904" y="863871"/>
            <a:ext cx="6097545" cy="5614406"/>
          </a:xfrm>
          <a:prstGeom prst="rect">
            <a:avLst/>
          </a:prstGeom>
        </p:spPr>
      </p:pic>
      <p:sp>
        <p:nvSpPr>
          <p:cNvPr id="7" name="TextBox 6">
            <a:extLst>
              <a:ext uri="{FF2B5EF4-FFF2-40B4-BE49-F238E27FC236}">
                <a16:creationId xmlns:a16="http://schemas.microsoft.com/office/drawing/2014/main" id="{067F11C6-4455-A64D-8AB7-65F1E88D9AC2}"/>
              </a:ext>
            </a:extLst>
          </p:cNvPr>
          <p:cNvSpPr txBox="1"/>
          <p:nvPr/>
        </p:nvSpPr>
        <p:spPr>
          <a:xfrm>
            <a:off x="1740310" y="362544"/>
            <a:ext cx="3524865" cy="369332"/>
          </a:xfrm>
          <a:prstGeom prst="rect">
            <a:avLst/>
          </a:prstGeom>
          <a:noFill/>
        </p:spPr>
        <p:txBody>
          <a:bodyPr wrap="square" rtlCol="0">
            <a:spAutoFit/>
          </a:bodyPr>
          <a:lstStyle/>
          <a:p>
            <a:r>
              <a:rPr lang="en-US" dirty="0"/>
              <a:t>Original image:</a:t>
            </a:r>
          </a:p>
        </p:txBody>
      </p:sp>
      <p:sp>
        <p:nvSpPr>
          <p:cNvPr id="8" name="TextBox 7">
            <a:extLst>
              <a:ext uri="{FF2B5EF4-FFF2-40B4-BE49-F238E27FC236}">
                <a16:creationId xmlns:a16="http://schemas.microsoft.com/office/drawing/2014/main" id="{C0E4F803-968E-A2F7-ADDD-DD4EBD7C3A13}"/>
              </a:ext>
            </a:extLst>
          </p:cNvPr>
          <p:cNvSpPr txBox="1"/>
          <p:nvPr/>
        </p:nvSpPr>
        <p:spPr>
          <a:xfrm>
            <a:off x="8245894" y="379723"/>
            <a:ext cx="4070555" cy="677108"/>
          </a:xfrm>
          <a:prstGeom prst="rect">
            <a:avLst/>
          </a:prstGeom>
          <a:noFill/>
        </p:spPr>
        <p:txBody>
          <a:bodyPr wrap="square" rtlCol="0">
            <a:spAutoFit/>
          </a:bodyPr>
          <a:lstStyle/>
          <a:p>
            <a:r>
              <a:rPr lang="en-US" sz="2000" b="0" dirty="0">
                <a:effectLst/>
                <a:latin typeface="Consolas" panose="020B0609020204030204" pitchFamily="49" charset="0"/>
              </a:rPr>
              <a:t>Sharpened Image</a:t>
            </a:r>
          </a:p>
          <a:p>
            <a:endParaRPr lang="en-US" b="1" dirty="0"/>
          </a:p>
        </p:txBody>
      </p:sp>
    </p:spTree>
    <p:extLst>
      <p:ext uri="{BB962C8B-B14F-4D97-AF65-F5344CB8AC3E}">
        <p14:creationId xmlns:p14="http://schemas.microsoft.com/office/powerpoint/2010/main" val="3616818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B882-AF32-F8B8-E620-E1DD4C7A8BC6}"/>
              </a:ext>
            </a:extLst>
          </p:cNvPr>
          <p:cNvSpPr>
            <a:spLocks noGrp="1"/>
          </p:cNvSpPr>
          <p:nvPr>
            <p:ph type="ctrTitle"/>
          </p:nvPr>
        </p:nvSpPr>
        <p:spPr>
          <a:xfrm>
            <a:off x="2035278" y="1909918"/>
            <a:ext cx="7699528" cy="914400"/>
          </a:xfrm>
        </p:spPr>
        <p:txBody>
          <a:bodyPr>
            <a:normAutofit fontScale="90000"/>
          </a:bodyPr>
          <a:lstStyle/>
          <a:p>
            <a:pPr algn="l">
              <a:buFont typeface="Arial" panose="020B0604020202020204" pitchFamily="34" charset="0"/>
              <a:buChar char="•"/>
            </a:pPr>
            <a:r>
              <a:rPr lang="en-US" sz="2000" dirty="0"/>
              <a:t>Why this combination works?</a:t>
            </a:r>
            <a:br>
              <a:rPr lang="en-US" sz="2000" dirty="0"/>
            </a:br>
            <a:r>
              <a:rPr lang="en-US" sz="2000" b="0" i="0" dirty="0">
                <a:solidFill>
                  <a:srgbClr val="0D0D0D"/>
                </a:solidFill>
                <a:effectLst/>
                <a:latin typeface="Söhne"/>
              </a:rPr>
              <a:t>Edge detection and image sharpening complement each other in enhancing the visual quality and clarity of images. Edge detection identifies the locations of edges, while image sharpening enhances the contrast and definition of these edges.</a:t>
            </a:r>
            <a:br>
              <a:rPr lang="en-US" sz="2000" b="0" i="0" dirty="0">
                <a:solidFill>
                  <a:srgbClr val="0D0D0D"/>
                </a:solidFill>
                <a:effectLst/>
                <a:latin typeface="Söhne"/>
              </a:rPr>
            </a:br>
            <a:r>
              <a:rPr lang="en-US" sz="2000" b="0" i="0" dirty="0">
                <a:solidFill>
                  <a:srgbClr val="0D0D0D"/>
                </a:solidFill>
                <a:effectLst/>
                <a:latin typeface="Söhne"/>
              </a:rPr>
              <a:t>By first detecting edges using the Canny edge detector and then applying image sharpening, the code aims to further enhance the visibility and sharpness of the detected edges, resulting in an image with clearer and more defined edges.</a:t>
            </a:r>
            <a:br>
              <a:rPr lang="en-US" sz="2000" b="0" i="0" dirty="0">
                <a:solidFill>
                  <a:srgbClr val="0D0D0D"/>
                </a:solidFill>
                <a:effectLst/>
                <a:latin typeface="Söhne"/>
              </a:rPr>
            </a:br>
            <a:endParaRPr lang="en-US" sz="2000" dirty="0"/>
          </a:p>
        </p:txBody>
      </p:sp>
      <p:sp>
        <p:nvSpPr>
          <p:cNvPr id="3" name="Subtitle 2">
            <a:extLst>
              <a:ext uri="{FF2B5EF4-FFF2-40B4-BE49-F238E27FC236}">
                <a16:creationId xmlns:a16="http://schemas.microsoft.com/office/drawing/2014/main" id="{661165D5-7C78-FE37-B7E0-60800470D806}"/>
              </a:ext>
            </a:extLst>
          </p:cNvPr>
          <p:cNvSpPr>
            <a:spLocks noGrp="1"/>
          </p:cNvSpPr>
          <p:nvPr>
            <p:ph type="subTitle" idx="1"/>
          </p:nvPr>
        </p:nvSpPr>
        <p:spPr>
          <a:xfrm>
            <a:off x="2035278" y="2999144"/>
            <a:ext cx="9631567" cy="2614772"/>
          </a:xfrm>
        </p:spPr>
        <p:txBody>
          <a:bodyPr>
            <a:normAutofit/>
          </a:bodyPr>
          <a:lstStyle/>
          <a:p>
            <a:r>
              <a:rPr lang="en-US" sz="1600" dirty="0"/>
              <a:t>Tools utilized :</a:t>
            </a:r>
          </a:p>
          <a:p>
            <a:pPr marL="342900" indent="-342900">
              <a:buAutoNum type="arabicParenR"/>
            </a:pPr>
            <a:r>
              <a:rPr lang="en-US" sz="1600" dirty="0"/>
              <a:t>OpenCV provides an implementation of the Canny edge detector through </a:t>
            </a:r>
            <a:r>
              <a:rPr lang="en-US" sz="1600" dirty="0" err="1"/>
              <a:t>vc.Canny</a:t>
            </a:r>
            <a:r>
              <a:rPr lang="en-US" sz="1600" dirty="0"/>
              <a:t>() function which takes the grayscale input image and two threshold values as parameters,</a:t>
            </a:r>
          </a:p>
          <a:p>
            <a:pPr marL="342900" indent="-342900">
              <a:buAutoNum type="arabicParenR"/>
            </a:pPr>
            <a:r>
              <a:rPr lang="en-US" sz="1600" dirty="0"/>
              <a:t>Cv.filter2D()  - for applying convolution filters to images . I in this code, sharpening kernel is defined </a:t>
            </a:r>
            <a:r>
              <a:rPr lang="en-US" dirty="0"/>
              <a:t>and applied to the original image</a:t>
            </a:r>
          </a:p>
        </p:txBody>
      </p:sp>
    </p:spTree>
    <p:extLst>
      <p:ext uri="{BB962C8B-B14F-4D97-AF65-F5344CB8AC3E}">
        <p14:creationId xmlns:p14="http://schemas.microsoft.com/office/powerpoint/2010/main" val="2178400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7878-26CA-1E7F-E2B4-729197FD5E3C}"/>
              </a:ext>
            </a:extLst>
          </p:cNvPr>
          <p:cNvSpPr>
            <a:spLocks noGrp="1"/>
          </p:cNvSpPr>
          <p:nvPr>
            <p:ph type="title"/>
          </p:nvPr>
        </p:nvSpPr>
        <p:spPr>
          <a:xfrm>
            <a:off x="1578079" y="447130"/>
            <a:ext cx="10221502" cy="1280890"/>
          </a:xfrm>
        </p:spPr>
        <p:txBody>
          <a:bodyPr/>
          <a:lstStyle/>
          <a:p>
            <a:r>
              <a:rPr lang="en-US" dirty="0"/>
              <a:t>Combination derivative for edge detection</a:t>
            </a:r>
          </a:p>
        </p:txBody>
      </p:sp>
      <p:pic>
        <p:nvPicPr>
          <p:cNvPr id="5" name="Content Placeholder 4">
            <a:extLst>
              <a:ext uri="{FF2B5EF4-FFF2-40B4-BE49-F238E27FC236}">
                <a16:creationId xmlns:a16="http://schemas.microsoft.com/office/drawing/2014/main" id="{2A8C20EE-5C3F-BD53-C938-6EC29006D598}"/>
              </a:ext>
            </a:extLst>
          </p:cNvPr>
          <p:cNvPicPr>
            <a:picLocks noGrp="1" noChangeAspect="1"/>
          </p:cNvPicPr>
          <p:nvPr>
            <p:ph idx="1"/>
          </p:nvPr>
        </p:nvPicPr>
        <p:blipFill>
          <a:blip r:embed="rId2"/>
          <a:stretch>
            <a:fillRect/>
          </a:stretch>
        </p:blipFill>
        <p:spPr>
          <a:xfrm>
            <a:off x="1288480" y="2325567"/>
            <a:ext cx="9920293" cy="4085303"/>
          </a:xfrm>
        </p:spPr>
      </p:pic>
      <p:sp>
        <p:nvSpPr>
          <p:cNvPr id="6" name="TextBox 5">
            <a:extLst>
              <a:ext uri="{FF2B5EF4-FFF2-40B4-BE49-F238E27FC236}">
                <a16:creationId xmlns:a16="http://schemas.microsoft.com/office/drawing/2014/main" id="{0B216279-00D8-7A3D-9095-BD39C6B01867}"/>
              </a:ext>
            </a:extLst>
          </p:cNvPr>
          <p:cNvSpPr txBox="1"/>
          <p:nvPr/>
        </p:nvSpPr>
        <p:spPr>
          <a:xfrm>
            <a:off x="3052916" y="1679236"/>
            <a:ext cx="9920293" cy="646331"/>
          </a:xfrm>
          <a:prstGeom prst="rect">
            <a:avLst/>
          </a:prstGeom>
          <a:noFill/>
        </p:spPr>
        <p:txBody>
          <a:bodyPr wrap="square" rtlCol="0">
            <a:spAutoFit/>
          </a:bodyPr>
          <a:lstStyle/>
          <a:p>
            <a:r>
              <a:rPr lang="en-US" b="0" dirty="0" err="1">
                <a:effectLst/>
                <a:latin typeface="Consolas" panose="020B0609020204030204" pitchFamily="49" charset="0"/>
              </a:rPr>
              <a:t>coeff_log</a:t>
            </a:r>
            <a:r>
              <a:rPr lang="en-US" b="0" dirty="0">
                <a:effectLst/>
                <a:latin typeface="Consolas" panose="020B0609020204030204" pitchFamily="49" charset="0"/>
              </a:rPr>
              <a:t> = 0.7           </a:t>
            </a:r>
            <a:r>
              <a:rPr lang="en-US" b="0" dirty="0" err="1">
                <a:effectLst/>
                <a:latin typeface="Consolas" panose="020B0609020204030204" pitchFamily="49" charset="0"/>
              </a:rPr>
              <a:t>coeff_directional</a:t>
            </a:r>
            <a:r>
              <a:rPr lang="en-US" b="0" dirty="0">
                <a:effectLst/>
                <a:latin typeface="Consolas" panose="020B0609020204030204" pitchFamily="49" charset="0"/>
              </a:rPr>
              <a:t> = 0.4</a:t>
            </a:r>
          </a:p>
          <a:p>
            <a:endParaRPr lang="en-US" dirty="0"/>
          </a:p>
        </p:txBody>
      </p:sp>
    </p:spTree>
    <p:extLst>
      <p:ext uri="{BB962C8B-B14F-4D97-AF65-F5344CB8AC3E}">
        <p14:creationId xmlns:p14="http://schemas.microsoft.com/office/powerpoint/2010/main" val="383974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8C8CE3-53DF-C4B7-701C-E873559F6A47}"/>
              </a:ext>
            </a:extLst>
          </p:cNvPr>
          <p:cNvPicPr>
            <a:picLocks noChangeAspect="1"/>
          </p:cNvPicPr>
          <p:nvPr/>
        </p:nvPicPr>
        <p:blipFill>
          <a:blip r:embed="rId2"/>
          <a:stretch>
            <a:fillRect/>
          </a:stretch>
        </p:blipFill>
        <p:spPr>
          <a:xfrm>
            <a:off x="1138256" y="1817499"/>
            <a:ext cx="9915488" cy="4465314"/>
          </a:xfrm>
          <a:prstGeom prst="rect">
            <a:avLst/>
          </a:prstGeom>
        </p:spPr>
      </p:pic>
      <p:sp>
        <p:nvSpPr>
          <p:cNvPr id="5" name="TextBox 4">
            <a:extLst>
              <a:ext uri="{FF2B5EF4-FFF2-40B4-BE49-F238E27FC236}">
                <a16:creationId xmlns:a16="http://schemas.microsoft.com/office/drawing/2014/main" id="{86921A7F-DB8E-74BB-8553-413F2EE63969}"/>
              </a:ext>
            </a:extLst>
          </p:cNvPr>
          <p:cNvSpPr txBox="1"/>
          <p:nvPr/>
        </p:nvSpPr>
        <p:spPr>
          <a:xfrm>
            <a:off x="2905432" y="1092003"/>
            <a:ext cx="6990736" cy="369332"/>
          </a:xfrm>
          <a:prstGeom prst="rect">
            <a:avLst/>
          </a:prstGeom>
          <a:noFill/>
        </p:spPr>
        <p:txBody>
          <a:bodyPr wrap="square" rtlCol="0">
            <a:spAutoFit/>
          </a:bodyPr>
          <a:lstStyle/>
          <a:p>
            <a:r>
              <a:rPr lang="en-US" b="0" dirty="0" err="1">
                <a:effectLst/>
                <a:latin typeface="Consolas" panose="020B0609020204030204" pitchFamily="49" charset="0"/>
              </a:rPr>
              <a:t>coeff_log</a:t>
            </a:r>
            <a:r>
              <a:rPr lang="en-US" b="0" dirty="0">
                <a:effectLst/>
                <a:latin typeface="Consolas" panose="020B0609020204030204" pitchFamily="49" charset="0"/>
              </a:rPr>
              <a:t> = 16           </a:t>
            </a:r>
            <a:r>
              <a:rPr lang="en-US" b="0" dirty="0" err="1">
                <a:effectLst/>
                <a:latin typeface="Consolas" panose="020B0609020204030204" pitchFamily="49" charset="0"/>
              </a:rPr>
              <a:t>coeff_directional</a:t>
            </a:r>
            <a:r>
              <a:rPr lang="en-US" b="0" dirty="0">
                <a:effectLst/>
                <a:latin typeface="Consolas" panose="020B0609020204030204" pitchFamily="49" charset="0"/>
              </a:rPr>
              <a:t> = 98</a:t>
            </a:r>
          </a:p>
        </p:txBody>
      </p:sp>
    </p:spTree>
    <p:extLst>
      <p:ext uri="{BB962C8B-B14F-4D97-AF65-F5344CB8AC3E}">
        <p14:creationId xmlns:p14="http://schemas.microsoft.com/office/powerpoint/2010/main" val="320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1C77-1283-3BEC-4C25-BA9CCE828BAE}"/>
              </a:ext>
            </a:extLst>
          </p:cNvPr>
          <p:cNvSpPr>
            <a:spLocks noGrp="1"/>
          </p:cNvSpPr>
          <p:nvPr>
            <p:ph type="title"/>
          </p:nvPr>
        </p:nvSpPr>
        <p:spPr>
          <a:xfrm>
            <a:off x="2017738" y="306333"/>
            <a:ext cx="8911687" cy="1280890"/>
          </a:xfrm>
        </p:spPr>
        <p:txBody>
          <a:bodyPr/>
          <a:lstStyle/>
          <a:p>
            <a:pPr algn="ctr"/>
            <a:r>
              <a:rPr lang="en-US" dirty="0"/>
              <a:t>Sobel edge detection</a:t>
            </a:r>
          </a:p>
        </p:txBody>
      </p:sp>
      <p:pic>
        <p:nvPicPr>
          <p:cNvPr id="8" name="Content Placeholder 7">
            <a:extLst>
              <a:ext uri="{FF2B5EF4-FFF2-40B4-BE49-F238E27FC236}">
                <a16:creationId xmlns:a16="http://schemas.microsoft.com/office/drawing/2014/main" id="{D59B940A-1C9F-8FF7-2C1E-43EE72F359FB}"/>
              </a:ext>
            </a:extLst>
          </p:cNvPr>
          <p:cNvPicPr>
            <a:picLocks noGrp="1" noChangeAspect="1"/>
          </p:cNvPicPr>
          <p:nvPr>
            <p:ph idx="1"/>
          </p:nvPr>
        </p:nvPicPr>
        <p:blipFill>
          <a:blip r:embed="rId2"/>
          <a:stretch>
            <a:fillRect/>
          </a:stretch>
        </p:blipFill>
        <p:spPr>
          <a:xfrm>
            <a:off x="5222285" y="2493264"/>
            <a:ext cx="5855980" cy="3925290"/>
          </a:xfrm>
        </p:spPr>
      </p:pic>
      <p:sp>
        <p:nvSpPr>
          <p:cNvPr id="4" name="TextBox 3">
            <a:extLst>
              <a:ext uri="{FF2B5EF4-FFF2-40B4-BE49-F238E27FC236}">
                <a16:creationId xmlns:a16="http://schemas.microsoft.com/office/drawing/2014/main" id="{A6113E17-7301-FFD0-D1B3-932EBDF0A809}"/>
              </a:ext>
            </a:extLst>
          </p:cNvPr>
          <p:cNvSpPr txBox="1"/>
          <p:nvPr/>
        </p:nvSpPr>
        <p:spPr>
          <a:xfrm>
            <a:off x="1498550" y="1076633"/>
            <a:ext cx="10419017" cy="646331"/>
          </a:xfrm>
          <a:prstGeom prst="rect">
            <a:avLst/>
          </a:prstGeom>
          <a:noFill/>
        </p:spPr>
        <p:txBody>
          <a:bodyPr wrap="square" rtlCol="0">
            <a:spAutoFit/>
          </a:bodyPr>
          <a:lstStyle/>
          <a:p>
            <a:r>
              <a:rPr lang="en-US" dirty="0"/>
              <a:t>It works by computing the gradient of the image intensity at each pixel using convolution with a pair of 3x3 kernels.</a:t>
            </a:r>
          </a:p>
        </p:txBody>
      </p:sp>
      <p:pic>
        <p:nvPicPr>
          <p:cNvPr id="1030" name="Picture 6" descr="\begin{equation*} \begin{bmatrix} -1 &amp; 0 &amp; +1 \\ -2 &amp; 0 &amp; +2 \\ -1 &amp; 0 &amp; +1 \end{bmatrix} \end{equation*}">
            <a:extLst>
              <a:ext uri="{FF2B5EF4-FFF2-40B4-BE49-F238E27FC236}">
                <a16:creationId xmlns:a16="http://schemas.microsoft.com/office/drawing/2014/main" id="{968180A7-1F27-F0D1-2F37-12956D5F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064" y="1885246"/>
            <a:ext cx="1466543" cy="9445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gin{equation*} \begin{bmatrix} +1 &amp; +2 &amp; +1 \\ 0 &amp; 0 &amp; 0 \\ -1 &amp; -2 &amp; -1 \end{bmatrix} \end{equation*}">
            <a:extLst>
              <a:ext uri="{FF2B5EF4-FFF2-40B4-BE49-F238E27FC236}">
                <a16:creationId xmlns:a16="http://schemas.microsoft.com/office/drawing/2014/main" id="{CD449CAD-63CA-A2F4-7A78-EC77A9179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064" y="3429000"/>
            <a:ext cx="1466543" cy="10981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F4664D-B072-6FC6-FB65-F08D63C246EA}"/>
              </a:ext>
            </a:extLst>
          </p:cNvPr>
          <p:cNvSpPr txBox="1"/>
          <p:nvPr/>
        </p:nvSpPr>
        <p:spPr>
          <a:xfrm>
            <a:off x="1328022" y="2923927"/>
            <a:ext cx="2212258" cy="369332"/>
          </a:xfrm>
          <a:prstGeom prst="rect">
            <a:avLst/>
          </a:prstGeom>
          <a:noFill/>
        </p:spPr>
        <p:txBody>
          <a:bodyPr wrap="square" rtlCol="0">
            <a:spAutoFit/>
          </a:bodyPr>
          <a:lstStyle/>
          <a:p>
            <a:r>
              <a:rPr lang="en-US" dirty="0"/>
              <a:t>X-Direction Kernel</a:t>
            </a:r>
          </a:p>
        </p:txBody>
      </p:sp>
      <p:sp>
        <p:nvSpPr>
          <p:cNvPr id="6" name="TextBox 5">
            <a:extLst>
              <a:ext uri="{FF2B5EF4-FFF2-40B4-BE49-F238E27FC236}">
                <a16:creationId xmlns:a16="http://schemas.microsoft.com/office/drawing/2014/main" id="{5B2D8A75-8354-7826-E25A-D8E47A822D52}"/>
              </a:ext>
            </a:extLst>
          </p:cNvPr>
          <p:cNvSpPr txBox="1"/>
          <p:nvPr/>
        </p:nvSpPr>
        <p:spPr>
          <a:xfrm>
            <a:off x="1328022" y="4662856"/>
            <a:ext cx="2212258" cy="369332"/>
          </a:xfrm>
          <a:prstGeom prst="rect">
            <a:avLst/>
          </a:prstGeom>
          <a:noFill/>
        </p:spPr>
        <p:txBody>
          <a:bodyPr wrap="square" rtlCol="0">
            <a:spAutoFit/>
          </a:bodyPr>
          <a:lstStyle/>
          <a:p>
            <a:r>
              <a:rPr lang="en-US" dirty="0"/>
              <a:t>Y-Direction Kernel</a:t>
            </a:r>
          </a:p>
        </p:txBody>
      </p:sp>
      <p:sp>
        <p:nvSpPr>
          <p:cNvPr id="9" name="TextBox 8">
            <a:extLst>
              <a:ext uri="{FF2B5EF4-FFF2-40B4-BE49-F238E27FC236}">
                <a16:creationId xmlns:a16="http://schemas.microsoft.com/office/drawing/2014/main" id="{FEDD2536-E541-280F-9C0E-1EBFD9BEF278}"/>
              </a:ext>
            </a:extLst>
          </p:cNvPr>
          <p:cNvSpPr txBox="1"/>
          <p:nvPr/>
        </p:nvSpPr>
        <p:spPr>
          <a:xfrm>
            <a:off x="5502019" y="1800225"/>
            <a:ext cx="5427406" cy="523220"/>
          </a:xfrm>
          <a:prstGeom prst="rect">
            <a:avLst/>
          </a:prstGeom>
          <a:noFill/>
        </p:spPr>
        <p:txBody>
          <a:bodyPr wrap="square" rtlCol="0">
            <a:spAutoFit/>
          </a:bodyPr>
          <a:lstStyle/>
          <a:p>
            <a:r>
              <a:rPr lang="en-US" sz="2800" dirty="0"/>
              <a:t>When kernel size is 3 . Sobel X</a:t>
            </a:r>
          </a:p>
        </p:txBody>
      </p:sp>
    </p:spTree>
    <p:extLst>
      <p:ext uri="{BB962C8B-B14F-4D97-AF65-F5344CB8AC3E}">
        <p14:creationId xmlns:p14="http://schemas.microsoft.com/office/powerpoint/2010/main" val="133779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387F-2C37-AC94-A477-ADF4EE5E05C3}"/>
              </a:ext>
            </a:extLst>
          </p:cNvPr>
          <p:cNvSpPr>
            <a:spLocks noGrp="1"/>
          </p:cNvSpPr>
          <p:nvPr>
            <p:ph type="title"/>
          </p:nvPr>
        </p:nvSpPr>
        <p:spPr>
          <a:xfrm>
            <a:off x="2479854" y="1292466"/>
            <a:ext cx="8911687" cy="1280890"/>
          </a:xfrm>
        </p:spPr>
        <p:txBody>
          <a:bodyPr/>
          <a:lstStyle/>
          <a:p>
            <a:r>
              <a:rPr lang="en-US" sz="3600" dirty="0"/>
              <a:t>When kernel size is 5. Sobel X</a:t>
            </a:r>
            <a:br>
              <a:rPr lang="en-US" sz="3600" dirty="0"/>
            </a:br>
            <a:endParaRPr lang="en-US" dirty="0"/>
          </a:p>
        </p:txBody>
      </p:sp>
      <p:pic>
        <p:nvPicPr>
          <p:cNvPr id="5" name="Content Placeholder 4">
            <a:extLst>
              <a:ext uri="{FF2B5EF4-FFF2-40B4-BE49-F238E27FC236}">
                <a16:creationId xmlns:a16="http://schemas.microsoft.com/office/drawing/2014/main" id="{D600A855-8CF6-0048-DE33-3857F19F15E2}"/>
              </a:ext>
            </a:extLst>
          </p:cNvPr>
          <p:cNvPicPr>
            <a:picLocks noGrp="1" noChangeAspect="1"/>
          </p:cNvPicPr>
          <p:nvPr>
            <p:ph idx="1"/>
          </p:nvPr>
        </p:nvPicPr>
        <p:blipFill>
          <a:blip r:embed="rId2"/>
          <a:stretch>
            <a:fillRect/>
          </a:stretch>
        </p:blipFill>
        <p:spPr>
          <a:xfrm>
            <a:off x="2773171" y="2219099"/>
            <a:ext cx="6196638" cy="4131092"/>
          </a:xfrm>
        </p:spPr>
      </p:pic>
      <p:sp>
        <p:nvSpPr>
          <p:cNvPr id="6" name="TextBox 5">
            <a:extLst>
              <a:ext uri="{FF2B5EF4-FFF2-40B4-BE49-F238E27FC236}">
                <a16:creationId xmlns:a16="http://schemas.microsoft.com/office/drawing/2014/main" id="{82E38A2F-85D9-7939-6A59-B81A29F76F9A}"/>
              </a:ext>
            </a:extLst>
          </p:cNvPr>
          <p:cNvSpPr txBox="1"/>
          <p:nvPr/>
        </p:nvSpPr>
        <p:spPr>
          <a:xfrm>
            <a:off x="1932038" y="383458"/>
            <a:ext cx="9739722" cy="584775"/>
          </a:xfrm>
          <a:prstGeom prst="rect">
            <a:avLst/>
          </a:prstGeom>
          <a:noFill/>
        </p:spPr>
        <p:txBody>
          <a:bodyPr wrap="square" rtlCol="0">
            <a:spAutoFit/>
          </a:bodyPr>
          <a:lstStyle/>
          <a:p>
            <a:r>
              <a:rPr lang="en-US" sz="3200" b="0" i="0" dirty="0">
                <a:solidFill>
                  <a:srgbClr val="333333"/>
                </a:solidFill>
                <a:effectLst/>
                <a:latin typeface="Roboto" panose="02000000000000000000" pitchFamily="2" charset="0"/>
              </a:rPr>
              <a:t>1st derivative Sobel image in the x-direction.</a:t>
            </a:r>
            <a:endParaRPr lang="en-US" sz="3200" dirty="0"/>
          </a:p>
        </p:txBody>
      </p:sp>
    </p:spTree>
    <p:extLst>
      <p:ext uri="{BB962C8B-B14F-4D97-AF65-F5344CB8AC3E}">
        <p14:creationId xmlns:p14="http://schemas.microsoft.com/office/powerpoint/2010/main" val="140020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4E22-EA1A-7B00-80BB-1D7B911A096B}"/>
              </a:ext>
            </a:extLst>
          </p:cNvPr>
          <p:cNvSpPr>
            <a:spLocks noGrp="1"/>
          </p:cNvSpPr>
          <p:nvPr>
            <p:ph type="title"/>
          </p:nvPr>
        </p:nvSpPr>
        <p:spPr>
          <a:xfrm>
            <a:off x="324465" y="1408646"/>
            <a:ext cx="5265174" cy="1280890"/>
          </a:xfrm>
        </p:spPr>
        <p:txBody>
          <a:bodyPr/>
          <a:lstStyle/>
          <a:p>
            <a:r>
              <a:rPr lang="en-US" dirty="0"/>
              <a:t>Sobel Y. Kernel size is 3 </a:t>
            </a:r>
          </a:p>
        </p:txBody>
      </p:sp>
      <p:pic>
        <p:nvPicPr>
          <p:cNvPr id="6" name="Content Placeholder 5">
            <a:extLst>
              <a:ext uri="{FF2B5EF4-FFF2-40B4-BE49-F238E27FC236}">
                <a16:creationId xmlns:a16="http://schemas.microsoft.com/office/drawing/2014/main" id="{30234879-4E4E-B646-532D-0A446CD8323B}"/>
              </a:ext>
            </a:extLst>
          </p:cNvPr>
          <p:cNvPicPr>
            <a:picLocks noGrp="1" noChangeAspect="1"/>
          </p:cNvPicPr>
          <p:nvPr>
            <p:ph sz="half" idx="1"/>
          </p:nvPr>
        </p:nvPicPr>
        <p:blipFill>
          <a:blip r:embed="rId2"/>
          <a:stretch>
            <a:fillRect/>
          </a:stretch>
        </p:blipFill>
        <p:spPr>
          <a:xfrm>
            <a:off x="13131" y="2286175"/>
            <a:ext cx="5887842" cy="4424166"/>
          </a:xfrm>
        </p:spPr>
      </p:pic>
      <p:pic>
        <p:nvPicPr>
          <p:cNvPr id="8" name="Picture 7">
            <a:extLst>
              <a:ext uri="{FF2B5EF4-FFF2-40B4-BE49-F238E27FC236}">
                <a16:creationId xmlns:a16="http://schemas.microsoft.com/office/drawing/2014/main" id="{362932FF-09D5-7B67-8974-8EA777FC57C7}"/>
              </a:ext>
            </a:extLst>
          </p:cNvPr>
          <p:cNvPicPr>
            <a:picLocks noChangeAspect="1"/>
          </p:cNvPicPr>
          <p:nvPr/>
        </p:nvPicPr>
        <p:blipFill>
          <a:blip r:embed="rId3"/>
          <a:stretch>
            <a:fillRect/>
          </a:stretch>
        </p:blipFill>
        <p:spPr>
          <a:xfrm>
            <a:off x="6004825" y="2286175"/>
            <a:ext cx="6174044" cy="4424166"/>
          </a:xfrm>
          <a:prstGeom prst="rect">
            <a:avLst/>
          </a:prstGeom>
        </p:spPr>
      </p:pic>
      <p:sp>
        <p:nvSpPr>
          <p:cNvPr id="9" name="TextBox 8">
            <a:extLst>
              <a:ext uri="{FF2B5EF4-FFF2-40B4-BE49-F238E27FC236}">
                <a16:creationId xmlns:a16="http://schemas.microsoft.com/office/drawing/2014/main" id="{E09B7D55-64E7-83E8-5F18-C863299327BA}"/>
              </a:ext>
            </a:extLst>
          </p:cNvPr>
          <p:cNvSpPr txBox="1"/>
          <p:nvPr/>
        </p:nvSpPr>
        <p:spPr>
          <a:xfrm>
            <a:off x="6096000" y="1408646"/>
            <a:ext cx="5658464" cy="707886"/>
          </a:xfrm>
          <a:prstGeom prst="rect">
            <a:avLst/>
          </a:prstGeom>
          <a:noFill/>
        </p:spPr>
        <p:txBody>
          <a:bodyPr wrap="square" rtlCol="0">
            <a:spAutoFit/>
          </a:bodyPr>
          <a:lstStyle/>
          <a:p>
            <a:r>
              <a:rPr lang="en-US" sz="4000" dirty="0"/>
              <a:t>Sobel Y. Kernel size is 5 </a:t>
            </a:r>
          </a:p>
        </p:txBody>
      </p:sp>
      <p:sp>
        <p:nvSpPr>
          <p:cNvPr id="10" name="TextBox 9">
            <a:extLst>
              <a:ext uri="{FF2B5EF4-FFF2-40B4-BE49-F238E27FC236}">
                <a16:creationId xmlns:a16="http://schemas.microsoft.com/office/drawing/2014/main" id="{304F917F-3876-03D2-E5DF-C5148ED53B82}"/>
              </a:ext>
            </a:extLst>
          </p:cNvPr>
          <p:cNvSpPr txBox="1"/>
          <p:nvPr/>
        </p:nvSpPr>
        <p:spPr>
          <a:xfrm>
            <a:off x="2125385" y="536066"/>
            <a:ext cx="10053484" cy="584775"/>
          </a:xfrm>
          <a:prstGeom prst="rect">
            <a:avLst/>
          </a:prstGeom>
          <a:noFill/>
        </p:spPr>
        <p:txBody>
          <a:bodyPr wrap="square" rtlCol="0">
            <a:spAutoFit/>
          </a:bodyPr>
          <a:lstStyle/>
          <a:p>
            <a:r>
              <a:rPr lang="en-US" sz="3200" b="0" i="0" dirty="0">
                <a:effectLst/>
                <a:latin typeface="Roboto" panose="02000000000000000000" pitchFamily="2" charset="0"/>
              </a:rPr>
              <a:t>1st derivative Sobel image in the y-direction.</a:t>
            </a:r>
            <a:endParaRPr lang="en-US" sz="3200" dirty="0"/>
          </a:p>
        </p:txBody>
      </p:sp>
    </p:spTree>
    <p:extLst>
      <p:ext uri="{BB962C8B-B14F-4D97-AF65-F5344CB8AC3E}">
        <p14:creationId xmlns:p14="http://schemas.microsoft.com/office/powerpoint/2010/main" val="383413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8D25-7350-718B-5D91-85871DDE35CE}"/>
              </a:ext>
            </a:extLst>
          </p:cNvPr>
          <p:cNvSpPr>
            <a:spLocks noGrp="1"/>
          </p:cNvSpPr>
          <p:nvPr>
            <p:ph type="title"/>
          </p:nvPr>
        </p:nvSpPr>
        <p:spPr>
          <a:xfrm>
            <a:off x="1697708" y="980267"/>
            <a:ext cx="9867540" cy="1280890"/>
          </a:xfrm>
        </p:spPr>
        <p:txBody>
          <a:bodyPr/>
          <a:lstStyle/>
          <a:p>
            <a:r>
              <a:rPr lang="en-US" b="0" i="0" dirty="0">
                <a:solidFill>
                  <a:schemeClr val="tx1"/>
                </a:solidFill>
                <a:effectLst/>
                <a:latin typeface="Roboto" panose="02000000000000000000" pitchFamily="2" charset="0"/>
              </a:rPr>
              <a:t> 1st derivative Sobel image in both directions</a:t>
            </a:r>
            <a:endParaRPr lang="en-US" dirty="0">
              <a:solidFill>
                <a:schemeClr val="tx1"/>
              </a:solidFill>
            </a:endParaRPr>
          </a:p>
        </p:txBody>
      </p:sp>
      <p:sp>
        <p:nvSpPr>
          <p:cNvPr id="3" name="Text Placeholder 2">
            <a:extLst>
              <a:ext uri="{FF2B5EF4-FFF2-40B4-BE49-F238E27FC236}">
                <a16:creationId xmlns:a16="http://schemas.microsoft.com/office/drawing/2014/main" id="{77CD9A1B-538B-8369-70AD-418A74FAF0CA}"/>
              </a:ext>
            </a:extLst>
          </p:cNvPr>
          <p:cNvSpPr>
            <a:spLocks noGrp="1"/>
          </p:cNvSpPr>
          <p:nvPr>
            <p:ph type="body" idx="1"/>
          </p:nvPr>
        </p:nvSpPr>
        <p:spPr>
          <a:xfrm>
            <a:off x="444607" y="2469744"/>
            <a:ext cx="6494311" cy="770443"/>
          </a:xfrm>
        </p:spPr>
        <p:txBody>
          <a:bodyPr/>
          <a:lstStyle/>
          <a:p>
            <a:r>
              <a:rPr lang="en-US" sz="1600" b="0" dirty="0">
                <a:solidFill>
                  <a:schemeClr val="tx1"/>
                </a:solidFill>
                <a:effectLst/>
                <a:latin typeface="Consolas" panose="020B0609020204030204" pitchFamily="49" charset="0"/>
              </a:rPr>
              <a:t>Sobel X Y using Sobel() function, kernel = 3 </a:t>
            </a:r>
          </a:p>
          <a:p>
            <a:endParaRPr lang="en-US" dirty="0"/>
          </a:p>
        </p:txBody>
      </p:sp>
      <p:pic>
        <p:nvPicPr>
          <p:cNvPr id="8" name="Content Placeholder 7">
            <a:extLst>
              <a:ext uri="{FF2B5EF4-FFF2-40B4-BE49-F238E27FC236}">
                <a16:creationId xmlns:a16="http://schemas.microsoft.com/office/drawing/2014/main" id="{A6BFE78A-17C8-F6F1-6C88-E2E9A88DC028}"/>
              </a:ext>
            </a:extLst>
          </p:cNvPr>
          <p:cNvPicPr>
            <a:picLocks noGrp="1" noChangeAspect="1"/>
          </p:cNvPicPr>
          <p:nvPr>
            <p:ph sz="half" idx="2"/>
          </p:nvPr>
        </p:nvPicPr>
        <p:blipFill>
          <a:blip r:embed="rId2"/>
          <a:stretch>
            <a:fillRect/>
          </a:stretch>
        </p:blipFill>
        <p:spPr>
          <a:xfrm>
            <a:off x="221994" y="2912738"/>
            <a:ext cx="5874006" cy="3826633"/>
          </a:xfrm>
        </p:spPr>
      </p:pic>
      <p:sp>
        <p:nvSpPr>
          <p:cNvPr id="5" name="Text Placeholder 4">
            <a:extLst>
              <a:ext uri="{FF2B5EF4-FFF2-40B4-BE49-F238E27FC236}">
                <a16:creationId xmlns:a16="http://schemas.microsoft.com/office/drawing/2014/main" id="{91B0B0C7-9806-DF79-B941-62E136ED4FAD}"/>
              </a:ext>
            </a:extLst>
          </p:cNvPr>
          <p:cNvSpPr>
            <a:spLocks noGrp="1"/>
          </p:cNvSpPr>
          <p:nvPr>
            <p:ph type="body" sz="quarter" idx="3"/>
          </p:nvPr>
        </p:nvSpPr>
        <p:spPr>
          <a:xfrm>
            <a:off x="6631478" y="2697620"/>
            <a:ext cx="5115915" cy="576262"/>
          </a:xfrm>
        </p:spPr>
        <p:txBody>
          <a:bodyPr/>
          <a:lstStyle/>
          <a:p>
            <a:r>
              <a:rPr lang="en-US" sz="1600" b="0" dirty="0">
                <a:solidFill>
                  <a:schemeClr val="tx1"/>
                </a:solidFill>
                <a:effectLst/>
                <a:latin typeface="Consolas" panose="020B0609020204030204" pitchFamily="49" charset="0"/>
              </a:rPr>
              <a:t>Sobel X Y using Sobel() function, kernel = 5 </a:t>
            </a:r>
          </a:p>
          <a:p>
            <a:endParaRPr lang="en-US" dirty="0"/>
          </a:p>
        </p:txBody>
      </p:sp>
      <p:sp>
        <p:nvSpPr>
          <p:cNvPr id="6" name="Content Placeholder 5">
            <a:extLst>
              <a:ext uri="{FF2B5EF4-FFF2-40B4-BE49-F238E27FC236}">
                <a16:creationId xmlns:a16="http://schemas.microsoft.com/office/drawing/2014/main" id="{558FC205-CA33-CE09-39FB-0F907D4BA1B6}"/>
              </a:ext>
            </a:extLst>
          </p:cNvPr>
          <p:cNvSpPr>
            <a:spLocks noGrp="1"/>
          </p:cNvSpPr>
          <p:nvPr>
            <p:ph sz="quarter" idx="4"/>
          </p:nvPr>
        </p:nvSpPr>
        <p:spPr>
          <a:xfrm>
            <a:off x="7480472" y="4407608"/>
            <a:ext cx="4338674" cy="3354060"/>
          </a:xfrm>
        </p:spPr>
        <p:txBody>
          <a:bodyPr/>
          <a:lstStyle/>
          <a:p>
            <a:endParaRPr lang="en-US" dirty="0"/>
          </a:p>
        </p:txBody>
      </p:sp>
      <p:pic>
        <p:nvPicPr>
          <p:cNvPr id="10" name="Picture 9">
            <a:extLst>
              <a:ext uri="{FF2B5EF4-FFF2-40B4-BE49-F238E27FC236}">
                <a16:creationId xmlns:a16="http://schemas.microsoft.com/office/drawing/2014/main" id="{F6B8BE23-CAC6-3178-29B7-03DC1925F8A8}"/>
              </a:ext>
            </a:extLst>
          </p:cNvPr>
          <p:cNvPicPr>
            <a:picLocks noChangeAspect="1"/>
          </p:cNvPicPr>
          <p:nvPr/>
        </p:nvPicPr>
        <p:blipFill>
          <a:blip r:embed="rId3"/>
          <a:stretch>
            <a:fillRect/>
          </a:stretch>
        </p:blipFill>
        <p:spPr>
          <a:xfrm>
            <a:off x="6259293" y="2886918"/>
            <a:ext cx="5860283" cy="3826633"/>
          </a:xfrm>
          <a:prstGeom prst="rect">
            <a:avLst/>
          </a:prstGeom>
        </p:spPr>
      </p:pic>
    </p:spTree>
    <p:extLst>
      <p:ext uri="{BB962C8B-B14F-4D97-AF65-F5344CB8AC3E}">
        <p14:creationId xmlns:p14="http://schemas.microsoft.com/office/powerpoint/2010/main" val="56407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C15D-D8DE-1C0F-DCAC-98A855AE00B1}"/>
              </a:ext>
            </a:extLst>
          </p:cNvPr>
          <p:cNvSpPr>
            <a:spLocks noGrp="1"/>
          </p:cNvSpPr>
          <p:nvPr>
            <p:ph type="ctrTitle"/>
          </p:nvPr>
        </p:nvSpPr>
        <p:spPr>
          <a:xfrm>
            <a:off x="1638300" y="-671052"/>
            <a:ext cx="8915399" cy="2262781"/>
          </a:xfrm>
        </p:spPr>
        <p:txBody>
          <a:bodyPr/>
          <a:lstStyle/>
          <a:p>
            <a:r>
              <a:rPr lang="en-US" dirty="0"/>
              <a:t>Canny edge detection</a:t>
            </a:r>
          </a:p>
        </p:txBody>
      </p:sp>
      <p:sp>
        <p:nvSpPr>
          <p:cNvPr id="3" name="Subtitle 2">
            <a:extLst>
              <a:ext uri="{FF2B5EF4-FFF2-40B4-BE49-F238E27FC236}">
                <a16:creationId xmlns:a16="http://schemas.microsoft.com/office/drawing/2014/main" id="{04BCFB71-76B6-437D-AEDE-EAF73A4FFC9E}"/>
              </a:ext>
            </a:extLst>
          </p:cNvPr>
          <p:cNvSpPr>
            <a:spLocks noGrp="1"/>
          </p:cNvSpPr>
          <p:nvPr>
            <p:ph type="subTitle" idx="1"/>
          </p:nvPr>
        </p:nvSpPr>
        <p:spPr>
          <a:xfrm>
            <a:off x="1902542" y="2153266"/>
            <a:ext cx="10171471" cy="4159044"/>
          </a:xfrm>
        </p:spPr>
        <p:txBody>
          <a:bodyPr>
            <a:normAutofit/>
          </a:bodyPr>
          <a:lstStyle/>
          <a:p>
            <a:pPr algn="l">
              <a:buFont typeface="+mj-lt"/>
              <a:buAutoNum type="arabicPeriod"/>
            </a:pPr>
            <a:r>
              <a:rPr lang="en-US" sz="3200" b="0" i="0" dirty="0">
                <a:solidFill>
                  <a:srgbClr val="3C3C3C"/>
                </a:solidFill>
                <a:effectLst/>
                <a:latin typeface="Roboto" panose="02000000000000000000" pitchFamily="2" charset="0"/>
              </a:rPr>
              <a:t>Noise Reduction</a:t>
            </a:r>
          </a:p>
          <a:p>
            <a:pPr algn="l">
              <a:buFont typeface="+mj-lt"/>
              <a:buAutoNum type="arabicPeriod"/>
            </a:pPr>
            <a:r>
              <a:rPr lang="en-US" sz="3200" b="0" i="0" dirty="0">
                <a:solidFill>
                  <a:srgbClr val="3C3C3C"/>
                </a:solidFill>
                <a:effectLst/>
                <a:latin typeface="Roboto" panose="02000000000000000000" pitchFamily="2" charset="0"/>
              </a:rPr>
              <a:t>Calculating the Intensity Gradient of the Image</a:t>
            </a:r>
          </a:p>
          <a:p>
            <a:pPr algn="l">
              <a:buFont typeface="+mj-lt"/>
              <a:buAutoNum type="arabicPeriod"/>
            </a:pPr>
            <a:r>
              <a:rPr lang="en-US" sz="3200" b="0" i="0" dirty="0">
                <a:solidFill>
                  <a:srgbClr val="3C3C3C"/>
                </a:solidFill>
                <a:effectLst/>
                <a:latin typeface="Roboto" panose="02000000000000000000" pitchFamily="2" charset="0"/>
              </a:rPr>
              <a:t>Suppression of False Edges</a:t>
            </a:r>
          </a:p>
          <a:p>
            <a:pPr algn="l">
              <a:buFont typeface="+mj-lt"/>
              <a:buAutoNum type="arabicPeriod"/>
            </a:pPr>
            <a:r>
              <a:rPr lang="en-US" sz="3200" b="0" i="0" dirty="0">
                <a:solidFill>
                  <a:srgbClr val="3C3C3C"/>
                </a:solidFill>
                <a:effectLst/>
                <a:latin typeface="Roboto" panose="02000000000000000000" pitchFamily="2" charset="0"/>
              </a:rPr>
              <a:t>Hysteresis Thresholding</a:t>
            </a:r>
          </a:p>
          <a:p>
            <a:endParaRPr lang="en-US" dirty="0"/>
          </a:p>
        </p:txBody>
      </p:sp>
    </p:spTree>
    <p:extLst>
      <p:ext uri="{BB962C8B-B14F-4D97-AF65-F5344CB8AC3E}">
        <p14:creationId xmlns:p14="http://schemas.microsoft.com/office/powerpoint/2010/main" val="210412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F935-2305-89A4-4027-199E348B1148}"/>
              </a:ext>
            </a:extLst>
          </p:cNvPr>
          <p:cNvSpPr>
            <a:spLocks noGrp="1"/>
          </p:cNvSpPr>
          <p:nvPr>
            <p:ph type="title"/>
          </p:nvPr>
        </p:nvSpPr>
        <p:spPr>
          <a:xfrm>
            <a:off x="3008670" y="727348"/>
            <a:ext cx="8911687" cy="1280890"/>
          </a:xfrm>
        </p:spPr>
        <p:txBody>
          <a:bodyPr/>
          <a:lstStyle/>
          <a:p>
            <a:r>
              <a:rPr lang="en-US" dirty="0"/>
              <a:t>Canny edge detection </a:t>
            </a:r>
          </a:p>
        </p:txBody>
      </p:sp>
      <p:pic>
        <p:nvPicPr>
          <p:cNvPr id="5" name="Content Placeholder 4">
            <a:extLst>
              <a:ext uri="{FF2B5EF4-FFF2-40B4-BE49-F238E27FC236}">
                <a16:creationId xmlns:a16="http://schemas.microsoft.com/office/drawing/2014/main" id="{D74F8639-EC9E-E5D7-9DE9-B7217A6FE2FC}"/>
              </a:ext>
            </a:extLst>
          </p:cNvPr>
          <p:cNvPicPr>
            <a:picLocks noGrp="1" noChangeAspect="1"/>
          </p:cNvPicPr>
          <p:nvPr>
            <p:ph idx="1"/>
          </p:nvPr>
        </p:nvPicPr>
        <p:blipFill>
          <a:blip r:embed="rId2"/>
          <a:stretch>
            <a:fillRect/>
          </a:stretch>
        </p:blipFill>
        <p:spPr>
          <a:xfrm>
            <a:off x="2256504" y="1716389"/>
            <a:ext cx="7472181" cy="4846643"/>
          </a:xfrm>
        </p:spPr>
      </p:pic>
    </p:spTree>
    <p:extLst>
      <p:ext uri="{BB962C8B-B14F-4D97-AF65-F5344CB8AC3E}">
        <p14:creationId xmlns:p14="http://schemas.microsoft.com/office/powerpoint/2010/main" val="70849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6313-DB94-CFF2-3815-FE181229E5A3}"/>
              </a:ext>
            </a:extLst>
          </p:cNvPr>
          <p:cNvSpPr>
            <a:spLocks noGrp="1"/>
          </p:cNvSpPr>
          <p:nvPr>
            <p:ph type="title"/>
          </p:nvPr>
        </p:nvSpPr>
        <p:spPr>
          <a:xfrm>
            <a:off x="2589211" y="32602"/>
            <a:ext cx="8915399" cy="1468800"/>
          </a:xfrm>
        </p:spPr>
        <p:txBody>
          <a:bodyPr/>
          <a:lstStyle/>
          <a:p>
            <a:r>
              <a:rPr lang="en-US" dirty="0"/>
              <a:t>            Schar algorithm </a:t>
            </a:r>
            <a:br>
              <a:rPr lang="en-US" dirty="0"/>
            </a:br>
            <a:r>
              <a:rPr lang="en-US" b="0" i="0" dirty="0">
                <a:solidFill>
                  <a:srgbClr val="0D0D0D"/>
                </a:solidFill>
                <a:effectLst/>
                <a:latin typeface="Söhne"/>
              </a:rPr>
              <a:t>kernel-based method for edge detection</a:t>
            </a:r>
            <a:endParaRPr lang="en-US" dirty="0"/>
          </a:p>
        </p:txBody>
      </p:sp>
      <p:sp>
        <p:nvSpPr>
          <p:cNvPr id="3" name="Text Placeholder 2">
            <a:extLst>
              <a:ext uri="{FF2B5EF4-FFF2-40B4-BE49-F238E27FC236}">
                <a16:creationId xmlns:a16="http://schemas.microsoft.com/office/drawing/2014/main" id="{A4D66383-FDCF-11D8-1BF7-E5EF66EFD419}"/>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108F948-FB30-DAD6-95F0-61ED06315AF0}"/>
              </a:ext>
            </a:extLst>
          </p:cNvPr>
          <p:cNvPicPr>
            <a:picLocks noChangeAspect="1"/>
          </p:cNvPicPr>
          <p:nvPr/>
        </p:nvPicPr>
        <p:blipFill>
          <a:blip r:embed="rId2"/>
          <a:stretch>
            <a:fillRect/>
          </a:stretch>
        </p:blipFill>
        <p:spPr>
          <a:xfrm>
            <a:off x="456250" y="2289556"/>
            <a:ext cx="5481190" cy="3646577"/>
          </a:xfrm>
          <a:prstGeom prst="rect">
            <a:avLst/>
          </a:prstGeom>
        </p:spPr>
      </p:pic>
      <p:sp>
        <p:nvSpPr>
          <p:cNvPr id="6" name="TextBox 5">
            <a:extLst>
              <a:ext uri="{FF2B5EF4-FFF2-40B4-BE49-F238E27FC236}">
                <a16:creationId xmlns:a16="http://schemas.microsoft.com/office/drawing/2014/main" id="{46B1076E-2F96-0CE1-9E74-74373EFCF1B7}"/>
              </a:ext>
            </a:extLst>
          </p:cNvPr>
          <p:cNvSpPr txBox="1"/>
          <p:nvPr/>
        </p:nvSpPr>
        <p:spPr>
          <a:xfrm>
            <a:off x="2477728" y="1773578"/>
            <a:ext cx="3352800" cy="369332"/>
          </a:xfrm>
          <a:prstGeom prst="rect">
            <a:avLst/>
          </a:prstGeom>
          <a:noFill/>
        </p:spPr>
        <p:txBody>
          <a:bodyPr wrap="square" rtlCol="0">
            <a:spAutoFit/>
          </a:bodyPr>
          <a:lstStyle/>
          <a:p>
            <a:r>
              <a:rPr lang="en-US" dirty="0"/>
              <a:t>X gradient </a:t>
            </a:r>
          </a:p>
        </p:txBody>
      </p:sp>
      <p:pic>
        <p:nvPicPr>
          <p:cNvPr id="8" name="Picture 7">
            <a:extLst>
              <a:ext uri="{FF2B5EF4-FFF2-40B4-BE49-F238E27FC236}">
                <a16:creationId xmlns:a16="http://schemas.microsoft.com/office/drawing/2014/main" id="{DACD7D4B-1AA4-976C-26ED-C10C50A29E9E}"/>
              </a:ext>
            </a:extLst>
          </p:cNvPr>
          <p:cNvPicPr>
            <a:picLocks noChangeAspect="1"/>
          </p:cNvPicPr>
          <p:nvPr/>
        </p:nvPicPr>
        <p:blipFill>
          <a:blip r:embed="rId3"/>
          <a:stretch>
            <a:fillRect/>
          </a:stretch>
        </p:blipFill>
        <p:spPr>
          <a:xfrm>
            <a:off x="6254561" y="2289556"/>
            <a:ext cx="5613659" cy="3646577"/>
          </a:xfrm>
          <a:prstGeom prst="rect">
            <a:avLst/>
          </a:prstGeom>
        </p:spPr>
      </p:pic>
      <p:sp>
        <p:nvSpPr>
          <p:cNvPr id="9" name="TextBox 8">
            <a:extLst>
              <a:ext uri="{FF2B5EF4-FFF2-40B4-BE49-F238E27FC236}">
                <a16:creationId xmlns:a16="http://schemas.microsoft.com/office/drawing/2014/main" id="{A3444453-4CB6-6AD9-6D49-F00CD41EBCEC}"/>
              </a:ext>
            </a:extLst>
          </p:cNvPr>
          <p:cNvSpPr txBox="1"/>
          <p:nvPr/>
        </p:nvSpPr>
        <p:spPr>
          <a:xfrm>
            <a:off x="7976059" y="1710813"/>
            <a:ext cx="3111910" cy="369332"/>
          </a:xfrm>
          <a:prstGeom prst="rect">
            <a:avLst/>
          </a:prstGeom>
          <a:noFill/>
        </p:spPr>
        <p:txBody>
          <a:bodyPr wrap="square" rtlCol="0">
            <a:spAutoFit/>
          </a:bodyPr>
          <a:lstStyle/>
          <a:p>
            <a:r>
              <a:rPr lang="en-US" dirty="0"/>
              <a:t>Y gradient</a:t>
            </a:r>
          </a:p>
        </p:txBody>
      </p:sp>
    </p:spTree>
    <p:extLst>
      <p:ext uri="{BB962C8B-B14F-4D97-AF65-F5344CB8AC3E}">
        <p14:creationId xmlns:p14="http://schemas.microsoft.com/office/powerpoint/2010/main" val="4775211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A91A414C736B42BE20279A9809998B" ma:contentTypeVersion="12" ma:contentTypeDescription="Create a new document." ma:contentTypeScope="" ma:versionID="467d0687deddb2736f64bd0af13c4fcc">
  <xsd:schema xmlns:xsd="http://www.w3.org/2001/XMLSchema" xmlns:xs="http://www.w3.org/2001/XMLSchema" xmlns:p="http://schemas.microsoft.com/office/2006/metadata/properties" xmlns:ns2="722d540f-0e00-4732-84ce-d0a9dad2fe77" xmlns:ns3="27b06752-7cc0-4c3b-bcd7-74e5a312cbe9" targetNamespace="http://schemas.microsoft.com/office/2006/metadata/properties" ma:root="true" ma:fieldsID="36b327f7df030c8e18e64e521b030783" ns2:_="" ns3:_="">
    <xsd:import namespace="722d540f-0e00-4732-84ce-d0a9dad2fe77"/>
    <xsd:import namespace="27b06752-7cc0-4c3b-bcd7-74e5a312cbe9"/>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2d540f-0e00-4732-84ce-d0a9dad2fe7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Image Tags" ma:readOnly="false" ma:fieldId="{5cf76f15-5ced-4ddc-b409-7134ff3c332f}" ma:taxonomyMulti="true" ma:sspId="5ec58fec-8bce-43fc-81ab-3c2f7f4375a4"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b06752-7cc0-4c3b-bcd7-74e5a312cbe9"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fb8c0fca-db88-4387-b1fc-b2ebb4c4a0fd}" ma:internalName="TaxCatchAll" ma:showField="CatchAllData" ma:web="27b06752-7cc0-4c3b-bcd7-74e5a312cb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722d540f-0e00-4732-84ce-d0a9dad2fe77" xsi:nil="true"/>
    <lcf76f155ced4ddcb4097134ff3c332f xmlns="722d540f-0e00-4732-84ce-d0a9dad2fe77">
      <Terms xmlns="http://schemas.microsoft.com/office/infopath/2007/PartnerControls"/>
    </lcf76f155ced4ddcb4097134ff3c332f>
    <TaxCatchAll xmlns="27b06752-7cc0-4c3b-bcd7-74e5a312cbe9" xsi:nil="true"/>
  </documentManagement>
</p:properties>
</file>

<file path=customXml/itemProps1.xml><?xml version="1.0" encoding="utf-8"?>
<ds:datastoreItem xmlns:ds="http://schemas.openxmlformats.org/officeDocument/2006/customXml" ds:itemID="{DE65F8A1-4E10-4691-8421-ABB7C9837E59}">
  <ds:schemaRefs>
    <ds:schemaRef ds:uri="http://schemas.microsoft.com/sharepoint/v3/contenttype/forms"/>
  </ds:schemaRefs>
</ds:datastoreItem>
</file>

<file path=customXml/itemProps2.xml><?xml version="1.0" encoding="utf-8"?>
<ds:datastoreItem xmlns:ds="http://schemas.openxmlformats.org/officeDocument/2006/customXml" ds:itemID="{C65755C7-EC01-49CB-92AD-CBB9C2BADA62}"/>
</file>

<file path=customXml/itemProps3.xml><?xml version="1.0" encoding="utf-8"?>
<ds:datastoreItem xmlns:ds="http://schemas.openxmlformats.org/officeDocument/2006/customXml" ds:itemID="{6D64777C-A45E-4700-A960-910B1CADCC04}">
  <ds:schemaRefs>
    <ds:schemaRef ds:uri="http://purl.org/dc/elements/1.1/"/>
    <ds:schemaRef ds:uri="http://schemas.microsoft.com/office/2006/metadata/properties"/>
    <ds:schemaRef ds:uri="42bf11a3-bf7a-47ba-aed4-ba2cc5ee7353"/>
    <ds:schemaRef ds:uri="df4e8a86-9c4b-4f2d-aad0-1b30325f565e"/>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514</TotalTime>
  <Words>1240</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Century Gothic</vt:lpstr>
      <vt:lpstr>Consolas</vt:lpstr>
      <vt:lpstr>Roboto</vt:lpstr>
      <vt:lpstr>Söhne</vt:lpstr>
      <vt:lpstr>SourceSansPro</vt:lpstr>
      <vt:lpstr>source-serif-pro</vt:lpstr>
      <vt:lpstr>Wingdings 3</vt:lpstr>
      <vt:lpstr>Wisp</vt:lpstr>
      <vt:lpstr>Edge detection</vt:lpstr>
      <vt:lpstr>Original Image</vt:lpstr>
      <vt:lpstr>Sobel edge detection</vt:lpstr>
      <vt:lpstr>When kernel size is 5. Sobel X </vt:lpstr>
      <vt:lpstr>Sobel Y. Kernel size is 3 </vt:lpstr>
      <vt:lpstr> 1st derivative Sobel image in both directions</vt:lpstr>
      <vt:lpstr>Canny edge detection</vt:lpstr>
      <vt:lpstr>Canny edge detection </vt:lpstr>
      <vt:lpstr>            Schar algorithm  kernel-based method for edge detection</vt:lpstr>
      <vt:lpstr>Laplacian edge detection</vt:lpstr>
      <vt:lpstr>After Laplacian , kernel =3</vt:lpstr>
      <vt:lpstr>First derivative or second derivative?</vt:lpstr>
      <vt:lpstr>feature extraction techniques like blob detection using Laplacian of Gaussian (LoG) filters.</vt:lpstr>
      <vt:lpstr>PowerPoint Presentation</vt:lpstr>
      <vt:lpstr>Why circles?</vt:lpstr>
      <vt:lpstr>PowerPoint Presentation</vt:lpstr>
      <vt:lpstr>Derivative in Real life</vt:lpstr>
      <vt:lpstr>Benzene Derivatives</vt:lpstr>
      <vt:lpstr>Third derivative approximation</vt:lpstr>
      <vt:lpstr>Enhancing Image Sharpness:</vt:lpstr>
      <vt:lpstr>PowerPoint Presentation</vt:lpstr>
      <vt:lpstr>Why this combination works? Edge detection and image sharpening complement each other in enhancing the visual quality and clarity of images. Edge detection identifies the locations of edges, while image sharpening enhances the contrast and definition of these edges. By first detecting edges using the Canny edge detector and then applying image sharpening, the code aims to further enhance the visibility and sharpness of the detected edges, resulting in an image with clearer and more defined edges. </vt:lpstr>
      <vt:lpstr>Combination derivative for edge detection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dc:title>
  <dc:creator>mariam borshkova</dc:creator>
  <cp:lastModifiedBy>mariam borshkova</cp:lastModifiedBy>
  <cp:revision>5</cp:revision>
  <dcterms:created xsi:type="dcterms:W3CDTF">2024-04-13T10:41:59Z</dcterms:created>
  <dcterms:modified xsi:type="dcterms:W3CDTF">2024-04-28T15:12:41Z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0x01010079B5A2555B6EDF44B53A4A7967F2F8C2</vt:lpwstr>
  </property>
</Properties>
</file>