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4" r:id="rId9"/>
    <p:sldId id="275" r:id="rId10"/>
    <p:sldId id="276" r:id="rId11"/>
    <p:sldId id="263" r:id="rId12"/>
    <p:sldId id="264" r:id="rId13"/>
    <p:sldId id="265" r:id="rId14"/>
    <p:sldId id="277" r:id="rId15"/>
    <p:sldId id="266" r:id="rId16"/>
    <p:sldId id="267" r:id="rId17"/>
    <p:sldId id="268" r:id="rId18"/>
    <p:sldId id="269" r:id="rId19"/>
    <p:sldId id="270" r:id="rId20"/>
    <p:sldId id="271"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A4850F-0BC1-4C60-BAE2-4D5AB27E8545}"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1D2BFF-E102-483C-AB73-6931928323BD}" type="slidenum">
              <a:rPr lang="en-US" smtClean="0"/>
              <a:t>‹#›</a:t>
            </a:fld>
            <a:endParaRPr lang="en-US"/>
          </a:p>
        </p:txBody>
      </p:sp>
    </p:spTree>
    <p:extLst>
      <p:ext uri="{BB962C8B-B14F-4D97-AF65-F5344CB8AC3E}">
        <p14:creationId xmlns:p14="http://schemas.microsoft.com/office/powerpoint/2010/main" val="355461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A4850F-0BC1-4C60-BAE2-4D5AB27E8545}"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1D2BFF-E102-483C-AB73-6931928323BD}" type="slidenum">
              <a:rPr lang="en-US" smtClean="0"/>
              <a:t>‹#›</a:t>
            </a:fld>
            <a:endParaRPr lang="en-US"/>
          </a:p>
        </p:txBody>
      </p:sp>
    </p:spTree>
    <p:extLst>
      <p:ext uri="{BB962C8B-B14F-4D97-AF65-F5344CB8AC3E}">
        <p14:creationId xmlns:p14="http://schemas.microsoft.com/office/powerpoint/2010/main" val="1690960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A4850F-0BC1-4C60-BAE2-4D5AB27E8545}"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1D2BFF-E102-483C-AB73-6931928323B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27499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2A4850F-0BC1-4C60-BAE2-4D5AB27E8545}"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1D2BFF-E102-483C-AB73-6931928323BD}" type="slidenum">
              <a:rPr lang="en-US" smtClean="0"/>
              <a:t>‹#›</a:t>
            </a:fld>
            <a:endParaRPr lang="en-US"/>
          </a:p>
        </p:txBody>
      </p:sp>
    </p:spTree>
    <p:extLst>
      <p:ext uri="{BB962C8B-B14F-4D97-AF65-F5344CB8AC3E}">
        <p14:creationId xmlns:p14="http://schemas.microsoft.com/office/powerpoint/2010/main" val="2586747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2A4850F-0BC1-4C60-BAE2-4D5AB27E8545}"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1D2BFF-E102-483C-AB73-6931928323B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6440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2A4850F-0BC1-4C60-BAE2-4D5AB27E8545}"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1D2BFF-E102-483C-AB73-6931928323BD}" type="slidenum">
              <a:rPr lang="en-US" smtClean="0"/>
              <a:t>‹#›</a:t>
            </a:fld>
            <a:endParaRPr lang="en-US"/>
          </a:p>
        </p:txBody>
      </p:sp>
    </p:spTree>
    <p:extLst>
      <p:ext uri="{BB962C8B-B14F-4D97-AF65-F5344CB8AC3E}">
        <p14:creationId xmlns:p14="http://schemas.microsoft.com/office/powerpoint/2010/main" val="1896961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4850F-0BC1-4C60-BAE2-4D5AB27E8545}"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1D2BFF-E102-483C-AB73-6931928323BD}" type="slidenum">
              <a:rPr lang="en-US" smtClean="0"/>
              <a:t>‹#›</a:t>
            </a:fld>
            <a:endParaRPr lang="en-US"/>
          </a:p>
        </p:txBody>
      </p:sp>
    </p:spTree>
    <p:extLst>
      <p:ext uri="{BB962C8B-B14F-4D97-AF65-F5344CB8AC3E}">
        <p14:creationId xmlns:p14="http://schemas.microsoft.com/office/powerpoint/2010/main" val="3502736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4850F-0BC1-4C60-BAE2-4D5AB27E8545}"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1D2BFF-E102-483C-AB73-6931928323BD}" type="slidenum">
              <a:rPr lang="en-US" smtClean="0"/>
              <a:t>‹#›</a:t>
            </a:fld>
            <a:endParaRPr lang="en-US"/>
          </a:p>
        </p:txBody>
      </p:sp>
    </p:spTree>
    <p:extLst>
      <p:ext uri="{BB962C8B-B14F-4D97-AF65-F5344CB8AC3E}">
        <p14:creationId xmlns:p14="http://schemas.microsoft.com/office/powerpoint/2010/main" val="1274385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4850F-0BC1-4C60-BAE2-4D5AB27E8545}"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1D2BFF-E102-483C-AB73-6931928323BD}" type="slidenum">
              <a:rPr lang="en-US" smtClean="0"/>
              <a:t>‹#›</a:t>
            </a:fld>
            <a:endParaRPr lang="en-US"/>
          </a:p>
        </p:txBody>
      </p:sp>
    </p:spTree>
    <p:extLst>
      <p:ext uri="{BB962C8B-B14F-4D97-AF65-F5344CB8AC3E}">
        <p14:creationId xmlns:p14="http://schemas.microsoft.com/office/powerpoint/2010/main" val="1322927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A4850F-0BC1-4C60-BAE2-4D5AB27E8545}"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1D2BFF-E102-483C-AB73-6931928323BD}" type="slidenum">
              <a:rPr lang="en-US" smtClean="0"/>
              <a:t>‹#›</a:t>
            </a:fld>
            <a:endParaRPr lang="en-US"/>
          </a:p>
        </p:txBody>
      </p:sp>
    </p:spTree>
    <p:extLst>
      <p:ext uri="{BB962C8B-B14F-4D97-AF65-F5344CB8AC3E}">
        <p14:creationId xmlns:p14="http://schemas.microsoft.com/office/powerpoint/2010/main" val="111675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4850F-0BC1-4C60-BAE2-4D5AB27E8545}"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A1D2BFF-E102-483C-AB73-6931928323BD}" type="slidenum">
              <a:rPr lang="en-US" smtClean="0"/>
              <a:t>‹#›</a:t>
            </a:fld>
            <a:endParaRPr lang="en-US"/>
          </a:p>
        </p:txBody>
      </p:sp>
    </p:spTree>
    <p:extLst>
      <p:ext uri="{BB962C8B-B14F-4D97-AF65-F5344CB8AC3E}">
        <p14:creationId xmlns:p14="http://schemas.microsoft.com/office/powerpoint/2010/main" val="743559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A4850F-0BC1-4C60-BAE2-4D5AB27E8545}" type="datetimeFigureOut">
              <a:rPr lang="en-US" smtClean="0"/>
              <a:t>5/28/2024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1D2BFF-E102-483C-AB73-6931928323BD}" type="slidenum">
              <a:rPr lang="en-US" smtClean="0"/>
              <a:t>‹#›</a:t>
            </a:fld>
            <a:endParaRPr lang="en-US"/>
          </a:p>
        </p:txBody>
      </p:sp>
    </p:spTree>
    <p:extLst>
      <p:ext uri="{BB962C8B-B14F-4D97-AF65-F5344CB8AC3E}">
        <p14:creationId xmlns:p14="http://schemas.microsoft.com/office/powerpoint/2010/main" val="4237655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A4850F-0BC1-4C60-BAE2-4D5AB27E8545}" type="datetimeFigureOut">
              <a:rPr lang="en-US" smtClean="0"/>
              <a:t>5/28/2024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1D2BFF-E102-483C-AB73-6931928323BD}" type="slidenum">
              <a:rPr lang="en-US" smtClean="0"/>
              <a:t>‹#›</a:t>
            </a:fld>
            <a:endParaRPr lang="en-US"/>
          </a:p>
        </p:txBody>
      </p:sp>
    </p:spTree>
    <p:extLst>
      <p:ext uri="{BB962C8B-B14F-4D97-AF65-F5344CB8AC3E}">
        <p14:creationId xmlns:p14="http://schemas.microsoft.com/office/powerpoint/2010/main" val="1101510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4850F-0BC1-4C60-BAE2-4D5AB27E8545}" type="datetimeFigureOut">
              <a:rPr lang="en-US" smtClean="0"/>
              <a:t>5/28/2024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1D2BFF-E102-483C-AB73-6931928323BD}" type="slidenum">
              <a:rPr lang="en-US" smtClean="0"/>
              <a:t>‹#›</a:t>
            </a:fld>
            <a:endParaRPr lang="en-US"/>
          </a:p>
        </p:txBody>
      </p:sp>
    </p:spTree>
    <p:extLst>
      <p:ext uri="{BB962C8B-B14F-4D97-AF65-F5344CB8AC3E}">
        <p14:creationId xmlns:p14="http://schemas.microsoft.com/office/powerpoint/2010/main" val="234794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4850F-0BC1-4C60-BAE2-4D5AB27E8545}"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1D2BFF-E102-483C-AB73-6931928323BD}" type="slidenum">
              <a:rPr lang="en-US" smtClean="0"/>
              <a:t>‹#›</a:t>
            </a:fld>
            <a:endParaRPr lang="en-US"/>
          </a:p>
        </p:txBody>
      </p:sp>
    </p:spTree>
    <p:extLst>
      <p:ext uri="{BB962C8B-B14F-4D97-AF65-F5344CB8AC3E}">
        <p14:creationId xmlns:p14="http://schemas.microsoft.com/office/powerpoint/2010/main" val="3283215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4850F-0BC1-4C60-BAE2-4D5AB27E8545}"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1D2BFF-E102-483C-AB73-6931928323BD}" type="slidenum">
              <a:rPr lang="en-US" smtClean="0"/>
              <a:t>‹#›</a:t>
            </a:fld>
            <a:endParaRPr lang="en-US"/>
          </a:p>
        </p:txBody>
      </p:sp>
    </p:spTree>
    <p:extLst>
      <p:ext uri="{BB962C8B-B14F-4D97-AF65-F5344CB8AC3E}">
        <p14:creationId xmlns:p14="http://schemas.microsoft.com/office/powerpoint/2010/main" val="148697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2A4850F-0BC1-4C60-BAE2-4D5AB27E8545}" type="datetimeFigureOut">
              <a:rPr lang="en-US" smtClean="0"/>
              <a:t>5/28/2024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1D2BFF-E102-483C-AB73-6931928323BD}" type="slidenum">
              <a:rPr lang="en-US" smtClean="0"/>
              <a:t>‹#›</a:t>
            </a:fld>
            <a:endParaRPr lang="en-US"/>
          </a:p>
        </p:txBody>
      </p:sp>
    </p:spTree>
    <p:extLst>
      <p:ext uri="{BB962C8B-B14F-4D97-AF65-F5344CB8AC3E}">
        <p14:creationId xmlns:p14="http://schemas.microsoft.com/office/powerpoint/2010/main" val="2211771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E21B43-D5FA-FBE1-1E90-329870BBBACD}"/>
              </a:ext>
            </a:extLst>
          </p:cNvPr>
          <p:cNvSpPr txBox="1"/>
          <p:nvPr/>
        </p:nvSpPr>
        <p:spPr>
          <a:xfrm>
            <a:off x="3569110" y="2659559"/>
            <a:ext cx="6341806" cy="769441"/>
          </a:xfrm>
          <a:prstGeom prst="rect">
            <a:avLst/>
          </a:prstGeom>
          <a:noFill/>
        </p:spPr>
        <p:txBody>
          <a:bodyPr wrap="square" rtlCol="0">
            <a:spAutoFit/>
          </a:bodyPr>
          <a:lstStyle/>
          <a:p>
            <a:r>
              <a:rPr lang="en-US" sz="4400" dirty="0"/>
              <a:t>Computer Project 2</a:t>
            </a:r>
          </a:p>
        </p:txBody>
      </p:sp>
      <p:sp>
        <p:nvSpPr>
          <p:cNvPr id="3" name="TextBox 2">
            <a:extLst>
              <a:ext uri="{FF2B5EF4-FFF2-40B4-BE49-F238E27FC236}">
                <a16:creationId xmlns:a16="http://schemas.microsoft.com/office/drawing/2014/main" id="{C4FAA546-09CF-6399-79B4-E92DADB53812}"/>
              </a:ext>
            </a:extLst>
          </p:cNvPr>
          <p:cNvSpPr txBox="1"/>
          <p:nvPr/>
        </p:nvSpPr>
        <p:spPr>
          <a:xfrm>
            <a:off x="9202994" y="6076335"/>
            <a:ext cx="4586749" cy="461665"/>
          </a:xfrm>
          <a:prstGeom prst="rect">
            <a:avLst/>
          </a:prstGeom>
          <a:noFill/>
        </p:spPr>
        <p:txBody>
          <a:bodyPr wrap="square" rtlCol="0">
            <a:spAutoFit/>
          </a:bodyPr>
          <a:lstStyle/>
          <a:p>
            <a:r>
              <a:rPr lang="en-US" sz="2400" dirty="0"/>
              <a:t>Mariam Borshkova</a:t>
            </a:r>
          </a:p>
        </p:txBody>
      </p:sp>
    </p:spTree>
    <p:extLst>
      <p:ext uri="{BB962C8B-B14F-4D97-AF65-F5344CB8AC3E}">
        <p14:creationId xmlns:p14="http://schemas.microsoft.com/office/powerpoint/2010/main" val="2185990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2D8A0D-648C-AD0D-8783-CD9E1359BD12}"/>
              </a:ext>
            </a:extLst>
          </p:cNvPr>
          <p:cNvPicPr>
            <a:picLocks noChangeAspect="1"/>
          </p:cNvPicPr>
          <p:nvPr/>
        </p:nvPicPr>
        <p:blipFill>
          <a:blip r:embed="rId2"/>
          <a:stretch>
            <a:fillRect/>
          </a:stretch>
        </p:blipFill>
        <p:spPr>
          <a:xfrm>
            <a:off x="3259394" y="2434047"/>
            <a:ext cx="5882721" cy="3649031"/>
          </a:xfrm>
          <a:prstGeom prst="rect">
            <a:avLst/>
          </a:prstGeom>
        </p:spPr>
      </p:pic>
      <p:sp>
        <p:nvSpPr>
          <p:cNvPr id="3" name="TextBox 2">
            <a:extLst>
              <a:ext uri="{FF2B5EF4-FFF2-40B4-BE49-F238E27FC236}">
                <a16:creationId xmlns:a16="http://schemas.microsoft.com/office/drawing/2014/main" id="{CDB3F7B9-ED41-CE00-3611-0DC4CEEF3509}"/>
              </a:ext>
            </a:extLst>
          </p:cNvPr>
          <p:cNvSpPr txBox="1"/>
          <p:nvPr/>
        </p:nvSpPr>
        <p:spPr>
          <a:xfrm>
            <a:off x="2259396" y="1040392"/>
            <a:ext cx="8146895" cy="1200329"/>
          </a:xfrm>
          <a:prstGeom prst="rect">
            <a:avLst/>
          </a:prstGeom>
          <a:noFill/>
        </p:spPr>
        <p:txBody>
          <a:bodyPr wrap="square" rtlCol="0">
            <a:spAutoFit/>
          </a:bodyPr>
          <a:lstStyle/>
          <a:p>
            <a:pPr algn="l">
              <a:buFont typeface="Arial" panose="020B0604020202020204" pitchFamily="34" charset="0"/>
              <a:buChar char="•"/>
            </a:pPr>
            <a:r>
              <a:rPr lang="en-US" b="0" i="0" dirty="0">
                <a:solidFill>
                  <a:srgbClr val="0D0D0D"/>
                </a:solidFill>
                <a:effectLst/>
                <a:latin typeface="ui-sans-serif"/>
              </a:rPr>
              <a:t>Provides high-quality interpolation, suitable for high-fidelity audio processing tasks.</a:t>
            </a:r>
          </a:p>
          <a:p>
            <a:pPr algn="l">
              <a:buFont typeface="Arial" panose="020B0604020202020204" pitchFamily="34" charset="0"/>
              <a:buChar char="•"/>
            </a:pPr>
            <a:r>
              <a:rPr lang="en-US" b="0" i="0" dirty="0">
                <a:solidFill>
                  <a:srgbClr val="0D0D0D"/>
                </a:solidFill>
                <a:effectLst/>
                <a:latin typeface="ui-sans-serif"/>
              </a:rPr>
              <a:t>Used in high-quality resampling, pitch shifting, and time-stretching algorithms.</a:t>
            </a:r>
          </a:p>
          <a:p>
            <a:pPr algn="l">
              <a:buFont typeface="Arial" panose="020B0604020202020204" pitchFamily="34" charset="0"/>
              <a:buChar char="•"/>
            </a:pPr>
            <a:r>
              <a:rPr lang="en-US" b="0" i="0" dirty="0">
                <a:solidFill>
                  <a:srgbClr val="0D0D0D"/>
                </a:solidFill>
                <a:effectLst/>
                <a:latin typeface="ui-sans-serif"/>
              </a:rPr>
              <a:t>More computationally intensive compared to linear and cubic interpolation</a:t>
            </a:r>
          </a:p>
          <a:p>
            <a:endParaRPr lang="en-US" dirty="0"/>
          </a:p>
        </p:txBody>
      </p:sp>
      <p:sp>
        <p:nvSpPr>
          <p:cNvPr id="4" name="TextBox 3">
            <a:extLst>
              <a:ext uri="{FF2B5EF4-FFF2-40B4-BE49-F238E27FC236}">
                <a16:creationId xmlns:a16="http://schemas.microsoft.com/office/drawing/2014/main" id="{84DD117A-E73E-3F41-2184-40F77E9FFC6C}"/>
              </a:ext>
            </a:extLst>
          </p:cNvPr>
          <p:cNvSpPr txBox="1"/>
          <p:nvPr/>
        </p:nvSpPr>
        <p:spPr>
          <a:xfrm>
            <a:off x="4055807" y="159518"/>
            <a:ext cx="5206181" cy="523220"/>
          </a:xfrm>
          <a:prstGeom prst="rect">
            <a:avLst/>
          </a:prstGeom>
          <a:noFill/>
        </p:spPr>
        <p:txBody>
          <a:bodyPr wrap="square" rtlCol="0">
            <a:spAutoFit/>
          </a:bodyPr>
          <a:lstStyle/>
          <a:p>
            <a:r>
              <a:rPr lang="en-US" sz="2800" dirty="0"/>
              <a:t>Spline interpolation</a:t>
            </a:r>
          </a:p>
        </p:txBody>
      </p:sp>
    </p:spTree>
    <p:extLst>
      <p:ext uri="{BB962C8B-B14F-4D97-AF65-F5344CB8AC3E}">
        <p14:creationId xmlns:p14="http://schemas.microsoft.com/office/powerpoint/2010/main" val="642261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C6793-92BD-368B-1A14-27CF9437466D}"/>
              </a:ext>
            </a:extLst>
          </p:cNvPr>
          <p:cNvSpPr>
            <a:spLocks noGrp="1"/>
          </p:cNvSpPr>
          <p:nvPr>
            <p:ph type="title"/>
          </p:nvPr>
        </p:nvSpPr>
        <p:spPr>
          <a:xfrm>
            <a:off x="3288985" y="171109"/>
            <a:ext cx="9599076" cy="1676638"/>
          </a:xfrm>
        </p:spPr>
        <p:txBody>
          <a:bodyPr/>
          <a:lstStyle/>
          <a:p>
            <a:r>
              <a:rPr lang="en-US" dirty="0"/>
              <a:t>Remove Pixels randomly </a:t>
            </a:r>
          </a:p>
        </p:txBody>
      </p:sp>
      <p:pic>
        <p:nvPicPr>
          <p:cNvPr id="4" name="Picture 3">
            <a:extLst>
              <a:ext uri="{FF2B5EF4-FFF2-40B4-BE49-F238E27FC236}">
                <a16:creationId xmlns:a16="http://schemas.microsoft.com/office/drawing/2014/main" id="{64AE769C-7AD1-A8E2-DCBE-6EDBA13A7EED}"/>
              </a:ext>
            </a:extLst>
          </p:cNvPr>
          <p:cNvPicPr>
            <a:picLocks noChangeAspect="1"/>
          </p:cNvPicPr>
          <p:nvPr/>
        </p:nvPicPr>
        <p:blipFill>
          <a:blip r:embed="rId2"/>
          <a:stretch>
            <a:fillRect/>
          </a:stretch>
        </p:blipFill>
        <p:spPr>
          <a:xfrm>
            <a:off x="7322887" y="914358"/>
            <a:ext cx="4427103" cy="2931256"/>
          </a:xfrm>
          <a:prstGeom prst="rect">
            <a:avLst/>
          </a:prstGeom>
        </p:spPr>
      </p:pic>
      <p:pic>
        <p:nvPicPr>
          <p:cNvPr id="6" name="Picture 5">
            <a:extLst>
              <a:ext uri="{FF2B5EF4-FFF2-40B4-BE49-F238E27FC236}">
                <a16:creationId xmlns:a16="http://schemas.microsoft.com/office/drawing/2014/main" id="{6E6CE63C-3AA1-2BEE-3E89-D898019DE761}"/>
              </a:ext>
            </a:extLst>
          </p:cNvPr>
          <p:cNvPicPr>
            <a:picLocks noChangeAspect="1"/>
          </p:cNvPicPr>
          <p:nvPr/>
        </p:nvPicPr>
        <p:blipFill>
          <a:blip r:embed="rId3"/>
          <a:stretch>
            <a:fillRect/>
          </a:stretch>
        </p:blipFill>
        <p:spPr>
          <a:xfrm>
            <a:off x="7322887" y="3926744"/>
            <a:ext cx="4480665" cy="2967128"/>
          </a:xfrm>
          <a:prstGeom prst="rect">
            <a:avLst/>
          </a:prstGeom>
        </p:spPr>
      </p:pic>
      <p:pic>
        <p:nvPicPr>
          <p:cNvPr id="8" name="Picture 7">
            <a:extLst>
              <a:ext uri="{FF2B5EF4-FFF2-40B4-BE49-F238E27FC236}">
                <a16:creationId xmlns:a16="http://schemas.microsoft.com/office/drawing/2014/main" id="{E8AF8B1A-FC8C-F51B-760E-BF2BAA2FBAE1}"/>
              </a:ext>
            </a:extLst>
          </p:cNvPr>
          <p:cNvPicPr>
            <a:picLocks noChangeAspect="1"/>
          </p:cNvPicPr>
          <p:nvPr/>
        </p:nvPicPr>
        <p:blipFill>
          <a:blip r:embed="rId4"/>
          <a:stretch>
            <a:fillRect/>
          </a:stretch>
        </p:blipFill>
        <p:spPr>
          <a:xfrm>
            <a:off x="388448" y="1351464"/>
            <a:ext cx="6525536" cy="2695951"/>
          </a:xfrm>
          <a:prstGeom prst="rect">
            <a:avLst/>
          </a:prstGeom>
        </p:spPr>
      </p:pic>
      <p:pic>
        <p:nvPicPr>
          <p:cNvPr id="12" name="Picture 11">
            <a:extLst>
              <a:ext uri="{FF2B5EF4-FFF2-40B4-BE49-F238E27FC236}">
                <a16:creationId xmlns:a16="http://schemas.microsoft.com/office/drawing/2014/main" id="{F32EC04C-9F19-C9C8-33AA-E1FB27937D0E}"/>
              </a:ext>
            </a:extLst>
          </p:cNvPr>
          <p:cNvPicPr>
            <a:picLocks noChangeAspect="1"/>
          </p:cNvPicPr>
          <p:nvPr/>
        </p:nvPicPr>
        <p:blipFill>
          <a:blip r:embed="rId5"/>
          <a:stretch>
            <a:fillRect/>
          </a:stretch>
        </p:blipFill>
        <p:spPr>
          <a:xfrm>
            <a:off x="1002890" y="4356575"/>
            <a:ext cx="4837087" cy="2077402"/>
          </a:xfrm>
          <a:prstGeom prst="rect">
            <a:avLst/>
          </a:prstGeom>
        </p:spPr>
      </p:pic>
    </p:spTree>
    <p:extLst>
      <p:ext uri="{BB962C8B-B14F-4D97-AF65-F5344CB8AC3E}">
        <p14:creationId xmlns:p14="http://schemas.microsoft.com/office/powerpoint/2010/main" val="1310221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61DDB4-613E-DD58-5158-1CB038B3E7D8}"/>
              </a:ext>
            </a:extLst>
          </p:cNvPr>
          <p:cNvPicPr>
            <a:picLocks noChangeAspect="1"/>
          </p:cNvPicPr>
          <p:nvPr/>
        </p:nvPicPr>
        <p:blipFill>
          <a:blip r:embed="rId2"/>
          <a:stretch>
            <a:fillRect/>
          </a:stretch>
        </p:blipFill>
        <p:spPr>
          <a:xfrm>
            <a:off x="983226" y="373712"/>
            <a:ext cx="4829730" cy="3198282"/>
          </a:xfrm>
          <a:prstGeom prst="rect">
            <a:avLst/>
          </a:prstGeom>
        </p:spPr>
      </p:pic>
      <p:pic>
        <p:nvPicPr>
          <p:cNvPr id="5" name="Picture 4">
            <a:extLst>
              <a:ext uri="{FF2B5EF4-FFF2-40B4-BE49-F238E27FC236}">
                <a16:creationId xmlns:a16="http://schemas.microsoft.com/office/drawing/2014/main" id="{7D2BB07B-C0B9-278A-87B3-410F0305F461}"/>
              </a:ext>
            </a:extLst>
          </p:cNvPr>
          <p:cNvPicPr>
            <a:picLocks noChangeAspect="1"/>
          </p:cNvPicPr>
          <p:nvPr/>
        </p:nvPicPr>
        <p:blipFill>
          <a:blip r:embed="rId3"/>
          <a:stretch>
            <a:fillRect/>
          </a:stretch>
        </p:blipFill>
        <p:spPr>
          <a:xfrm>
            <a:off x="983226" y="3659719"/>
            <a:ext cx="4846374" cy="3198281"/>
          </a:xfrm>
          <a:prstGeom prst="rect">
            <a:avLst/>
          </a:prstGeom>
        </p:spPr>
      </p:pic>
      <p:pic>
        <p:nvPicPr>
          <p:cNvPr id="7" name="Picture 6">
            <a:extLst>
              <a:ext uri="{FF2B5EF4-FFF2-40B4-BE49-F238E27FC236}">
                <a16:creationId xmlns:a16="http://schemas.microsoft.com/office/drawing/2014/main" id="{ABC9394F-060D-EFDD-D52D-15EF7761E7CC}"/>
              </a:ext>
            </a:extLst>
          </p:cNvPr>
          <p:cNvPicPr>
            <a:picLocks noChangeAspect="1"/>
          </p:cNvPicPr>
          <p:nvPr/>
        </p:nvPicPr>
        <p:blipFill>
          <a:blip r:embed="rId4"/>
          <a:stretch>
            <a:fillRect/>
          </a:stretch>
        </p:blipFill>
        <p:spPr>
          <a:xfrm>
            <a:off x="6451541" y="410426"/>
            <a:ext cx="4829731" cy="3161568"/>
          </a:xfrm>
          <a:prstGeom prst="rect">
            <a:avLst/>
          </a:prstGeom>
        </p:spPr>
      </p:pic>
      <p:pic>
        <p:nvPicPr>
          <p:cNvPr id="9" name="Picture 8">
            <a:extLst>
              <a:ext uri="{FF2B5EF4-FFF2-40B4-BE49-F238E27FC236}">
                <a16:creationId xmlns:a16="http://schemas.microsoft.com/office/drawing/2014/main" id="{AC043439-AD39-A975-36D1-8F9093F22544}"/>
              </a:ext>
            </a:extLst>
          </p:cNvPr>
          <p:cNvPicPr>
            <a:picLocks noChangeAspect="1"/>
          </p:cNvPicPr>
          <p:nvPr/>
        </p:nvPicPr>
        <p:blipFill>
          <a:blip r:embed="rId5"/>
          <a:stretch>
            <a:fillRect/>
          </a:stretch>
        </p:blipFill>
        <p:spPr>
          <a:xfrm>
            <a:off x="6451541" y="3659719"/>
            <a:ext cx="4920434" cy="3198281"/>
          </a:xfrm>
          <a:prstGeom prst="rect">
            <a:avLst/>
          </a:prstGeom>
        </p:spPr>
      </p:pic>
    </p:spTree>
    <p:extLst>
      <p:ext uri="{BB962C8B-B14F-4D97-AF65-F5344CB8AC3E}">
        <p14:creationId xmlns:p14="http://schemas.microsoft.com/office/powerpoint/2010/main" val="2922637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A65A-A091-F6D7-C7D9-9FB84D708CE5}"/>
              </a:ext>
            </a:extLst>
          </p:cNvPr>
          <p:cNvSpPr>
            <a:spLocks noGrp="1"/>
          </p:cNvSpPr>
          <p:nvPr>
            <p:ph type="title"/>
          </p:nvPr>
        </p:nvSpPr>
        <p:spPr>
          <a:xfrm>
            <a:off x="3640060" y="491375"/>
            <a:ext cx="8911687" cy="1280890"/>
          </a:xfrm>
        </p:spPr>
        <p:txBody>
          <a:bodyPr/>
          <a:lstStyle/>
          <a:p>
            <a:r>
              <a:rPr lang="en-US" dirty="0"/>
              <a:t>Radial Basis function</a:t>
            </a:r>
          </a:p>
        </p:txBody>
      </p:sp>
      <p:sp>
        <p:nvSpPr>
          <p:cNvPr id="3" name="TextBox 2">
            <a:extLst>
              <a:ext uri="{FF2B5EF4-FFF2-40B4-BE49-F238E27FC236}">
                <a16:creationId xmlns:a16="http://schemas.microsoft.com/office/drawing/2014/main" id="{7BD79415-5A66-5AFB-90F2-6014064EE066}"/>
              </a:ext>
            </a:extLst>
          </p:cNvPr>
          <p:cNvSpPr txBox="1"/>
          <p:nvPr/>
        </p:nvSpPr>
        <p:spPr>
          <a:xfrm>
            <a:off x="1356852" y="1504335"/>
            <a:ext cx="10191135" cy="1477328"/>
          </a:xfrm>
          <a:prstGeom prst="rect">
            <a:avLst/>
          </a:prstGeom>
          <a:noFill/>
        </p:spPr>
        <p:txBody>
          <a:bodyPr wrap="square" rtlCol="0">
            <a:spAutoFit/>
          </a:bodyPr>
          <a:lstStyle/>
          <a:p>
            <a:r>
              <a:rPr lang="en-US" b="0" i="0" dirty="0">
                <a:solidFill>
                  <a:srgbClr val="333333"/>
                </a:solidFill>
                <a:effectLst/>
                <a:latin typeface="HelveticaNeue Regular"/>
              </a:rPr>
              <a:t>The Radial Basis Function method  can be used not only for reconstruction of a surface from scattered data but for reconstruction of damaged images, filling gaps and for restoring missing data in images, too. The basic idea of reconstruction algorithm with RBF and very interesting results from reconstruction of images damaged by noise are presented. Feasibility of the RBF method for image processing is demonstrated.</a:t>
            </a:r>
            <a:endParaRPr lang="en-US" dirty="0"/>
          </a:p>
        </p:txBody>
      </p:sp>
      <p:sp>
        <p:nvSpPr>
          <p:cNvPr id="4" name="TextBox 3">
            <a:extLst>
              <a:ext uri="{FF2B5EF4-FFF2-40B4-BE49-F238E27FC236}">
                <a16:creationId xmlns:a16="http://schemas.microsoft.com/office/drawing/2014/main" id="{4DE51E79-2D25-6E5B-7A37-9246318603A1}"/>
              </a:ext>
            </a:extLst>
          </p:cNvPr>
          <p:cNvSpPr txBox="1"/>
          <p:nvPr/>
        </p:nvSpPr>
        <p:spPr>
          <a:xfrm>
            <a:off x="2079523" y="3613355"/>
            <a:ext cx="7610167" cy="1631216"/>
          </a:xfrm>
          <a:prstGeom prst="rect">
            <a:avLst/>
          </a:prstGeom>
          <a:noFill/>
        </p:spPr>
        <p:txBody>
          <a:bodyPr wrap="square" rtlCol="0">
            <a:spAutoFit/>
          </a:bodyPr>
          <a:lstStyle/>
          <a:p>
            <a:r>
              <a:rPr lang="en-US" sz="2000" dirty="0"/>
              <a:t>1) </a:t>
            </a:r>
            <a:r>
              <a:rPr lang="en-US" sz="2000" b="0" i="0" dirty="0">
                <a:solidFill>
                  <a:srgbClr val="0D0D0D"/>
                </a:solidFill>
                <a:effectLst/>
                <a:latin typeface="ui-sans-serif"/>
              </a:rPr>
              <a:t>Gaussian radial basis function (GRBF) for interpolation.</a:t>
            </a:r>
            <a:br>
              <a:rPr lang="en-US" sz="2000" b="0" i="0" dirty="0">
                <a:solidFill>
                  <a:srgbClr val="0D0D0D"/>
                </a:solidFill>
                <a:effectLst/>
                <a:latin typeface="ui-sans-serif"/>
              </a:rPr>
            </a:br>
            <a:r>
              <a:rPr lang="en-US" sz="2000" b="0" i="0" dirty="0">
                <a:solidFill>
                  <a:srgbClr val="0D0D0D"/>
                </a:solidFill>
                <a:effectLst/>
                <a:latin typeface="ui-sans-serif"/>
              </a:rPr>
              <a:t>RBF interpolation works by constructing a weighted sum of radial basis functions centered at known data points (in this case, the coordinates of known pixels) to estimate the values at unknown points (missing pixels). The interpolation function is typically defined as:</a:t>
            </a:r>
            <a:endParaRPr lang="en-US" sz="2000" dirty="0"/>
          </a:p>
        </p:txBody>
      </p:sp>
      <p:pic>
        <p:nvPicPr>
          <p:cNvPr id="6" name="Picture 5">
            <a:extLst>
              <a:ext uri="{FF2B5EF4-FFF2-40B4-BE49-F238E27FC236}">
                <a16:creationId xmlns:a16="http://schemas.microsoft.com/office/drawing/2014/main" id="{7305174B-4F07-174F-25DD-8CFEE5A0CD17}"/>
              </a:ext>
            </a:extLst>
          </p:cNvPr>
          <p:cNvPicPr>
            <a:picLocks noChangeAspect="1"/>
          </p:cNvPicPr>
          <p:nvPr/>
        </p:nvPicPr>
        <p:blipFill>
          <a:blip r:embed="rId2"/>
          <a:stretch>
            <a:fillRect/>
          </a:stretch>
        </p:blipFill>
        <p:spPr>
          <a:xfrm>
            <a:off x="8095903" y="4901623"/>
            <a:ext cx="2410161" cy="342948"/>
          </a:xfrm>
          <a:prstGeom prst="rect">
            <a:avLst/>
          </a:prstGeom>
        </p:spPr>
      </p:pic>
      <p:sp>
        <p:nvSpPr>
          <p:cNvPr id="7" name="TextBox 6">
            <a:extLst>
              <a:ext uri="{FF2B5EF4-FFF2-40B4-BE49-F238E27FC236}">
                <a16:creationId xmlns:a16="http://schemas.microsoft.com/office/drawing/2014/main" id="{B9ABD501-1F68-2D9E-EB59-9EDE9723D633}"/>
              </a:ext>
            </a:extLst>
          </p:cNvPr>
          <p:cNvSpPr txBox="1"/>
          <p:nvPr/>
        </p:nvSpPr>
        <p:spPr>
          <a:xfrm>
            <a:off x="1961535" y="5503818"/>
            <a:ext cx="7846142" cy="369332"/>
          </a:xfrm>
          <a:prstGeom prst="rect">
            <a:avLst/>
          </a:prstGeom>
          <a:noFill/>
        </p:spPr>
        <p:txBody>
          <a:bodyPr wrap="square" rtlCol="0">
            <a:spAutoFit/>
          </a:bodyPr>
          <a:lstStyle/>
          <a:p>
            <a:r>
              <a:rPr lang="en-US" b="0" i="1" dirty="0">
                <a:solidFill>
                  <a:srgbClr val="0D0D0D"/>
                </a:solidFill>
                <a:effectLst/>
                <a:latin typeface="KaTeX_Math"/>
              </a:rPr>
              <a:t>ϕ</a:t>
            </a:r>
            <a:r>
              <a:rPr lang="en-US" b="0" i="0" dirty="0">
                <a:solidFill>
                  <a:srgbClr val="0D0D0D"/>
                </a:solidFill>
                <a:effectLst/>
                <a:latin typeface="ui-sans-serif"/>
              </a:rPr>
              <a:t> is the radial basis function, </a:t>
            </a:r>
            <a:r>
              <a:rPr lang="en-US" b="0" i="1" dirty="0" err="1">
                <a:solidFill>
                  <a:srgbClr val="0D0D0D"/>
                </a:solidFill>
                <a:effectLst/>
                <a:latin typeface="KaTeX_Math"/>
              </a:rPr>
              <a:t>w_i</a:t>
            </a:r>
            <a:r>
              <a:rPr lang="en-US" b="0" i="0" dirty="0">
                <a:solidFill>
                  <a:srgbClr val="0D0D0D"/>
                </a:solidFill>
                <a:effectLst/>
                <a:latin typeface="KaTeX_Main"/>
              </a:rPr>
              <a:t>​</a:t>
            </a:r>
            <a:r>
              <a:rPr lang="en-US" b="0" i="0" dirty="0">
                <a:solidFill>
                  <a:srgbClr val="0D0D0D"/>
                </a:solidFill>
                <a:effectLst/>
                <a:latin typeface="ui-sans-serif"/>
              </a:rPr>
              <a:t> are the weights associated with each data point.</a:t>
            </a:r>
            <a:endParaRPr lang="en-US" dirty="0"/>
          </a:p>
        </p:txBody>
      </p:sp>
    </p:spTree>
    <p:extLst>
      <p:ext uri="{BB962C8B-B14F-4D97-AF65-F5344CB8AC3E}">
        <p14:creationId xmlns:p14="http://schemas.microsoft.com/office/powerpoint/2010/main" val="1895056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28A916-9DB6-6A07-01EA-1B8F3F0E233C}"/>
              </a:ext>
            </a:extLst>
          </p:cNvPr>
          <p:cNvPicPr>
            <a:picLocks noChangeAspect="1"/>
          </p:cNvPicPr>
          <p:nvPr/>
        </p:nvPicPr>
        <p:blipFill>
          <a:blip r:embed="rId2"/>
          <a:stretch>
            <a:fillRect/>
          </a:stretch>
        </p:blipFill>
        <p:spPr>
          <a:xfrm>
            <a:off x="2119786" y="1447523"/>
            <a:ext cx="8630854" cy="3962953"/>
          </a:xfrm>
          <a:prstGeom prst="rect">
            <a:avLst/>
          </a:prstGeom>
        </p:spPr>
      </p:pic>
    </p:spTree>
    <p:extLst>
      <p:ext uri="{BB962C8B-B14F-4D97-AF65-F5344CB8AC3E}">
        <p14:creationId xmlns:p14="http://schemas.microsoft.com/office/powerpoint/2010/main" val="1555905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A98207-BE04-E8D4-C89B-5D80BA9F3E09}"/>
              </a:ext>
            </a:extLst>
          </p:cNvPr>
          <p:cNvPicPr>
            <a:picLocks noChangeAspect="1"/>
          </p:cNvPicPr>
          <p:nvPr/>
        </p:nvPicPr>
        <p:blipFill>
          <a:blip r:embed="rId2"/>
          <a:stretch>
            <a:fillRect/>
          </a:stretch>
        </p:blipFill>
        <p:spPr>
          <a:xfrm>
            <a:off x="781724" y="1918522"/>
            <a:ext cx="3401715" cy="2359085"/>
          </a:xfrm>
          <a:prstGeom prst="rect">
            <a:avLst/>
          </a:prstGeom>
        </p:spPr>
      </p:pic>
      <p:pic>
        <p:nvPicPr>
          <p:cNvPr id="5" name="Picture 4">
            <a:extLst>
              <a:ext uri="{FF2B5EF4-FFF2-40B4-BE49-F238E27FC236}">
                <a16:creationId xmlns:a16="http://schemas.microsoft.com/office/drawing/2014/main" id="{C8FF3551-EF73-A220-26F8-65FD5F0F7FF6}"/>
              </a:ext>
            </a:extLst>
          </p:cNvPr>
          <p:cNvPicPr>
            <a:picLocks noChangeAspect="1"/>
          </p:cNvPicPr>
          <p:nvPr/>
        </p:nvPicPr>
        <p:blipFill>
          <a:blip r:embed="rId3"/>
          <a:stretch>
            <a:fillRect/>
          </a:stretch>
        </p:blipFill>
        <p:spPr>
          <a:xfrm>
            <a:off x="4581586" y="1952856"/>
            <a:ext cx="3616522" cy="2359085"/>
          </a:xfrm>
          <a:prstGeom prst="rect">
            <a:avLst/>
          </a:prstGeom>
        </p:spPr>
      </p:pic>
      <p:pic>
        <p:nvPicPr>
          <p:cNvPr id="7" name="Picture 6">
            <a:extLst>
              <a:ext uri="{FF2B5EF4-FFF2-40B4-BE49-F238E27FC236}">
                <a16:creationId xmlns:a16="http://schemas.microsoft.com/office/drawing/2014/main" id="{ED41D115-731E-4965-6987-5D83C6F62004}"/>
              </a:ext>
            </a:extLst>
          </p:cNvPr>
          <p:cNvPicPr>
            <a:picLocks noChangeAspect="1"/>
          </p:cNvPicPr>
          <p:nvPr/>
        </p:nvPicPr>
        <p:blipFill>
          <a:blip r:embed="rId4"/>
          <a:stretch>
            <a:fillRect/>
          </a:stretch>
        </p:blipFill>
        <p:spPr>
          <a:xfrm>
            <a:off x="8495173" y="2013949"/>
            <a:ext cx="3557177" cy="2263658"/>
          </a:xfrm>
          <a:prstGeom prst="rect">
            <a:avLst/>
          </a:prstGeom>
        </p:spPr>
      </p:pic>
      <p:sp>
        <p:nvSpPr>
          <p:cNvPr id="8" name="TextBox 7">
            <a:extLst>
              <a:ext uri="{FF2B5EF4-FFF2-40B4-BE49-F238E27FC236}">
                <a16:creationId xmlns:a16="http://schemas.microsoft.com/office/drawing/2014/main" id="{B98CB6D7-953D-C161-25C5-5C6B086FF8F3}"/>
              </a:ext>
            </a:extLst>
          </p:cNvPr>
          <p:cNvSpPr txBox="1"/>
          <p:nvPr/>
        </p:nvSpPr>
        <p:spPr>
          <a:xfrm>
            <a:off x="1799303" y="840658"/>
            <a:ext cx="10554929" cy="523220"/>
          </a:xfrm>
          <a:prstGeom prst="rect">
            <a:avLst/>
          </a:prstGeom>
          <a:noFill/>
        </p:spPr>
        <p:txBody>
          <a:bodyPr wrap="square" rtlCol="0">
            <a:spAutoFit/>
          </a:bodyPr>
          <a:lstStyle/>
          <a:p>
            <a:r>
              <a:rPr lang="en-US" sz="2800" b="0" i="0" dirty="0">
                <a:solidFill>
                  <a:srgbClr val="0D0D0D"/>
                </a:solidFill>
                <a:effectLst/>
                <a:latin typeface="ui-sans-serif"/>
              </a:rPr>
              <a:t>Gaussian function for the Radial Basis Function interpolation. </a:t>
            </a:r>
            <a:endParaRPr lang="en-US" sz="2800" dirty="0"/>
          </a:p>
        </p:txBody>
      </p:sp>
      <p:sp>
        <p:nvSpPr>
          <p:cNvPr id="10" name="TextBox 9">
            <a:extLst>
              <a:ext uri="{FF2B5EF4-FFF2-40B4-BE49-F238E27FC236}">
                <a16:creationId xmlns:a16="http://schemas.microsoft.com/office/drawing/2014/main" id="{9C59A485-7638-2EC2-A84E-3585657A69BB}"/>
              </a:ext>
            </a:extLst>
          </p:cNvPr>
          <p:cNvSpPr txBox="1"/>
          <p:nvPr/>
        </p:nvSpPr>
        <p:spPr>
          <a:xfrm>
            <a:off x="9409470" y="6400225"/>
            <a:ext cx="4498258" cy="369332"/>
          </a:xfrm>
          <a:prstGeom prst="rect">
            <a:avLst/>
          </a:prstGeom>
          <a:noFill/>
        </p:spPr>
        <p:txBody>
          <a:bodyPr wrap="square" rtlCol="0">
            <a:spAutoFit/>
          </a:bodyPr>
          <a:lstStyle/>
          <a:p>
            <a:r>
              <a:rPr lang="en-US" dirty="0"/>
              <a:t>There is one problem*</a:t>
            </a:r>
          </a:p>
        </p:txBody>
      </p:sp>
      <p:sp>
        <p:nvSpPr>
          <p:cNvPr id="11" name="TextBox 10">
            <a:extLst>
              <a:ext uri="{FF2B5EF4-FFF2-40B4-BE49-F238E27FC236}">
                <a16:creationId xmlns:a16="http://schemas.microsoft.com/office/drawing/2014/main" id="{89F0620B-0A9B-D63C-3E00-84A8F20C0DED}"/>
              </a:ext>
            </a:extLst>
          </p:cNvPr>
          <p:cNvSpPr txBox="1"/>
          <p:nvPr/>
        </p:nvSpPr>
        <p:spPr>
          <a:xfrm>
            <a:off x="2330244" y="4777346"/>
            <a:ext cx="8568813" cy="369332"/>
          </a:xfrm>
          <a:prstGeom prst="rect">
            <a:avLst/>
          </a:prstGeom>
          <a:noFill/>
        </p:spPr>
        <p:txBody>
          <a:bodyPr wrap="square" rtlCol="0">
            <a:spAutoFit/>
          </a:bodyPr>
          <a:lstStyle/>
          <a:p>
            <a:r>
              <a:rPr lang="en-US" b="0" i="0" dirty="0">
                <a:solidFill>
                  <a:srgbClr val="0D0D0D"/>
                </a:solidFill>
                <a:effectLst/>
                <a:latin typeface="ui-sans-serif"/>
              </a:rPr>
              <a:t>simulating missing pixels, and then applying interpolation to fill in the missing values.</a:t>
            </a:r>
            <a:endParaRPr lang="en-US" dirty="0"/>
          </a:p>
        </p:txBody>
      </p:sp>
    </p:spTree>
    <p:extLst>
      <p:ext uri="{BB962C8B-B14F-4D97-AF65-F5344CB8AC3E}">
        <p14:creationId xmlns:p14="http://schemas.microsoft.com/office/powerpoint/2010/main" val="2769714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FAEEC4-05E1-68A8-74EE-D97C45042BF7}"/>
              </a:ext>
            </a:extLst>
          </p:cNvPr>
          <p:cNvSpPr txBox="1"/>
          <p:nvPr/>
        </p:nvSpPr>
        <p:spPr>
          <a:xfrm>
            <a:off x="3269226" y="357822"/>
            <a:ext cx="6061587" cy="523220"/>
          </a:xfrm>
          <a:prstGeom prst="rect">
            <a:avLst/>
          </a:prstGeom>
          <a:noFill/>
        </p:spPr>
        <p:txBody>
          <a:bodyPr wrap="square" rtlCol="0">
            <a:spAutoFit/>
          </a:bodyPr>
          <a:lstStyle/>
          <a:p>
            <a:r>
              <a:rPr lang="en-US" sz="2800" b="0" i="0" dirty="0">
                <a:solidFill>
                  <a:srgbClr val="0D0D0D"/>
                </a:solidFill>
                <a:effectLst/>
                <a:latin typeface="ui-sans-serif"/>
              </a:rPr>
              <a:t>Multiquadric Radial Basis Function</a:t>
            </a:r>
            <a:endParaRPr lang="en-US" sz="2800" dirty="0"/>
          </a:p>
        </p:txBody>
      </p:sp>
      <p:sp>
        <p:nvSpPr>
          <p:cNvPr id="3" name="TextBox 2">
            <a:extLst>
              <a:ext uri="{FF2B5EF4-FFF2-40B4-BE49-F238E27FC236}">
                <a16:creationId xmlns:a16="http://schemas.microsoft.com/office/drawing/2014/main" id="{E8D6ADBF-1F36-829B-FA89-988E59D0768C}"/>
              </a:ext>
            </a:extLst>
          </p:cNvPr>
          <p:cNvSpPr txBox="1"/>
          <p:nvPr/>
        </p:nvSpPr>
        <p:spPr>
          <a:xfrm>
            <a:off x="1401097" y="1386348"/>
            <a:ext cx="10117393" cy="923330"/>
          </a:xfrm>
          <a:prstGeom prst="rect">
            <a:avLst/>
          </a:prstGeom>
          <a:noFill/>
        </p:spPr>
        <p:txBody>
          <a:bodyPr wrap="square" rtlCol="0">
            <a:spAutoFit/>
          </a:bodyPr>
          <a:lstStyle/>
          <a:p>
            <a:r>
              <a:rPr lang="en-US" b="0" i="0" dirty="0">
                <a:solidFill>
                  <a:srgbClr val="202124"/>
                </a:solidFill>
                <a:effectLst/>
                <a:latin typeface="Google Sans"/>
              </a:rPr>
              <a:t>It is considered </a:t>
            </a:r>
            <a:r>
              <a:rPr lang="en-US" b="0" i="0" dirty="0">
                <a:solidFill>
                  <a:srgbClr val="040C28"/>
                </a:solidFill>
                <a:effectLst/>
                <a:latin typeface="Google Sans"/>
              </a:rPr>
              <a:t>an important tool for interpolating multidimensional scattered data</a:t>
            </a:r>
            <a:r>
              <a:rPr lang="en-US" b="0" i="0" dirty="0">
                <a:solidFill>
                  <a:srgbClr val="202124"/>
                </a:solidFill>
                <a:effectLst/>
                <a:latin typeface="Google Sans"/>
              </a:rPr>
              <a:t>. Its ability to handle arbitrarily scattered data, to easily generalize to several space dimensions, and to provide spectral accuracy have made it popular in various applications.</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81C2D8F-3C24-D1AF-67E3-A21B4C5BE305}"/>
                  </a:ext>
                </a:extLst>
              </p:cNvPr>
              <p:cNvSpPr txBox="1"/>
              <p:nvPr/>
            </p:nvSpPr>
            <p:spPr>
              <a:xfrm>
                <a:off x="1831257" y="3129408"/>
                <a:ext cx="8937523" cy="2342244"/>
              </a:xfrm>
              <a:prstGeom prst="rect">
                <a:avLst/>
              </a:prstGeom>
              <a:noFill/>
            </p:spPr>
            <p:txBody>
              <a:bodyPr wrap="square" rtlCol="0">
                <a:spAutoFit/>
              </a:bodyPr>
              <a:lstStyle/>
              <a:p>
                <a:r>
                  <a:rPr lang="en-US" b="0" i="0" dirty="0">
                    <a:solidFill>
                      <a:srgbClr val="0D0D0D"/>
                    </a:solidFill>
                    <a:effectLst/>
                    <a:latin typeface="ui-sans-serif"/>
                  </a:rPr>
                  <a:t>MQ-RBFs are known for their smooth and continuous nature, leading to smooth transitions in the interpolated image. The function </a:t>
                </a:r>
                <a:r>
                  <a:rPr lang="en-US" b="0" i="0" dirty="0">
                    <a:solidFill>
                      <a:srgbClr val="0D0D0D"/>
                    </a:solidFill>
                    <a:effectLst/>
                    <a:latin typeface="KaTeX_Main"/>
                  </a:rPr>
                  <a:t>𝜙(𝑟)=</a:t>
                </a:r>
                <a14:m>
                  <m:oMath xmlns:m="http://schemas.openxmlformats.org/officeDocument/2006/math">
                    <m:rad>
                      <m:radPr>
                        <m:degHide m:val="on"/>
                        <m:ctrlPr>
                          <a:rPr lang="en-US" b="0" i="1" smtClean="0">
                            <a:solidFill>
                              <a:srgbClr val="0D0D0D"/>
                            </a:solidFill>
                            <a:effectLst/>
                            <a:latin typeface="Cambria Math" panose="02040503050406030204" pitchFamily="18" charset="0"/>
                          </a:rPr>
                        </m:ctrlPr>
                      </m:radPr>
                      <m:deg/>
                      <m:e>
                        <m:sSup>
                          <m:sSupPr>
                            <m:ctrlPr>
                              <a:rPr lang="en-US" b="0" i="1" smtClean="0">
                                <a:solidFill>
                                  <a:srgbClr val="0D0D0D"/>
                                </a:solidFill>
                                <a:effectLst/>
                                <a:latin typeface="Cambria Math" panose="02040503050406030204" pitchFamily="18" charset="0"/>
                              </a:rPr>
                            </m:ctrlPr>
                          </m:sSupPr>
                          <m:e>
                            <m:r>
                              <a:rPr lang="en-US" b="0" i="1" smtClean="0">
                                <a:solidFill>
                                  <a:srgbClr val="0D0D0D"/>
                                </a:solidFill>
                                <a:effectLst/>
                                <a:latin typeface="Cambria Math" panose="02040503050406030204" pitchFamily="18" charset="0"/>
                              </a:rPr>
                              <m:t>𝑟</m:t>
                            </m:r>
                          </m:e>
                          <m:sup>
                            <m:r>
                              <a:rPr lang="en-US" b="0" i="1" smtClean="0">
                                <a:solidFill>
                                  <a:srgbClr val="0D0D0D"/>
                                </a:solidFill>
                                <a:effectLst/>
                                <a:latin typeface="Cambria Math" panose="02040503050406030204" pitchFamily="18" charset="0"/>
                              </a:rPr>
                              <m:t>2</m:t>
                            </m:r>
                          </m:sup>
                        </m:sSup>
                        <m:r>
                          <a:rPr lang="en-US" b="0" i="1" smtClean="0">
                            <a:solidFill>
                              <a:srgbClr val="0D0D0D"/>
                            </a:solidFill>
                            <a:effectLst/>
                            <a:latin typeface="Cambria Math" panose="02040503050406030204" pitchFamily="18" charset="0"/>
                          </a:rPr>
                          <m:t>+</m:t>
                        </m:r>
                        <m:sSup>
                          <m:sSupPr>
                            <m:ctrlPr>
                              <a:rPr lang="en-US" b="0" i="1" smtClean="0">
                                <a:solidFill>
                                  <a:srgbClr val="0D0D0D"/>
                                </a:solidFill>
                                <a:effectLst/>
                                <a:latin typeface="Cambria Math" panose="02040503050406030204" pitchFamily="18" charset="0"/>
                              </a:rPr>
                            </m:ctrlPr>
                          </m:sSupPr>
                          <m:e>
                            <m:r>
                              <a:rPr lang="en-US" b="0" i="1" smtClean="0">
                                <a:solidFill>
                                  <a:srgbClr val="0D0D0D"/>
                                </a:solidFill>
                                <a:effectLst/>
                                <a:latin typeface="Cambria Math" panose="02040503050406030204" pitchFamily="18" charset="0"/>
                              </a:rPr>
                              <m:t>𝑐</m:t>
                            </m:r>
                          </m:e>
                          <m:sup>
                            <m:r>
                              <a:rPr lang="en-US" b="0" i="1" smtClean="0">
                                <a:solidFill>
                                  <a:srgbClr val="0D0D0D"/>
                                </a:solidFill>
                                <a:effectLst/>
                                <a:latin typeface="Cambria Math" panose="02040503050406030204" pitchFamily="18" charset="0"/>
                              </a:rPr>
                              <m:t>2</m:t>
                            </m:r>
                          </m:sup>
                        </m:sSup>
                      </m:e>
                    </m:rad>
                  </m:oMath>
                </a14:m>
                <a:r>
                  <a:rPr lang="en-US" b="0" i="0" dirty="0">
                    <a:solidFill>
                      <a:srgbClr val="0D0D0D"/>
                    </a:solidFill>
                    <a:effectLst/>
                    <a:latin typeface="KaTeX_Main"/>
                  </a:rPr>
                  <a:t> </a:t>
                </a:r>
                <a:r>
                  <a:rPr lang="en-US" b="0" i="0" dirty="0">
                    <a:solidFill>
                      <a:srgbClr val="0D0D0D"/>
                    </a:solidFill>
                    <a:effectLst/>
                    <a:latin typeface="ui-sans-serif"/>
                  </a:rPr>
                  <a:t>used in the code ensures smooth interpolation, preserving the visual quality of the image. </a:t>
                </a:r>
                <a:br>
                  <a:rPr lang="en-US" b="0" i="0" dirty="0">
                    <a:solidFill>
                      <a:srgbClr val="0D0D0D"/>
                    </a:solidFill>
                    <a:effectLst/>
                    <a:latin typeface="ui-sans-serif"/>
                  </a:rPr>
                </a:br>
                <a:endParaRPr lang="en-US" b="0" i="0" dirty="0">
                  <a:solidFill>
                    <a:srgbClr val="0D0D0D"/>
                  </a:solidFill>
                  <a:effectLst/>
                  <a:latin typeface="ui-sans-serif"/>
                </a:endParaRPr>
              </a:p>
              <a:p>
                <a:pPr marL="285750" indent="-285750">
                  <a:buFont typeface="Arial" panose="020B0604020202020204" pitchFamily="34" charset="0"/>
                  <a:buChar char="•"/>
                </a:pPr>
                <a:r>
                  <a:rPr lang="en-US" i="1" dirty="0"/>
                  <a:t>r</a:t>
                </a:r>
                <a:r>
                  <a:rPr lang="en-US" dirty="0"/>
                  <a:t> is the Euclidean distance between points,</a:t>
                </a:r>
              </a:p>
              <a:p>
                <a:pPr marL="285750" indent="-285750">
                  <a:buFont typeface="Arial" panose="020B0604020202020204" pitchFamily="34" charset="0"/>
                  <a:buChar char="•"/>
                </a:pPr>
                <a:r>
                  <a:rPr lang="en-US" i="1" dirty="0"/>
                  <a:t>c</a:t>
                </a:r>
                <a:r>
                  <a:rPr lang="en-US" dirty="0"/>
                  <a:t> is a positive constant that affects the shape of the function.</a:t>
                </a:r>
              </a:p>
              <a:p>
                <a:pPr marL="285750" indent="-285750">
                  <a:buFont typeface="Arial" panose="020B0604020202020204" pitchFamily="34" charset="0"/>
                  <a:buChar char="•"/>
                </a:pPr>
                <a:endParaRPr lang="en-US" b="0" i="0" dirty="0">
                  <a:solidFill>
                    <a:srgbClr val="0D0D0D"/>
                  </a:solidFill>
                  <a:effectLst/>
                  <a:latin typeface="ui-sans-serif"/>
                </a:endParaRPr>
              </a:p>
              <a:p>
                <a:endParaRPr lang="en-US" dirty="0"/>
              </a:p>
            </p:txBody>
          </p:sp>
        </mc:Choice>
        <mc:Fallback xmlns="">
          <p:sp>
            <p:nvSpPr>
              <p:cNvPr id="4" name="TextBox 3">
                <a:extLst>
                  <a:ext uri="{FF2B5EF4-FFF2-40B4-BE49-F238E27FC236}">
                    <a16:creationId xmlns:a16="http://schemas.microsoft.com/office/drawing/2014/main" id="{081C2D8F-3C24-D1AF-67E3-A21B4C5BE305}"/>
                  </a:ext>
                </a:extLst>
              </p:cNvPr>
              <p:cNvSpPr txBox="1">
                <a:spLocks noRot="1" noChangeAspect="1" noMove="1" noResize="1" noEditPoints="1" noAdjustHandles="1" noChangeArrowheads="1" noChangeShapeType="1" noTextEdit="1"/>
              </p:cNvSpPr>
              <p:nvPr/>
            </p:nvSpPr>
            <p:spPr>
              <a:xfrm>
                <a:off x="1831257" y="3129408"/>
                <a:ext cx="8937523" cy="2342244"/>
              </a:xfrm>
              <a:prstGeom prst="rect">
                <a:avLst/>
              </a:prstGeom>
              <a:blipFill>
                <a:blip r:embed="rId2"/>
                <a:stretch>
                  <a:fillRect l="-545" t="-1299" r="-273"/>
                </a:stretch>
              </a:blipFill>
            </p:spPr>
            <p:txBody>
              <a:bodyPr/>
              <a:lstStyle/>
              <a:p>
                <a:r>
                  <a:rPr lang="en-US">
                    <a:noFill/>
                  </a:rPr>
                  <a:t> </a:t>
                </a:r>
              </a:p>
            </p:txBody>
          </p:sp>
        </mc:Fallback>
      </mc:AlternateContent>
    </p:spTree>
    <p:extLst>
      <p:ext uri="{BB962C8B-B14F-4D97-AF65-F5344CB8AC3E}">
        <p14:creationId xmlns:p14="http://schemas.microsoft.com/office/powerpoint/2010/main" val="3640598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C9221E-C5BA-B45C-725B-BE65FDDFE13E}"/>
              </a:ext>
            </a:extLst>
          </p:cNvPr>
          <p:cNvPicPr>
            <a:picLocks noChangeAspect="1"/>
          </p:cNvPicPr>
          <p:nvPr/>
        </p:nvPicPr>
        <p:blipFill>
          <a:blip r:embed="rId2"/>
          <a:stretch>
            <a:fillRect/>
          </a:stretch>
        </p:blipFill>
        <p:spPr>
          <a:xfrm>
            <a:off x="551918" y="1609444"/>
            <a:ext cx="5366888" cy="4125024"/>
          </a:xfrm>
          <a:prstGeom prst="rect">
            <a:avLst/>
          </a:prstGeom>
        </p:spPr>
      </p:pic>
      <p:pic>
        <p:nvPicPr>
          <p:cNvPr id="5" name="Picture 4">
            <a:extLst>
              <a:ext uri="{FF2B5EF4-FFF2-40B4-BE49-F238E27FC236}">
                <a16:creationId xmlns:a16="http://schemas.microsoft.com/office/drawing/2014/main" id="{678353B0-A39B-BB02-273E-0CBA58767A59}"/>
              </a:ext>
            </a:extLst>
          </p:cNvPr>
          <p:cNvPicPr>
            <a:picLocks noChangeAspect="1"/>
          </p:cNvPicPr>
          <p:nvPr/>
        </p:nvPicPr>
        <p:blipFill>
          <a:blip r:embed="rId3"/>
          <a:stretch>
            <a:fillRect/>
          </a:stretch>
        </p:blipFill>
        <p:spPr>
          <a:xfrm>
            <a:off x="6762520" y="1609444"/>
            <a:ext cx="4877562" cy="4125024"/>
          </a:xfrm>
          <a:prstGeom prst="rect">
            <a:avLst/>
          </a:prstGeom>
        </p:spPr>
      </p:pic>
      <p:sp>
        <p:nvSpPr>
          <p:cNvPr id="6" name="TextBox 5">
            <a:extLst>
              <a:ext uri="{FF2B5EF4-FFF2-40B4-BE49-F238E27FC236}">
                <a16:creationId xmlns:a16="http://schemas.microsoft.com/office/drawing/2014/main" id="{9BAB062D-ABAC-EB0D-8B79-3F1253C1A525}"/>
              </a:ext>
            </a:extLst>
          </p:cNvPr>
          <p:cNvSpPr txBox="1"/>
          <p:nvPr/>
        </p:nvSpPr>
        <p:spPr>
          <a:xfrm>
            <a:off x="1946787" y="1123532"/>
            <a:ext cx="3067664" cy="369332"/>
          </a:xfrm>
          <a:prstGeom prst="rect">
            <a:avLst/>
          </a:prstGeom>
          <a:noFill/>
        </p:spPr>
        <p:txBody>
          <a:bodyPr wrap="square" rtlCol="0">
            <a:spAutoFit/>
          </a:bodyPr>
          <a:lstStyle/>
          <a:p>
            <a:r>
              <a:rPr lang="en-US" dirty="0"/>
              <a:t>1D example</a:t>
            </a:r>
          </a:p>
        </p:txBody>
      </p:sp>
      <p:sp>
        <p:nvSpPr>
          <p:cNvPr id="7" name="TextBox 6">
            <a:extLst>
              <a:ext uri="{FF2B5EF4-FFF2-40B4-BE49-F238E27FC236}">
                <a16:creationId xmlns:a16="http://schemas.microsoft.com/office/drawing/2014/main" id="{113BAF91-3DC0-8533-1DD8-5A92FEA491C4}"/>
              </a:ext>
            </a:extLst>
          </p:cNvPr>
          <p:cNvSpPr txBox="1"/>
          <p:nvPr/>
        </p:nvSpPr>
        <p:spPr>
          <a:xfrm>
            <a:off x="8170605" y="1123532"/>
            <a:ext cx="3392129" cy="369332"/>
          </a:xfrm>
          <a:prstGeom prst="rect">
            <a:avLst/>
          </a:prstGeom>
          <a:noFill/>
        </p:spPr>
        <p:txBody>
          <a:bodyPr wrap="square" rtlCol="0">
            <a:spAutoFit/>
          </a:bodyPr>
          <a:lstStyle/>
          <a:p>
            <a:r>
              <a:rPr lang="en-US" dirty="0"/>
              <a:t>2D example</a:t>
            </a:r>
          </a:p>
        </p:txBody>
      </p:sp>
      <p:sp>
        <p:nvSpPr>
          <p:cNvPr id="8" name="TextBox 7">
            <a:extLst>
              <a:ext uri="{FF2B5EF4-FFF2-40B4-BE49-F238E27FC236}">
                <a16:creationId xmlns:a16="http://schemas.microsoft.com/office/drawing/2014/main" id="{51D5A7CF-2618-312C-60EF-4C3B29516443}"/>
              </a:ext>
            </a:extLst>
          </p:cNvPr>
          <p:cNvSpPr txBox="1"/>
          <p:nvPr/>
        </p:nvSpPr>
        <p:spPr>
          <a:xfrm>
            <a:off x="3768212" y="6488668"/>
            <a:ext cx="8804787" cy="369332"/>
          </a:xfrm>
          <a:prstGeom prst="rect">
            <a:avLst/>
          </a:prstGeom>
          <a:noFill/>
        </p:spPr>
        <p:txBody>
          <a:bodyPr wrap="square" rtlCol="0">
            <a:spAutoFit/>
          </a:bodyPr>
          <a:lstStyle/>
          <a:p>
            <a:r>
              <a:rPr lang="en-US" dirty="0"/>
              <a:t>https://scipy.github.io/old-wiki/pages/Cookbook/RadialBasisFunctions.html</a:t>
            </a:r>
          </a:p>
        </p:txBody>
      </p:sp>
    </p:spTree>
    <p:extLst>
      <p:ext uri="{BB962C8B-B14F-4D97-AF65-F5344CB8AC3E}">
        <p14:creationId xmlns:p14="http://schemas.microsoft.com/office/powerpoint/2010/main" val="3906417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BBB51D-D97E-8978-BC93-929DAAF4E578}"/>
              </a:ext>
            </a:extLst>
          </p:cNvPr>
          <p:cNvPicPr>
            <a:picLocks noChangeAspect="1"/>
          </p:cNvPicPr>
          <p:nvPr/>
        </p:nvPicPr>
        <p:blipFill>
          <a:blip r:embed="rId2"/>
          <a:stretch>
            <a:fillRect/>
          </a:stretch>
        </p:blipFill>
        <p:spPr>
          <a:xfrm>
            <a:off x="623554" y="559529"/>
            <a:ext cx="4591608" cy="3025240"/>
          </a:xfrm>
          <a:prstGeom prst="rect">
            <a:avLst/>
          </a:prstGeom>
        </p:spPr>
      </p:pic>
      <p:pic>
        <p:nvPicPr>
          <p:cNvPr id="5" name="Picture 4">
            <a:extLst>
              <a:ext uri="{FF2B5EF4-FFF2-40B4-BE49-F238E27FC236}">
                <a16:creationId xmlns:a16="http://schemas.microsoft.com/office/drawing/2014/main" id="{840CEDDC-7ED4-390A-CB2A-4B419CDC9779}"/>
              </a:ext>
            </a:extLst>
          </p:cNvPr>
          <p:cNvPicPr>
            <a:picLocks noChangeAspect="1"/>
          </p:cNvPicPr>
          <p:nvPr/>
        </p:nvPicPr>
        <p:blipFill>
          <a:blip r:embed="rId3"/>
          <a:stretch>
            <a:fillRect/>
          </a:stretch>
        </p:blipFill>
        <p:spPr>
          <a:xfrm>
            <a:off x="6372157" y="559529"/>
            <a:ext cx="4537861" cy="3025240"/>
          </a:xfrm>
          <a:prstGeom prst="rect">
            <a:avLst/>
          </a:prstGeom>
        </p:spPr>
      </p:pic>
      <p:pic>
        <p:nvPicPr>
          <p:cNvPr id="7" name="Picture 6">
            <a:extLst>
              <a:ext uri="{FF2B5EF4-FFF2-40B4-BE49-F238E27FC236}">
                <a16:creationId xmlns:a16="http://schemas.microsoft.com/office/drawing/2014/main" id="{B8DF948A-3BD6-0387-7866-5D6CAE4F9C9E}"/>
              </a:ext>
            </a:extLst>
          </p:cNvPr>
          <p:cNvPicPr>
            <a:picLocks noChangeAspect="1"/>
          </p:cNvPicPr>
          <p:nvPr/>
        </p:nvPicPr>
        <p:blipFill>
          <a:blip r:embed="rId4"/>
          <a:stretch>
            <a:fillRect/>
          </a:stretch>
        </p:blipFill>
        <p:spPr>
          <a:xfrm>
            <a:off x="3805084" y="3832761"/>
            <a:ext cx="4325008" cy="2883338"/>
          </a:xfrm>
          <a:prstGeom prst="rect">
            <a:avLst/>
          </a:prstGeom>
        </p:spPr>
      </p:pic>
    </p:spTree>
    <p:extLst>
      <p:ext uri="{BB962C8B-B14F-4D97-AF65-F5344CB8AC3E}">
        <p14:creationId xmlns:p14="http://schemas.microsoft.com/office/powerpoint/2010/main" val="3277599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C1F61F-793F-9316-D97D-DE5910456D8D}"/>
              </a:ext>
            </a:extLst>
          </p:cNvPr>
          <p:cNvPicPr>
            <a:picLocks noChangeAspect="1"/>
          </p:cNvPicPr>
          <p:nvPr/>
        </p:nvPicPr>
        <p:blipFill>
          <a:blip r:embed="rId2"/>
          <a:stretch>
            <a:fillRect/>
          </a:stretch>
        </p:blipFill>
        <p:spPr>
          <a:xfrm>
            <a:off x="1227956" y="1252247"/>
            <a:ext cx="3916408" cy="2589253"/>
          </a:xfrm>
          <a:prstGeom prst="rect">
            <a:avLst/>
          </a:prstGeom>
        </p:spPr>
      </p:pic>
      <p:pic>
        <p:nvPicPr>
          <p:cNvPr id="5" name="Picture 4">
            <a:extLst>
              <a:ext uri="{FF2B5EF4-FFF2-40B4-BE49-F238E27FC236}">
                <a16:creationId xmlns:a16="http://schemas.microsoft.com/office/drawing/2014/main" id="{FAE68D13-E985-51BD-39E1-B6163C28B05B}"/>
              </a:ext>
            </a:extLst>
          </p:cNvPr>
          <p:cNvPicPr>
            <a:picLocks noChangeAspect="1"/>
          </p:cNvPicPr>
          <p:nvPr/>
        </p:nvPicPr>
        <p:blipFill>
          <a:blip r:embed="rId3"/>
          <a:stretch>
            <a:fillRect/>
          </a:stretch>
        </p:blipFill>
        <p:spPr>
          <a:xfrm>
            <a:off x="7455903" y="1252247"/>
            <a:ext cx="3916408" cy="2576242"/>
          </a:xfrm>
          <a:prstGeom prst="rect">
            <a:avLst/>
          </a:prstGeom>
        </p:spPr>
      </p:pic>
      <p:pic>
        <p:nvPicPr>
          <p:cNvPr id="7" name="Picture 6">
            <a:extLst>
              <a:ext uri="{FF2B5EF4-FFF2-40B4-BE49-F238E27FC236}">
                <a16:creationId xmlns:a16="http://schemas.microsoft.com/office/drawing/2014/main" id="{33FD2425-96BB-28D2-E4ED-4B5534982167}"/>
              </a:ext>
            </a:extLst>
          </p:cNvPr>
          <p:cNvPicPr>
            <a:picLocks noChangeAspect="1"/>
          </p:cNvPicPr>
          <p:nvPr/>
        </p:nvPicPr>
        <p:blipFill>
          <a:blip r:embed="rId4"/>
          <a:stretch>
            <a:fillRect/>
          </a:stretch>
        </p:blipFill>
        <p:spPr>
          <a:xfrm>
            <a:off x="4020461" y="4081360"/>
            <a:ext cx="4151077" cy="2776640"/>
          </a:xfrm>
          <a:prstGeom prst="rect">
            <a:avLst/>
          </a:prstGeom>
        </p:spPr>
      </p:pic>
      <p:sp>
        <p:nvSpPr>
          <p:cNvPr id="8" name="TextBox 7">
            <a:extLst>
              <a:ext uri="{FF2B5EF4-FFF2-40B4-BE49-F238E27FC236}">
                <a16:creationId xmlns:a16="http://schemas.microsoft.com/office/drawing/2014/main" id="{1CD64F16-7FAC-ABBC-0E8D-EB5CA4F81210}"/>
              </a:ext>
            </a:extLst>
          </p:cNvPr>
          <p:cNvSpPr txBox="1"/>
          <p:nvPr/>
        </p:nvSpPr>
        <p:spPr>
          <a:xfrm>
            <a:off x="4144296" y="464892"/>
            <a:ext cx="8627807" cy="646331"/>
          </a:xfrm>
          <a:prstGeom prst="rect">
            <a:avLst/>
          </a:prstGeom>
          <a:noFill/>
        </p:spPr>
        <p:txBody>
          <a:bodyPr wrap="square" rtlCol="0">
            <a:spAutoFit/>
          </a:bodyPr>
          <a:lstStyle/>
          <a:p>
            <a:r>
              <a:rPr lang="en-US" b="1" i="0" dirty="0">
                <a:solidFill>
                  <a:srgbClr val="0D0D0D"/>
                </a:solidFill>
                <a:effectLst/>
                <a:latin typeface="ui-sans-serif"/>
              </a:rPr>
              <a:t>Custom Multiquadric RBF Interpolation</a:t>
            </a:r>
          </a:p>
          <a:p>
            <a:endParaRPr lang="en-US" dirty="0"/>
          </a:p>
        </p:txBody>
      </p:sp>
    </p:spTree>
    <p:extLst>
      <p:ext uri="{BB962C8B-B14F-4D97-AF65-F5344CB8AC3E}">
        <p14:creationId xmlns:p14="http://schemas.microsoft.com/office/powerpoint/2010/main" val="3703523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E2AE3-3138-3906-37B7-61E697EECEAE}"/>
              </a:ext>
            </a:extLst>
          </p:cNvPr>
          <p:cNvSpPr>
            <a:spLocks noGrp="1"/>
          </p:cNvSpPr>
          <p:nvPr>
            <p:ph type="title"/>
          </p:nvPr>
        </p:nvSpPr>
        <p:spPr>
          <a:xfrm>
            <a:off x="1106128" y="1199297"/>
            <a:ext cx="10885179" cy="1280890"/>
          </a:xfrm>
        </p:spPr>
        <p:txBody>
          <a:bodyPr/>
          <a:lstStyle/>
          <a:p>
            <a:r>
              <a:rPr lang="en-US" dirty="0"/>
              <a:t>General information about Audio Interpolation</a:t>
            </a:r>
          </a:p>
        </p:txBody>
      </p:sp>
      <p:sp>
        <p:nvSpPr>
          <p:cNvPr id="3" name="TextBox 2">
            <a:extLst>
              <a:ext uri="{FF2B5EF4-FFF2-40B4-BE49-F238E27FC236}">
                <a16:creationId xmlns:a16="http://schemas.microsoft.com/office/drawing/2014/main" id="{8FF32FD6-9884-0093-833A-E96F99BA71BA}"/>
              </a:ext>
            </a:extLst>
          </p:cNvPr>
          <p:cNvSpPr txBox="1"/>
          <p:nvPr/>
        </p:nvSpPr>
        <p:spPr>
          <a:xfrm>
            <a:off x="1106129" y="2698955"/>
            <a:ext cx="10885178" cy="2246769"/>
          </a:xfrm>
          <a:prstGeom prst="rect">
            <a:avLst/>
          </a:prstGeom>
          <a:noFill/>
        </p:spPr>
        <p:txBody>
          <a:bodyPr wrap="square" rtlCol="0">
            <a:spAutoFit/>
          </a:bodyPr>
          <a:lstStyle/>
          <a:p>
            <a:r>
              <a:rPr lang="en-US" sz="2800" b="0" i="0" dirty="0">
                <a:solidFill>
                  <a:srgbClr val="000000"/>
                </a:solidFill>
                <a:effectLst/>
                <a:latin typeface="Times New Roman" panose="02020603050405020304" pitchFamily="18" charset="0"/>
              </a:rPr>
              <a:t>Audio interpolation is a method of making digital audio sound better than it really is. These days, almost every digital playback device uses interpolation to improve your listening experience. And with computers ever increasing in speed, it's now possible to use software implementations as well without a serious decrease in performance.</a:t>
            </a:r>
            <a:endParaRPr lang="en-US" sz="2800" dirty="0"/>
          </a:p>
        </p:txBody>
      </p:sp>
    </p:spTree>
    <p:extLst>
      <p:ext uri="{BB962C8B-B14F-4D97-AF65-F5344CB8AC3E}">
        <p14:creationId xmlns:p14="http://schemas.microsoft.com/office/powerpoint/2010/main" val="3683301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147B77-4B3B-2A4C-0F4B-C8415199C2F4}"/>
              </a:ext>
            </a:extLst>
          </p:cNvPr>
          <p:cNvPicPr>
            <a:picLocks noChangeAspect="1"/>
          </p:cNvPicPr>
          <p:nvPr/>
        </p:nvPicPr>
        <p:blipFill>
          <a:blip r:embed="rId2"/>
          <a:stretch>
            <a:fillRect/>
          </a:stretch>
        </p:blipFill>
        <p:spPr>
          <a:xfrm>
            <a:off x="2551470" y="2308124"/>
            <a:ext cx="7343936" cy="3926693"/>
          </a:xfrm>
          <a:prstGeom prst="rect">
            <a:avLst/>
          </a:prstGeom>
        </p:spPr>
      </p:pic>
      <p:sp>
        <p:nvSpPr>
          <p:cNvPr id="6" name="TextBox 5">
            <a:extLst>
              <a:ext uri="{FF2B5EF4-FFF2-40B4-BE49-F238E27FC236}">
                <a16:creationId xmlns:a16="http://schemas.microsoft.com/office/drawing/2014/main" id="{672733DA-CCB7-DD3F-4A51-BA51576BF0B1}"/>
              </a:ext>
            </a:extLst>
          </p:cNvPr>
          <p:cNvSpPr txBox="1"/>
          <p:nvPr/>
        </p:nvSpPr>
        <p:spPr>
          <a:xfrm>
            <a:off x="1662413" y="265471"/>
            <a:ext cx="10283781" cy="2042653"/>
          </a:xfrm>
          <a:prstGeom prst="rect">
            <a:avLst/>
          </a:prstGeom>
          <a:noFill/>
        </p:spPr>
        <p:txBody>
          <a:bodyPr wrap="square" rtlCol="0">
            <a:spAutoFit/>
          </a:bodyPr>
          <a:lstStyle/>
          <a:p>
            <a:r>
              <a:rPr lang="en-US" b="0" i="0" dirty="0">
                <a:solidFill>
                  <a:srgbClr val="0D0D0D"/>
                </a:solidFill>
                <a:effectLst/>
                <a:latin typeface="ui-sans-serif"/>
              </a:rPr>
              <a:t>At small distances (</a:t>
            </a:r>
            <a:r>
              <a:rPr lang="en-US" b="0" i="0" dirty="0">
                <a:solidFill>
                  <a:srgbClr val="0D0D0D"/>
                </a:solidFill>
                <a:effectLst/>
                <a:latin typeface="KaTeX_Main"/>
              </a:rPr>
              <a:t>𝑟</a:t>
            </a:r>
            <a:r>
              <a:rPr lang="en-US" b="0" i="0" dirty="0">
                <a:solidFill>
                  <a:srgbClr val="0D0D0D"/>
                </a:solidFill>
                <a:effectLst/>
                <a:latin typeface="ui-sans-serif"/>
              </a:rPr>
              <a:t> close to 0), both functions are relatively strong. The multiquadric function starts at </a:t>
            </a:r>
            <a:r>
              <a:rPr lang="en-US" b="0" i="0" dirty="0">
                <a:solidFill>
                  <a:srgbClr val="0D0D0D"/>
                </a:solidFill>
                <a:effectLst/>
                <a:latin typeface="KaTeX_Main"/>
              </a:rPr>
              <a:t>𝑐</a:t>
            </a:r>
            <a:r>
              <a:rPr lang="en-US" b="0" i="0" dirty="0">
                <a:solidFill>
                  <a:srgbClr val="0D0D0D"/>
                </a:solidFill>
                <a:effectLst/>
                <a:latin typeface="ui-sans-serif"/>
              </a:rPr>
              <a:t>, while the inverse multiquadric starts at </a:t>
            </a:r>
            <a:r>
              <a:rPr lang="en-US" b="0" i="0" dirty="0">
                <a:solidFill>
                  <a:srgbClr val="0D0D0D"/>
                </a:solidFill>
                <a:effectLst/>
                <a:latin typeface="KaTeX_Main"/>
              </a:rPr>
              <a:t>1/a𝑐​</a:t>
            </a:r>
            <a:r>
              <a:rPr lang="en-US" b="0" i="0" dirty="0">
                <a:solidFill>
                  <a:srgbClr val="0D0D0D"/>
                </a:solidFill>
                <a:effectLst/>
                <a:latin typeface="ui-sans-serif"/>
              </a:rPr>
              <a:t>.</a:t>
            </a:r>
          </a:p>
          <a:p>
            <a:pPr algn="l">
              <a:buFont typeface="Arial" panose="020B0604020202020204" pitchFamily="34" charset="0"/>
              <a:buChar char="•"/>
            </a:pPr>
            <a:r>
              <a:rPr lang="en-US" b="1" i="0" dirty="0">
                <a:solidFill>
                  <a:srgbClr val="0D0D0D"/>
                </a:solidFill>
                <a:effectLst/>
                <a:latin typeface="ui-sans-serif"/>
              </a:rPr>
              <a:t>Multiquadric</a:t>
            </a:r>
            <a:r>
              <a:rPr lang="en-US" b="0" i="0" dirty="0">
                <a:solidFill>
                  <a:srgbClr val="0D0D0D"/>
                </a:solidFill>
                <a:effectLst/>
                <a:latin typeface="ui-sans-serif"/>
              </a:rPr>
              <a:t>: The function value grows with distance. This means that the influence of each point spreads out and increases over a larger area, leading to smoother transitions in the interpolated surface.</a:t>
            </a:r>
          </a:p>
          <a:p>
            <a:pPr algn="l">
              <a:buFont typeface="Arial" panose="020B0604020202020204" pitchFamily="34" charset="0"/>
              <a:buChar char="•"/>
            </a:pPr>
            <a:r>
              <a:rPr lang="en-US" b="1" i="0" dirty="0">
                <a:solidFill>
                  <a:srgbClr val="0D0D0D"/>
                </a:solidFill>
                <a:effectLst/>
                <a:latin typeface="ui-sans-serif"/>
              </a:rPr>
              <a:t>Inverse Multiquadric</a:t>
            </a:r>
            <a:r>
              <a:rPr lang="en-US" b="0" i="0" dirty="0">
                <a:solidFill>
                  <a:srgbClr val="0D0D0D"/>
                </a:solidFill>
                <a:effectLst/>
                <a:latin typeface="ui-sans-serif"/>
              </a:rPr>
              <a:t>: The function value decays with distance. The influence of each point quickly diminishes as you move away from it, allowing for more detailed and localized interpolation.</a:t>
            </a:r>
          </a:p>
          <a:p>
            <a:endParaRPr lang="en-US" dirty="0"/>
          </a:p>
        </p:txBody>
      </p:sp>
    </p:spTree>
    <p:extLst>
      <p:ext uri="{BB962C8B-B14F-4D97-AF65-F5344CB8AC3E}">
        <p14:creationId xmlns:p14="http://schemas.microsoft.com/office/powerpoint/2010/main" val="1371636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D25B65-DF58-9EF1-62AA-30CB48760FAE}"/>
              </a:ext>
            </a:extLst>
          </p:cNvPr>
          <p:cNvPicPr>
            <a:picLocks noChangeAspect="1"/>
          </p:cNvPicPr>
          <p:nvPr/>
        </p:nvPicPr>
        <p:blipFill>
          <a:blip r:embed="rId2"/>
          <a:stretch>
            <a:fillRect/>
          </a:stretch>
        </p:blipFill>
        <p:spPr>
          <a:xfrm>
            <a:off x="1253613" y="1704817"/>
            <a:ext cx="10127226" cy="3448365"/>
          </a:xfrm>
          <a:prstGeom prst="rect">
            <a:avLst/>
          </a:prstGeom>
        </p:spPr>
      </p:pic>
      <p:sp>
        <p:nvSpPr>
          <p:cNvPr id="4" name="TextBox 3">
            <a:extLst>
              <a:ext uri="{FF2B5EF4-FFF2-40B4-BE49-F238E27FC236}">
                <a16:creationId xmlns:a16="http://schemas.microsoft.com/office/drawing/2014/main" id="{B8BE78F5-511D-4D3F-06BC-B49EBAAE38DC}"/>
              </a:ext>
            </a:extLst>
          </p:cNvPr>
          <p:cNvSpPr txBox="1"/>
          <p:nvPr/>
        </p:nvSpPr>
        <p:spPr>
          <a:xfrm>
            <a:off x="4006646" y="811162"/>
            <a:ext cx="7374193" cy="646331"/>
          </a:xfrm>
          <a:prstGeom prst="rect">
            <a:avLst/>
          </a:prstGeom>
          <a:noFill/>
        </p:spPr>
        <p:txBody>
          <a:bodyPr wrap="square" rtlCol="0">
            <a:spAutoFit/>
          </a:bodyPr>
          <a:lstStyle/>
          <a:p>
            <a:r>
              <a:rPr lang="en-US" b="1" i="0" dirty="0">
                <a:solidFill>
                  <a:srgbClr val="0D0D0D"/>
                </a:solidFill>
                <a:effectLst/>
                <a:latin typeface="ui-sans-serif"/>
              </a:rPr>
              <a:t>SciPy RBF Interpolation with </a:t>
            </a:r>
            <a:r>
              <a:rPr lang="en-US" b="1" i="0" dirty="0" err="1">
                <a:solidFill>
                  <a:srgbClr val="0D0D0D"/>
                </a:solidFill>
                <a:effectLst/>
                <a:latin typeface="ui-sans-serif"/>
              </a:rPr>
              <a:t>Downsampling</a:t>
            </a:r>
            <a:endParaRPr lang="en-US" b="1" i="0" dirty="0">
              <a:solidFill>
                <a:srgbClr val="0D0D0D"/>
              </a:solidFill>
              <a:effectLst/>
              <a:latin typeface="ui-sans-serif"/>
            </a:endParaRPr>
          </a:p>
          <a:p>
            <a:endParaRPr lang="en-US" dirty="0"/>
          </a:p>
        </p:txBody>
      </p:sp>
    </p:spTree>
    <p:extLst>
      <p:ext uri="{BB962C8B-B14F-4D97-AF65-F5344CB8AC3E}">
        <p14:creationId xmlns:p14="http://schemas.microsoft.com/office/powerpoint/2010/main" val="184398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8352E-7242-2839-EDAB-E516A4DFE381}"/>
              </a:ext>
            </a:extLst>
          </p:cNvPr>
          <p:cNvSpPr>
            <a:spLocks noGrp="1"/>
          </p:cNvSpPr>
          <p:nvPr>
            <p:ph type="ctrTitle"/>
          </p:nvPr>
        </p:nvSpPr>
        <p:spPr>
          <a:xfrm>
            <a:off x="2589213" y="-1131391"/>
            <a:ext cx="8915399" cy="2262781"/>
          </a:xfrm>
        </p:spPr>
        <p:txBody>
          <a:bodyPr/>
          <a:lstStyle/>
          <a:p>
            <a:r>
              <a:rPr lang="en-US" dirty="0"/>
              <a:t>How does it works?</a:t>
            </a:r>
          </a:p>
        </p:txBody>
      </p:sp>
      <p:sp>
        <p:nvSpPr>
          <p:cNvPr id="3" name="Subtitle 2">
            <a:extLst>
              <a:ext uri="{FF2B5EF4-FFF2-40B4-BE49-F238E27FC236}">
                <a16:creationId xmlns:a16="http://schemas.microsoft.com/office/drawing/2014/main" id="{1E03EAD4-6888-9057-8E74-BBD38C54CCF6}"/>
              </a:ext>
            </a:extLst>
          </p:cNvPr>
          <p:cNvSpPr>
            <a:spLocks noGrp="1"/>
          </p:cNvSpPr>
          <p:nvPr>
            <p:ph type="subTitle" idx="1"/>
          </p:nvPr>
        </p:nvSpPr>
        <p:spPr>
          <a:xfrm>
            <a:off x="1430595" y="1131390"/>
            <a:ext cx="9661064" cy="1316914"/>
          </a:xfrm>
        </p:spPr>
        <p:txBody>
          <a:bodyPr>
            <a:normAutofit/>
          </a:bodyPr>
          <a:lstStyle/>
          <a:p>
            <a:r>
              <a:rPr lang="en-US" b="0" i="0" dirty="0">
                <a:solidFill>
                  <a:srgbClr val="000000"/>
                </a:solidFill>
                <a:effectLst/>
                <a:latin typeface="Times New Roman" panose="02020603050405020304" pitchFamily="18" charset="0"/>
              </a:rPr>
              <a:t>As a sound wave enters an ADC samples are taken at timed intervals.  Higher sample rates produce better recordings, but also use more memory.   So, despite the drawbacks of lower quality, people sometimes use lower sample rates to conserve space.</a:t>
            </a:r>
            <a:endParaRPr lang="en-US" dirty="0"/>
          </a:p>
        </p:txBody>
      </p:sp>
      <p:sp>
        <p:nvSpPr>
          <p:cNvPr id="4" name="TextBox 3">
            <a:extLst>
              <a:ext uri="{FF2B5EF4-FFF2-40B4-BE49-F238E27FC236}">
                <a16:creationId xmlns:a16="http://schemas.microsoft.com/office/drawing/2014/main" id="{DD9BDC6C-0B20-29B7-7D15-AFFC9ED48BC9}"/>
              </a:ext>
            </a:extLst>
          </p:cNvPr>
          <p:cNvSpPr txBox="1"/>
          <p:nvPr/>
        </p:nvSpPr>
        <p:spPr>
          <a:xfrm>
            <a:off x="8332839" y="6342429"/>
            <a:ext cx="4483510" cy="369332"/>
          </a:xfrm>
          <a:prstGeom prst="rect">
            <a:avLst/>
          </a:prstGeom>
          <a:noFill/>
        </p:spPr>
        <p:txBody>
          <a:bodyPr wrap="square" rtlCol="0">
            <a:spAutoFit/>
          </a:bodyPr>
          <a:lstStyle/>
          <a:p>
            <a:r>
              <a:rPr lang="en-US" dirty="0"/>
              <a:t>ADC  -&gt; </a:t>
            </a:r>
            <a:r>
              <a:rPr lang="en-US" b="0" i="0" dirty="0">
                <a:solidFill>
                  <a:srgbClr val="000000"/>
                </a:solidFill>
                <a:effectLst/>
                <a:latin typeface="Times New Roman" panose="02020603050405020304" pitchFamily="18" charset="0"/>
              </a:rPr>
              <a:t>analog to digital converter</a:t>
            </a:r>
            <a:endParaRPr lang="en-US" dirty="0"/>
          </a:p>
        </p:txBody>
      </p:sp>
      <p:pic>
        <p:nvPicPr>
          <p:cNvPr id="6" name="Picture 5">
            <a:extLst>
              <a:ext uri="{FF2B5EF4-FFF2-40B4-BE49-F238E27FC236}">
                <a16:creationId xmlns:a16="http://schemas.microsoft.com/office/drawing/2014/main" id="{B471B8DB-279F-E2C0-9535-70451DA5FA11}"/>
              </a:ext>
            </a:extLst>
          </p:cNvPr>
          <p:cNvPicPr>
            <a:picLocks noChangeAspect="1"/>
          </p:cNvPicPr>
          <p:nvPr/>
        </p:nvPicPr>
        <p:blipFill>
          <a:blip r:embed="rId2"/>
          <a:stretch>
            <a:fillRect/>
          </a:stretch>
        </p:blipFill>
        <p:spPr>
          <a:xfrm>
            <a:off x="8142384" y="2185180"/>
            <a:ext cx="3753374" cy="2753109"/>
          </a:xfrm>
          <a:prstGeom prst="rect">
            <a:avLst/>
          </a:prstGeom>
        </p:spPr>
      </p:pic>
      <p:sp>
        <p:nvSpPr>
          <p:cNvPr id="7" name="TextBox 6">
            <a:extLst>
              <a:ext uri="{FF2B5EF4-FFF2-40B4-BE49-F238E27FC236}">
                <a16:creationId xmlns:a16="http://schemas.microsoft.com/office/drawing/2014/main" id="{364BE881-9158-47C8-4AC3-25731DBCF6BF}"/>
              </a:ext>
            </a:extLst>
          </p:cNvPr>
          <p:cNvSpPr txBox="1"/>
          <p:nvPr/>
        </p:nvSpPr>
        <p:spPr>
          <a:xfrm>
            <a:off x="2911623" y="2747840"/>
            <a:ext cx="5186516" cy="646331"/>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rPr>
              <a:t>The following is a 1046Hz sine wave being sampled at 8kHz.  The black dots represent the samples.</a:t>
            </a:r>
            <a:endParaRPr lang="en-US" dirty="0"/>
          </a:p>
        </p:txBody>
      </p:sp>
      <p:pic>
        <p:nvPicPr>
          <p:cNvPr id="9" name="Picture 8">
            <a:extLst>
              <a:ext uri="{FF2B5EF4-FFF2-40B4-BE49-F238E27FC236}">
                <a16:creationId xmlns:a16="http://schemas.microsoft.com/office/drawing/2014/main" id="{6657B627-1482-58B0-A272-5A8B59AD7949}"/>
              </a:ext>
            </a:extLst>
          </p:cNvPr>
          <p:cNvPicPr>
            <a:picLocks noChangeAspect="1"/>
          </p:cNvPicPr>
          <p:nvPr/>
        </p:nvPicPr>
        <p:blipFill>
          <a:blip r:embed="rId3"/>
          <a:stretch>
            <a:fillRect/>
          </a:stretch>
        </p:blipFill>
        <p:spPr>
          <a:xfrm>
            <a:off x="2032938" y="4113360"/>
            <a:ext cx="4058216" cy="2591162"/>
          </a:xfrm>
          <a:prstGeom prst="rect">
            <a:avLst/>
          </a:prstGeom>
        </p:spPr>
      </p:pic>
      <p:sp>
        <p:nvSpPr>
          <p:cNvPr id="10" name="TextBox 9">
            <a:extLst>
              <a:ext uri="{FF2B5EF4-FFF2-40B4-BE49-F238E27FC236}">
                <a16:creationId xmlns:a16="http://schemas.microsoft.com/office/drawing/2014/main" id="{DFFCDCE1-124C-6DD3-9B15-8125B196528F}"/>
              </a:ext>
            </a:extLst>
          </p:cNvPr>
          <p:cNvSpPr txBox="1"/>
          <p:nvPr/>
        </p:nvSpPr>
        <p:spPr>
          <a:xfrm>
            <a:off x="5549126" y="4711085"/>
            <a:ext cx="5186516" cy="1200329"/>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rPr>
              <a:t>For this example, our sound source is sampled at 8kHz, but our output device is set to 32kHz.  To play back the 8kHz source, we can send each sample four times</a:t>
            </a:r>
            <a:endParaRPr lang="en-US" dirty="0"/>
          </a:p>
        </p:txBody>
      </p:sp>
    </p:spTree>
    <p:extLst>
      <p:ext uri="{BB962C8B-B14F-4D97-AF65-F5344CB8AC3E}">
        <p14:creationId xmlns:p14="http://schemas.microsoft.com/office/powerpoint/2010/main" val="1312636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FFCCA8-17E4-EDBF-292A-16A96535F5C8}"/>
              </a:ext>
            </a:extLst>
          </p:cNvPr>
          <p:cNvPicPr>
            <a:picLocks noChangeAspect="1"/>
          </p:cNvPicPr>
          <p:nvPr/>
        </p:nvPicPr>
        <p:blipFill>
          <a:blip r:embed="rId2"/>
          <a:stretch>
            <a:fillRect/>
          </a:stretch>
        </p:blipFill>
        <p:spPr>
          <a:xfrm>
            <a:off x="2134721" y="129459"/>
            <a:ext cx="3292684" cy="2195123"/>
          </a:xfrm>
          <a:prstGeom prst="rect">
            <a:avLst/>
          </a:prstGeom>
        </p:spPr>
      </p:pic>
      <p:sp>
        <p:nvSpPr>
          <p:cNvPr id="4" name="TextBox 3">
            <a:extLst>
              <a:ext uri="{FF2B5EF4-FFF2-40B4-BE49-F238E27FC236}">
                <a16:creationId xmlns:a16="http://schemas.microsoft.com/office/drawing/2014/main" id="{FFC54EDA-81F3-7201-D7AF-2945EC7A03D2}"/>
              </a:ext>
            </a:extLst>
          </p:cNvPr>
          <p:cNvSpPr txBox="1"/>
          <p:nvPr/>
        </p:nvSpPr>
        <p:spPr>
          <a:xfrm>
            <a:off x="6082355" y="370481"/>
            <a:ext cx="5245510" cy="1477328"/>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rPr>
              <a:t>This works effectively, but if we look at the actual sound wave being output, we see that there is a vague resemblance to the original.  Also notice the hard edges after each sample.  This is what gives lower sampled audio that static sound.</a:t>
            </a:r>
            <a:endParaRPr lang="en-US" dirty="0"/>
          </a:p>
        </p:txBody>
      </p:sp>
      <p:pic>
        <p:nvPicPr>
          <p:cNvPr id="6" name="Picture 5">
            <a:extLst>
              <a:ext uri="{FF2B5EF4-FFF2-40B4-BE49-F238E27FC236}">
                <a16:creationId xmlns:a16="http://schemas.microsoft.com/office/drawing/2014/main" id="{95E5EDA0-1CED-98B2-4272-6CB600067F88}"/>
              </a:ext>
            </a:extLst>
          </p:cNvPr>
          <p:cNvPicPr>
            <a:picLocks noChangeAspect="1"/>
          </p:cNvPicPr>
          <p:nvPr/>
        </p:nvPicPr>
        <p:blipFill>
          <a:blip r:embed="rId3"/>
          <a:stretch>
            <a:fillRect/>
          </a:stretch>
        </p:blipFill>
        <p:spPr>
          <a:xfrm>
            <a:off x="7728793" y="2064044"/>
            <a:ext cx="3465233" cy="2207482"/>
          </a:xfrm>
          <a:prstGeom prst="rect">
            <a:avLst/>
          </a:prstGeom>
        </p:spPr>
      </p:pic>
      <p:sp>
        <p:nvSpPr>
          <p:cNvPr id="7" name="TextBox 6">
            <a:extLst>
              <a:ext uri="{FF2B5EF4-FFF2-40B4-BE49-F238E27FC236}">
                <a16:creationId xmlns:a16="http://schemas.microsoft.com/office/drawing/2014/main" id="{6017DDCF-AB05-6D33-DC8F-9C6921EC686B}"/>
              </a:ext>
            </a:extLst>
          </p:cNvPr>
          <p:cNvSpPr txBox="1"/>
          <p:nvPr/>
        </p:nvSpPr>
        <p:spPr>
          <a:xfrm>
            <a:off x="820993" y="2616144"/>
            <a:ext cx="6695768" cy="2031325"/>
          </a:xfrm>
          <a:prstGeom prst="rect">
            <a:avLst/>
          </a:prstGeom>
          <a:noFill/>
        </p:spPr>
        <p:txBody>
          <a:bodyPr wrap="square" rtlCol="0">
            <a:spAutoFit/>
          </a:bodyPr>
          <a:lstStyle/>
          <a:p>
            <a:pPr algn="l"/>
            <a:r>
              <a:rPr lang="en-US" b="0" i="0" dirty="0">
                <a:solidFill>
                  <a:srgbClr val="000000"/>
                </a:solidFill>
                <a:effectLst/>
                <a:latin typeface="Times New Roman" panose="02020603050405020304" pitchFamily="18" charset="0"/>
              </a:rPr>
              <a:t>What interpolation does is instead of repeating each sample it creates new samples between the originals.  Thus a smoother wave form is output.  There are different methods that can be used, but the easiest is linear interpolation.  This method takes two samples and creates new samples between them that change at an even rate.</a:t>
            </a:r>
          </a:p>
          <a:p>
            <a:br>
              <a:rPr lang="en-US" dirty="0"/>
            </a:br>
            <a:endParaRPr lang="en-US" dirty="0"/>
          </a:p>
        </p:txBody>
      </p:sp>
      <p:pic>
        <p:nvPicPr>
          <p:cNvPr id="9" name="Picture 8">
            <a:extLst>
              <a:ext uri="{FF2B5EF4-FFF2-40B4-BE49-F238E27FC236}">
                <a16:creationId xmlns:a16="http://schemas.microsoft.com/office/drawing/2014/main" id="{6F88CB9E-9767-B224-8760-1ACB9F535F75}"/>
              </a:ext>
            </a:extLst>
          </p:cNvPr>
          <p:cNvPicPr>
            <a:picLocks noChangeAspect="1"/>
          </p:cNvPicPr>
          <p:nvPr/>
        </p:nvPicPr>
        <p:blipFill>
          <a:blip r:embed="rId4"/>
          <a:stretch>
            <a:fillRect/>
          </a:stretch>
        </p:blipFill>
        <p:spPr>
          <a:xfrm>
            <a:off x="1430594" y="4328841"/>
            <a:ext cx="3489811" cy="2226708"/>
          </a:xfrm>
          <a:prstGeom prst="rect">
            <a:avLst/>
          </a:prstGeom>
        </p:spPr>
      </p:pic>
      <p:sp>
        <p:nvSpPr>
          <p:cNvPr id="10" name="TextBox 9">
            <a:extLst>
              <a:ext uri="{FF2B5EF4-FFF2-40B4-BE49-F238E27FC236}">
                <a16:creationId xmlns:a16="http://schemas.microsoft.com/office/drawing/2014/main" id="{25CDBD84-1C5F-6F96-BBD6-EB193E8834C0}"/>
              </a:ext>
            </a:extLst>
          </p:cNvPr>
          <p:cNvSpPr txBox="1"/>
          <p:nvPr/>
        </p:nvSpPr>
        <p:spPr>
          <a:xfrm>
            <a:off x="5294669" y="4487761"/>
            <a:ext cx="6555411" cy="2308324"/>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rPr>
              <a:t>Cubic interpolation is basically an algorithm that tries to reproduce a more natural waveform by "bending" the interpolated points around the original samples.  I won't go into the details of the mathematics of how it works, but you've probably seen this method before.  Almost all graphic and drawing programs have a spline tool where you lay down points that are then connected by means of a curving line.  This same method can be applied to audio by using the samples as points on a plane.</a:t>
            </a:r>
            <a:endParaRPr lang="en-US" dirty="0"/>
          </a:p>
        </p:txBody>
      </p:sp>
    </p:spTree>
    <p:extLst>
      <p:ext uri="{BB962C8B-B14F-4D97-AF65-F5344CB8AC3E}">
        <p14:creationId xmlns:p14="http://schemas.microsoft.com/office/powerpoint/2010/main" val="4197431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7E45-E22F-1FE9-A01E-FC1B1B25D829}"/>
              </a:ext>
            </a:extLst>
          </p:cNvPr>
          <p:cNvSpPr>
            <a:spLocks noGrp="1"/>
          </p:cNvSpPr>
          <p:nvPr>
            <p:ph type="title"/>
          </p:nvPr>
        </p:nvSpPr>
        <p:spPr>
          <a:xfrm>
            <a:off x="2696162" y="558090"/>
            <a:ext cx="8911687" cy="1280890"/>
          </a:xfrm>
        </p:spPr>
        <p:txBody>
          <a:bodyPr/>
          <a:lstStyle/>
          <a:p>
            <a:r>
              <a:rPr lang="en-US" dirty="0"/>
              <a:t>Interpolation, Sound wave</a:t>
            </a:r>
          </a:p>
        </p:txBody>
      </p:sp>
      <p:sp>
        <p:nvSpPr>
          <p:cNvPr id="3" name="TextBox 2">
            <a:extLst>
              <a:ext uri="{FF2B5EF4-FFF2-40B4-BE49-F238E27FC236}">
                <a16:creationId xmlns:a16="http://schemas.microsoft.com/office/drawing/2014/main" id="{25B92CB1-9941-8F0B-7B58-B13EF656DE41}"/>
              </a:ext>
            </a:extLst>
          </p:cNvPr>
          <p:cNvSpPr txBox="1"/>
          <p:nvPr/>
        </p:nvSpPr>
        <p:spPr>
          <a:xfrm>
            <a:off x="584151" y="1838980"/>
            <a:ext cx="12064180" cy="461665"/>
          </a:xfrm>
          <a:prstGeom prst="rect">
            <a:avLst/>
          </a:prstGeom>
          <a:noFill/>
        </p:spPr>
        <p:txBody>
          <a:bodyPr wrap="square" rtlCol="0">
            <a:spAutoFit/>
          </a:bodyPr>
          <a:lstStyle/>
          <a:p>
            <a:r>
              <a:rPr lang="en-US" sz="2400" dirty="0"/>
              <a:t>Our first task is: </a:t>
            </a:r>
            <a:r>
              <a:rPr lang="en-US" sz="2400" b="0" i="0" dirty="0">
                <a:solidFill>
                  <a:srgbClr val="0D0D0D"/>
                </a:solidFill>
                <a:effectLst/>
                <a:latin typeface="Söhne"/>
              </a:rPr>
              <a:t>write text and convert it to speech.</a:t>
            </a:r>
            <a:endParaRPr lang="en-US" sz="2400" dirty="0"/>
          </a:p>
        </p:txBody>
      </p:sp>
      <p:sp>
        <p:nvSpPr>
          <p:cNvPr id="6" name="Arrow: Right 5">
            <a:extLst>
              <a:ext uri="{FF2B5EF4-FFF2-40B4-BE49-F238E27FC236}">
                <a16:creationId xmlns:a16="http://schemas.microsoft.com/office/drawing/2014/main" id="{5B92466D-1498-0BF2-4913-82DDC07E8126}"/>
              </a:ext>
            </a:extLst>
          </p:cNvPr>
          <p:cNvSpPr/>
          <p:nvPr/>
        </p:nvSpPr>
        <p:spPr>
          <a:xfrm>
            <a:off x="4776019" y="3314220"/>
            <a:ext cx="2639962" cy="9660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1B0B582-26A3-EF35-A8AF-52F1F19263F5}"/>
              </a:ext>
            </a:extLst>
          </p:cNvPr>
          <p:cNvPicPr>
            <a:picLocks noChangeAspect="1"/>
          </p:cNvPicPr>
          <p:nvPr/>
        </p:nvPicPr>
        <p:blipFill>
          <a:blip r:embed="rId2"/>
          <a:stretch>
            <a:fillRect/>
          </a:stretch>
        </p:blipFill>
        <p:spPr>
          <a:xfrm>
            <a:off x="584151" y="2744569"/>
            <a:ext cx="3858163" cy="2105319"/>
          </a:xfrm>
          <a:prstGeom prst="rect">
            <a:avLst/>
          </a:prstGeom>
        </p:spPr>
      </p:pic>
      <p:pic>
        <p:nvPicPr>
          <p:cNvPr id="13" name="Picture 12">
            <a:extLst>
              <a:ext uri="{FF2B5EF4-FFF2-40B4-BE49-F238E27FC236}">
                <a16:creationId xmlns:a16="http://schemas.microsoft.com/office/drawing/2014/main" id="{778A06ED-25D1-716A-ED35-E2F627C246DA}"/>
              </a:ext>
            </a:extLst>
          </p:cNvPr>
          <p:cNvPicPr>
            <a:picLocks noChangeAspect="1"/>
          </p:cNvPicPr>
          <p:nvPr/>
        </p:nvPicPr>
        <p:blipFill>
          <a:blip r:embed="rId3"/>
          <a:stretch>
            <a:fillRect/>
          </a:stretch>
        </p:blipFill>
        <p:spPr>
          <a:xfrm>
            <a:off x="8052343" y="3053502"/>
            <a:ext cx="3962953" cy="1448002"/>
          </a:xfrm>
          <a:prstGeom prst="rect">
            <a:avLst/>
          </a:prstGeom>
        </p:spPr>
      </p:pic>
    </p:spTree>
    <p:extLst>
      <p:ext uri="{BB962C8B-B14F-4D97-AF65-F5344CB8AC3E}">
        <p14:creationId xmlns:p14="http://schemas.microsoft.com/office/powerpoint/2010/main" val="3741605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AE83-98CE-7C83-CC20-7F70A2B037CF}"/>
              </a:ext>
            </a:extLst>
          </p:cNvPr>
          <p:cNvSpPr>
            <a:spLocks noGrp="1"/>
          </p:cNvSpPr>
          <p:nvPr>
            <p:ph type="title"/>
          </p:nvPr>
        </p:nvSpPr>
        <p:spPr>
          <a:xfrm>
            <a:off x="4053014" y="358639"/>
            <a:ext cx="8911687" cy="1280890"/>
          </a:xfrm>
        </p:spPr>
        <p:txBody>
          <a:bodyPr/>
          <a:lstStyle/>
          <a:p>
            <a:r>
              <a:rPr lang="en-US" dirty="0"/>
              <a:t>Plot wav file </a:t>
            </a:r>
          </a:p>
        </p:txBody>
      </p:sp>
      <p:pic>
        <p:nvPicPr>
          <p:cNvPr id="4" name="Picture 3">
            <a:extLst>
              <a:ext uri="{FF2B5EF4-FFF2-40B4-BE49-F238E27FC236}">
                <a16:creationId xmlns:a16="http://schemas.microsoft.com/office/drawing/2014/main" id="{88986EF6-3805-6D22-5A27-1CAC73E991A9}"/>
              </a:ext>
            </a:extLst>
          </p:cNvPr>
          <p:cNvPicPr>
            <a:picLocks noChangeAspect="1"/>
          </p:cNvPicPr>
          <p:nvPr/>
        </p:nvPicPr>
        <p:blipFill>
          <a:blip r:embed="rId2"/>
          <a:stretch>
            <a:fillRect/>
          </a:stretch>
        </p:blipFill>
        <p:spPr>
          <a:xfrm>
            <a:off x="0" y="2266307"/>
            <a:ext cx="4208610" cy="2589914"/>
          </a:xfrm>
          <a:prstGeom prst="rect">
            <a:avLst/>
          </a:prstGeom>
        </p:spPr>
      </p:pic>
      <p:sp>
        <p:nvSpPr>
          <p:cNvPr id="5" name="Arrow: Right 4">
            <a:extLst>
              <a:ext uri="{FF2B5EF4-FFF2-40B4-BE49-F238E27FC236}">
                <a16:creationId xmlns:a16="http://schemas.microsoft.com/office/drawing/2014/main" id="{21B254A8-762E-415D-A3C0-7FC7681DE185}"/>
              </a:ext>
            </a:extLst>
          </p:cNvPr>
          <p:cNvSpPr/>
          <p:nvPr/>
        </p:nvSpPr>
        <p:spPr>
          <a:xfrm>
            <a:off x="4357726" y="3054025"/>
            <a:ext cx="2042986" cy="10144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B3C3404-2D0F-F54D-7280-586033358B22}"/>
              </a:ext>
            </a:extLst>
          </p:cNvPr>
          <p:cNvPicPr>
            <a:picLocks noChangeAspect="1"/>
          </p:cNvPicPr>
          <p:nvPr/>
        </p:nvPicPr>
        <p:blipFill>
          <a:blip r:embed="rId3"/>
          <a:stretch>
            <a:fillRect/>
          </a:stretch>
        </p:blipFill>
        <p:spPr>
          <a:xfrm>
            <a:off x="6448865" y="2138516"/>
            <a:ext cx="5625148" cy="3150598"/>
          </a:xfrm>
          <a:prstGeom prst="rect">
            <a:avLst/>
          </a:prstGeom>
        </p:spPr>
      </p:pic>
    </p:spTree>
    <p:extLst>
      <p:ext uri="{BB962C8B-B14F-4D97-AF65-F5344CB8AC3E}">
        <p14:creationId xmlns:p14="http://schemas.microsoft.com/office/powerpoint/2010/main" val="111992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5BA9C8-CCBE-BA77-6EDF-80D565A8B5B8}"/>
              </a:ext>
            </a:extLst>
          </p:cNvPr>
          <p:cNvPicPr>
            <a:picLocks noChangeAspect="1"/>
          </p:cNvPicPr>
          <p:nvPr/>
        </p:nvPicPr>
        <p:blipFill>
          <a:blip r:embed="rId2"/>
          <a:stretch>
            <a:fillRect/>
          </a:stretch>
        </p:blipFill>
        <p:spPr>
          <a:xfrm>
            <a:off x="666437" y="0"/>
            <a:ext cx="8912338" cy="3714980"/>
          </a:xfrm>
          <a:prstGeom prst="rect">
            <a:avLst/>
          </a:prstGeom>
        </p:spPr>
      </p:pic>
      <p:pic>
        <p:nvPicPr>
          <p:cNvPr id="6" name="Picture 5">
            <a:extLst>
              <a:ext uri="{FF2B5EF4-FFF2-40B4-BE49-F238E27FC236}">
                <a16:creationId xmlns:a16="http://schemas.microsoft.com/office/drawing/2014/main" id="{E2E6EBA8-F1A7-8112-8E6D-523A7F648510}"/>
              </a:ext>
            </a:extLst>
          </p:cNvPr>
          <p:cNvPicPr>
            <a:picLocks noChangeAspect="1"/>
          </p:cNvPicPr>
          <p:nvPr/>
        </p:nvPicPr>
        <p:blipFill>
          <a:blip r:embed="rId3"/>
          <a:stretch>
            <a:fillRect/>
          </a:stretch>
        </p:blipFill>
        <p:spPr>
          <a:xfrm>
            <a:off x="666437" y="3561735"/>
            <a:ext cx="8912338" cy="3482364"/>
          </a:xfrm>
          <a:prstGeom prst="rect">
            <a:avLst/>
          </a:prstGeom>
        </p:spPr>
      </p:pic>
      <p:sp>
        <p:nvSpPr>
          <p:cNvPr id="7" name="TextBox 6">
            <a:extLst>
              <a:ext uri="{FF2B5EF4-FFF2-40B4-BE49-F238E27FC236}">
                <a16:creationId xmlns:a16="http://schemas.microsoft.com/office/drawing/2014/main" id="{28F7A292-3609-9D4E-5129-9BC51198B4B5}"/>
              </a:ext>
            </a:extLst>
          </p:cNvPr>
          <p:cNvSpPr txBox="1"/>
          <p:nvPr/>
        </p:nvSpPr>
        <p:spPr>
          <a:xfrm>
            <a:off x="9837174" y="1672824"/>
            <a:ext cx="2354826" cy="369332"/>
          </a:xfrm>
          <a:prstGeom prst="rect">
            <a:avLst/>
          </a:prstGeom>
          <a:noFill/>
        </p:spPr>
        <p:txBody>
          <a:bodyPr wrap="square" rtlCol="0">
            <a:spAutoFit/>
          </a:bodyPr>
          <a:lstStyle/>
          <a:p>
            <a:r>
              <a:rPr lang="en-US" dirty="0"/>
              <a:t>20 </a:t>
            </a:r>
            <a:r>
              <a:rPr lang="en-US" dirty="0" err="1"/>
              <a:t>milisecond</a:t>
            </a:r>
            <a:endParaRPr lang="en-US" dirty="0"/>
          </a:p>
        </p:txBody>
      </p:sp>
      <p:sp>
        <p:nvSpPr>
          <p:cNvPr id="8" name="TextBox 7">
            <a:extLst>
              <a:ext uri="{FF2B5EF4-FFF2-40B4-BE49-F238E27FC236}">
                <a16:creationId xmlns:a16="http://schemas.microsoft.com/office/drawing/2014/main" id="{4D6E7058-BE73-7244-5E6B-8A3B8767D29D}"/>
              </a:ext>
            </a:extLst>
          </p:cNvPr>
          <p:cNvSpPr txBox="1"/>
          <p:nvPr/>
        </p:nvSpPr>
        <p:spPr>
          <a:xfrm>
            <a:off x="9797845" y="4815844"/>
            <a:ext cx="2433483" cy="369332"/>
          </a:xfrm>
          <a:prstGeom prst="rect">
            <a:avLst/>
          </a:prstGeom>
          <a:noFill/>
        </p:spPr>
        <p:txBody>
          <a:bodyPr wrap="square" rtlCol="0">
            <a:spAutoFit/>
          </a:bodyPr>
          <a:lstStyle/>
          <a:p>
            <a:r>
              <a:rPr lang="en-US" dirty="0"/>
              <a:t>90 </a:t>
            </a:r>
            <a:r>
              <a:rPr lang="en-US" dirty="0" err="1"/>
              <a:t>milisecond</a:t>
            </a:r>
            <a:endParaRPr lang="en-US" dirty="0"/>
          </a:p>
        </p:txBody>
      </p:sp>
    </p:spTree>
    <p:extLst>
      <p:ext uri="{BB962C8B-B14F-4D97-AF65-F5344CB8AC3E}">
        <p14:creationId xmlns:p14="http://schemas.microsoft.com/office/powerpoint/2010/main" val="378027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C6A329-25BC-C89F-AEF7-A914263758E5}"/>
              </a:ext>
            </a:extLst>
          </p:cNvPr>
          <p:cNvPicPr>
            <a:picLocks noChangeAspect="1"/>
          </p:cNvPicPr>
          <p:nvPr/>
        </p:nvPicPr>
        <p:blipFill>
          <a:blip r:embed="rId2"/>
          <a:stretch>
            <a:fillRect/>
          </a:stretch>
        </p:blipFill>
        <p:spPr>
          <a:xfrm>
            <a:off x="3082413" y="2544079"/>
            <a:ext cx="5742585" cy="3624844"/>
          </a:xfrm>
          <a:prstGeom prst="rect">
            <a:avLst/>
          </a:prstGeom>
        </p:spPr>
      </p:pic>
      <p:sp>
        <p:nvSpPr>
          <p:cNvPr id="3" name="TextBox 2">
            <a:extLst>
              <a:ext uri="{FF2B5EF4-FFF2-40B4-BE49-F238E27FC236}">
                <a16:creationId xmlns:a16="http://schemas.microsoft.com/office/drawing/2014/main" id="{DCF4003C-903A-C10F-6802-6F137EB9DA22}"/>
              </a:ext>
            </a:extLst>
          </p:cNvPr>
          <p:cNvSpPr txBox="1"/>
          <p:nvPr/>
        </p:nvSpPr>
        <p:spPr>
          <a:xfrm>
            <a:off x="2296105" y="1401098"/>
            <a:ext cx="7315200" cy="923330"/>
          </a:xfrm>
          <a:prstGeom prst="rect">
            <a:avLst/>
          </a:prstGeom>
          <a:noFill/>
        </p:spPr>
        <p:txBody>
          <a:bodyPr wrap="square" rtlCol="0">
            <a:spAutoFit/>
          </a:bodyPr>
          <a:lstStyle/>
          <a:p>
            <a:pPr algn="l">
              <a:buFont typeface="Arial" panose="020B0604020202020204" pitchFamily="34" charset="0"/>
              <a:buChar char="•"/>
            </a:pPr>
            <a:r>
              <a:rPr lang="en-US" b="0" i="0" dirty="0">
                <a:solidFill>
                  <a:srgbClr val="0D0D0D"/>
                </a:solidFill>
                <a:effectLst/>
                <a:latin typeface="ui-sans-serif"/>
              </a:rPr>
              <a:t>Used in simple resampling tasks where computational efficiency is critical.</a:t>
            </a:r>
          </a:p>
          <a:p>
            <a:pPr algn="l">
              <a:buFont typeface="Arial" panose="020B0604020202020204" pitchFamily="34" charset="0"/>
              <a:buChar char="•"/>
            </a:pPr>
            <a:r>
              <a:rPr lang="en-US" b="0" i="0" dirty="0">
                <a:solidFill>
                  <a:srgbClr val="0D0D0D"/>
                </a:solidFill>
                <a:effectLst/>
                <a:latin typeface="ui-sans-serif"/>
              </a:rPr>
              <a:t>Suitable for real-time applications where low latency is important.</a:t>
            </a:r>
          </a:p>
          <a:p>
            <a:endParaRPr lang="en-US" dirty="0"/>
          </a:p>
        </p:txBody>
      </p:sp>
      <p:sp>
        <p:nvSpPr>
          <p:cNvPr id="4" name="TextBox 3">
            <a:extLst>
              <a:ext uri="{FF2B5EF4-FFF2-40B4-BE49-F238E27FC236}">
                <a16:creationId xmlns:a16="http://schemas.microsoft.com/office/drawing/2014/main" id="{77236B17-31A0-E87F-A22D-1AA18AECCAE4}"/>
              </a:ext>
            </a:extLst>
          </p:cNvPr>
          <p:cNvSpPr txBox="1"/>
          <p:nvPr/>
        </p:nvSpPr>
        <p:spPr>
          <a:xfrm>
            <a:off x="4173793" y="455625"/>
            <a:ext cx="4409768" cy="461665"/>
          </a:xfrm>
          <a:prstGeom prst="rect">
            <a:avLst/>
          </a:prstGeom>
          <a:noFill/>
        </p:spPr>
        <p:txBody>
          <a:bodyPr wrap="square" rtlCol="0">
            <a:spAutoFit/>
          </a:bodyPr>
          <a:lstStyle/>
          <a:p>
            <a:r>
              <a:rPr lang="en-US" sz="2400" dirty="0"/>
              <a:t>Linear interpolation</a:t>
            </a:r>
          </a:p>
        </p:txBody>
      </p:sp>
    </p:spTree>
    <p:extLst>
      <p:ext uri="{BB962C8B-B14F-4D97-AF65-F5344CB8AC3E}">
        <p14:creationId xmlns:p14="http://schemas.microsoft.com/office/powerpoint/2010/main" val="183559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6CAD3B-50BC-CA2C-D496-18B5A7BAC9A9}"/>
              </a:ext>
            </a:extLst>
          </p:cNvPr>
          <p:cNvSpPr txBox="1"/>
          <p:nvPr/>
        </p:nvSpPr>
        <p:spPr>
          <a:xfrm>
            <a:off x="1961536" y="968929"/>
            <a:ext cx="8583562" cy="1323439"/>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0D0D0D"/>
                </a:solidFill>
                <a:effectLst/>
                <a:latin typeface="ui-sans-serif"/>
              </a:rPr>
              <a:t>Provides better quality for audio resampling compared to linear interpolation.</a:t>
            </a:r>
          </a:p>
          <a:p>
            <a:pPr algn="l">
              <a:buFont typeface="Arial" panose="020B0604020202020204" pitchFamily="34" charset="0"/>
              <a:buChar char="•"/>
            </a:pPr>
            <a:r>
              <a:rPr lang="en-US" sz="2000" b="0" i="0" dirty="0">
                <a:solidFill>
                  <a:srgbClr val="0D0D0D"/>
                </a:solidFill>
                <a:effectLst/>
                <a:latin typeface="ui-sans-serif"/>
              </a:rPr>
              <a:t>Used in situations where a balance between quality and computational cost is needed.</a:t>
            </a:r>
          </a:p>
          <a:p>
            <a:endParaRPr lang="en-US" sz="2000" dirty="0"/>
          </a:p>
        </p:txBody>
      </p:sp>
      <p:sp>
        <p:nvSpPr>
          <p:cNvPr id="3" name="TextBox 2">
            <a:extLst>
              <a:ext uri="{FF2B5EF4-FFF2-40B4-BE49-F238E27FC236}">
                <a16:creationId xmlns:a16="http://schemas.microsoft.com/office/drawing/2014/main" id="{8DE4841B-716E-7741-2370-071FF29C290B}"/>
              </a:ext>
            </a:extLst>
          </p:cNvPr>
          <p:cNvSpPr txBox="1"/>
          <p:nvPr/>
        </p:nvSpPr>
        <p:spPr>
          <a:xfrm>
            <a:off x="3967316" y="221226"/>
            <a:ext cx="3465871" cy="461665"/>
          </a:xfrm>
          <a:prstGeom prst="rect">
            <a:avLst/>
          </a:prstGeom>
          <a:noFill/>
        </p:spPr>
        <p:txBody>
          <a:bodyPr wrap="square" rtlCol="0">
            <a:spAutoFit/>
          </a:bodyPr>
          <a:lstStyle/>
          <a:p>
            <a:r>
              <a:rPr lang="en-US" sz="2400" dirty="0"/>
              <a:t>Cubic interpolation</a:t>
            </a:r>
          </a:p>
        </p:txBody>
      </p:sp>
      <p:pic>
        <p:nvPicPr>
          <p:cNvPr id="4" name="Picture 3">
            <a:extLst>
              <a:ext uri="{FF2B5EF4-FFF2-40B4-BE49-F238E27FC236}">
                <a16:creationId xmlns:a16="http://schemas.microsoft.com/office/drawing/2014/main" id="{3EF77A12-CECC-6080-8C4F-409612D6F293}"/>
              </a:ext>
            </a:extLst>
          </p:cNvPr>
          <p:cNvPicPr>
            <a:picLocks noChangeAspect="1"/>
          </p:cNvPicPr>
          <p:nvPr/>
        </p:nvPicPr>
        <p:blipFill>
          <a:blip r:embed="rId2"/>
          <a:stretch>
            <a:fillRect/>
          </a:stretch>
        </p:blipFill>
        <p:spPr>
          <a:xfrm>
            <a:off x="3120105" y="2292368"/>
            <a:ext cx="5951789" cy="4025598"/>
          </a:xfrm>
          <a:prstGeom prst="rect">
            <a:avLst/>
          </a:prstGeom>
        </p:spPr>
      </p:pic>
    </p:spTree>
    <p:extLst>
      <p:ext uri="{BB962C8B-B14F-4D97-AF65-F5344CB8AC3E}">
        <p14:creationId xmlns:p14="http://schemas.microsoft.com/office/powerpoint/2010/main" val="16650289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A91A414C736B42BE20279A9809998B" ma:contentTypeVersion="12" ma:contentTypeDescription="Create a new document." ma:contentTypeScope="" ma:versionID="467d0687deddb2736f64bd0af13c4fcc">
  <xsd:schema xmlns:xsd="http://www.w3.org/2001/XMLSchema" xmlns:xs="http://www.w3.org/2001/XMLSchema" xmlns:p="http://schemas.microsoft.com/office/2006/metadata/properties" xmlns:ns2="722d540f-0e00-4732-84ce-d0a9dad2fe77" xmlns:ns3="27b06752-7cc0-4c3b-bcd7-74e5a312cbe9" targetNamespace="http://schemas.microsoft.com/office/2006/metadata/properties" ma:root="true" ma:fieldsID="36b327f7df030c8e18e64e521b030783" ns2:_="" ns3:_="">
    <xsd:import namespace="722d540f-0e00-4732-84ce-d0a9dad2fe77"/>
    <xsd:import namespace="27b06752-7cc0-4c3b-bcd7-74e5a312cbe9"/>
    <xsd:element name="properties">
      <xsd:complexType>
        <xsd:sequence>
          <xsd:element name="documentManagement">
            <xsd:complexType>
              <xsd:all>
                <xsd:element ref="ns2:ReferenceId" minOccurs="0"/>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2d540f-0e00-4732-84ce-d0a9dad2fe77"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lcf76f155ced4ddcb4097134ff3c332f" ma:index="10" nillable="true" ma:taxonomy="true" ma:internalName="lcf76f155ced4ddcb4097134ff3c332f" ma:taxonomyFieldName="MediaServiceImageTags" ma:displayName="Image Tags" ma:readOnly="false" ma:fieldId="{5cf76f15-5ced-4ddc-b409-7134ff3c332f}" ma:taxonomyMulti="true" ma:sspId="5ec58fec-8bce-43fc-81ab-3c2f7f4375a4" ma:termSetId="09814cd3-568e-fe90-9814-8d621ff8fb84" ma:anchorId="fba54fb3-c3e1-fe81-a776-ca4b69148c4d" ma:open="true" ma:isKeyword="false">
      <xsd:complexType>
        <xsd:sequence>
          <xsd:element ref="pc:Terms" minOccurs="0" maxOccurs="1"/>
        </xsd:sequence>
      </xsd:complex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7b06752-7cc0-4c3b-bcd7-74e5a312cbe9" elementFormDefault="qualified">
    <xsd:import namespace="http://schemas.microsoft.com/office/2006/documentManagement/types"/>
    <xsd:import namespace="http://schemas.microsoft.com/office/infopath/2007/PartnerControls"/>
    <xsd:element name="TaxCatchAll" ma:index="11" nillable="true" ma:displayName="Taxonomy Catch All Column" ma:hidden="true" ma:list="{fb8c0fca-db88-4387-b1fc-b2ebb4c4a0fd}" ma:internalName="TaxCatchAll" ma:showField="CatchAllData" ma:web="27b06752-7cc0-4c3b-bcd7-74e5a312cbe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36A75D-7422-4BF7-83A6-560AABFBA69E}"/>
</file>

<file path=customXml/itemProps2.xml><?xml version="1.0" encoding="utf-8"?>
<ds:datastoreItem xmlns:ds="http://schemas.openxmlformats.org/officeDocument/2006/customXml" ds:itemID="{6AF287C0-F2D2-456B-B32E-3180861A24BD}"/>
</file>

<file path=docProps/app.xml><?xml version="1.0" encoding="utf-8"?>
<Properties xmlns="http://schemas.openxmlformats.org/officeDocument/2006/extended-properties" xmlns:vt="http://schemas.openxmlformats.org/officeDocument/2006/docPropsVTypes">
  <Template>TM02892315[[fn=Wisp]]</Template>
  <TotalTime>953</TotalTime>
  <Words>910</Words>
  <Application>Microsoft Office PowerPoint</Application>
  <PresentationFormat>Widescreen</PresentationFormat>
  <Paragraphs>49</Paragraphs>
  <Slides>21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Cambria Math</vt:lpstr>
      <vt:lpstr>Century Gothic</vt:lpstr>
      <vt:lpstr>Google Sans</vt:lpstr>
      <vt:lpstr>HelveticaNeue Regular</vt:lpstr>
      <vt:lpstr>KaTeX_Main</vt:lpstr>
      <vt:lpstr>KaTeX_Math</vt:lpstr>
      <vt:lpstr>Söhne</vt:lpstr>
      <vt:lpstr>Times New Roman</vt:lpstr>
      <vt:lpstr>ui-sans-serif</vt:lpstr>
      <vt:lpstr>Wingdings 3</vt:lpstr>
      <vt:lpstr>Wisp</vt:lpstr>
      <vt:lpstr>PowerPoint Presentation</vt:lpstr>
      <vt:lpstr>General information about Audio Interpolation</vt:lpstr>
      <vt:lpstr>How does it works?</vt:lpstr>
      <vt:lpstr>PowerPoint Presentation</vt:lpstr>
      <vt:lpstr>Interpolation, Sound wave</vt:lpstr>
      <vt:lpstr>Plot wav file </vt:lpstr>
      <vt:lpstr>PowerPoint Presentation</vt:lpstr>
      <vt:lpstr>PowerPoint Presentation</vt:lpstr>
      <vt:lpstr>PowerPoint Presentation</vt:lpstr>
      <vt:lpstr>PowerPoint Presentation</vt:lpstr>
      <vt:lpstr>Remove Pixels randomly </vt:lpstr>
      <vt:lpstr>PowerPoint Presentation</vt:lpstr>
      <vt:lpstr>Radial Basis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mariam borshkova</dc:creator>
  <cp:lastModifiedBy>mariam borshkova</cp:lastModifiedBy>
  <cp:revision>8</cp:revision>
  <dcterms:created xsi:type="dcterms:W3CDTF">2024-05-22T07:18:12Z</dcterms:created>
  <dcterms:modified xsi:type="dcterms:W3CDTF">2024-05-28T06:17:36Z</dcterms:modified>
</cp:coreProperties>
</file>