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72" r:id="rId4"/>
    <p:sldId id="269" r:id="rId5"/>
    <p:sldId id="270" r:id="rId6"/>
    <p:sldId id="271" r:id="rId7"/>
    <p:sldId id="273" r:id="rId8"/>
    <p:sldId id="265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F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>
        <p:scale>
          <a:sx n="120" d="100"/>
          <a:sy n="120" d="100"/>
        </p:scale>
        <p:origin x="70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C4CEA1-71C8-1749-B53F-E9BE32D1401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CF6952FE-A60B-F748-BE26-64E2CF1FC14C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Inputs (survey, text, etc.)</a:t>
          </a:r>
        </a:p>
      </dgm:t>
    </dgm:pt>
    <dgm:pt modelId="{2801CA1E-1112-764D-AF0E-14D6046AAE11}" type="parTrans" cxnId="{783313F9-5175-204C-BAA2-A6929C6B99FE}">
      <dgm:prSet/>
      <dgm:spPr/>
      <dgm:t>
        <a:bodyPr/>
        <a:lstStyle/>
        <a:p>
          <a:endParaRPr lang="en-US"/>
        </a:p>
      </dgm:t>
    </dgm:pt>
    <dgm:pt modelId="{CED72578-F400-9040-BED1-C47549D5C33A}" type="sibTrans" cxnId="{783313F9-5175-204C-BAA2-A6929C6B99FE}">
      <dgm:prSet/>
      <dgm:spPr/>
      <dgm:t>
        <a:bodyPr/>
        <a:lstStyle/>
        <a:p>
          <a:endParaRPr lang="en-US"/>
        </a:p>
      </dgm:t>
    </dgm:pt>
    <dgm:pt modelId="{C495298E-1D56-FE49-8225-11505A2E780E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Dimension reduction</a:t>
          </a:r>
        </a:p>
      </dgm:t>
    </dgm:pt>
    <dgm:pt modelId="{60AD2E8E-38CB-4C41-8A96-2EBB8845C874}" type="parTrans" cxnId="{0510F07D-9833-8448-8C7F-BAFD6E12CA7A}">
      <dgm:prSet/>
      <dgm:spPr/>
      <dgm:t>
        <a:bodyPr/>
        <a:lstStyle/>
        <a:p>
          <a:endParaRPr lang="en-US"/>
        </a:p>
      </dgm:t>
    </dgm:pt>
    <dgm:pt modelId="{D4AAA700-760F-0A40-A764-5AA202C83EFE}" type="sibTrans" cxnId="{0510F07D-9833-8448-8C7F-BAFD6E12CA7A}">
      <dgm:prSet/>
      <dgm:spPr/>
      <dgm:t>
        <a:bodyPr/>
        <a:lstStyle/>
        <a:p>
          <a:endParaRPr lang="en-US"/>
        </a:p>
      </dgm:t>
    </dgm:pt>
    <dgm:pt modelId="{D1443F50-62CB-0C48-863B-719C81060C0F}">
      <dgm:prSet phldrT="[Text]"/>
      <dgm:spPr>
        <a:solidFill>
          <a:schemeClr val="accent1"/>
        </a:solidFill>
      </dgm:spPr>
      <dgm:t>
        <a:bodyPr/>
        <a:lstStyle/>
        <a:p>
          <a:r>
            <a:rPr lang="en-US" dirty="0"/>
            <a:t>Clustering</a:t>
          </a:r>
        </a:p>
      </dgm:t>
    </dgm:pt>
    <dgm:pt modelId="{C930F249-EE76-BE4B-BAC7-89D59EF13928}" type="parTrans" cxnId="{BB0E807C-56A5-D04F-89F3-5E27FC40AF25}">
      <dgm:prSet/>
      <dgm:spPr/>
      <dgm:t>
        <a:bodyPr/>
        <a:lstStyle/>
        <a:p>
          <a:endParaRPr lang="en-US"/>
        </a:p>
      </dgm:t>
    </dgm:pt>
    <dgm:pt modelId="{6CB82050-5FCA-4D45-AF86-0D2E69A15983}" type="sibTrans" cxnId="{BB0E807C-56A5-D04F-89F3-5E27FC40AF25}">
      <dgm:prSet/>
      <dgm:spPr/>
      <dgm:t>
        <a:bodyPr/>
        <a:lstStyle/>
        <a:p>
          <a:endParaRPr lang="en-US"/>
        </a:p>
      </dgm:t>
    </dgm:pt>
    <dgm:pt modelId="{50AC5E1F-7D58-DA42-B774-D920764AB762}" type="pres">
      <dgm:prSet presAssocID="{AEC4CEA1-71C8-1749-B53F-E9BE32D1401A}" presName="Name0" presStyleCnt="0">
        <dgm:presLayoutVars>
          <dgm:dir/>
          <dgm:animLvl val="lvl"/>
          <dgm:resizeHandles val="exact"/>
        </dgm:presLayoutVars>
      </dgm:prSet>
      <dgm:spPr/>
    </dgm:pt>
    <dgm:pt modelId="{2939E225-765B-DD4D-9F3A-C1FE8F960B8A}" type="pres">
      <dgm:prSet presAssocID="{CF6952FE-A60B-F748-BE26-64E2CF1FC14C}" presName="parTxOnly" presStyleLbl="node1" presStyleIdx="0" presStyleCnt="3" custLinFactNeighborX="260">
        <dgm:presLayoutVars>
          <dgm:chMax val="0"/>
          <dgm:chPref val="0"/>
          <dgm:bulletEnabled val="1"/>
        </dgm:presLayoutVars>
      </dgm:prSet>
      <dgm:spPr/>
    </dgm:pt>
    <dgm:pt modelId="{CE4BB986-EA10-374A-80F5-BE7A3D6B45A9}" type="pres">
      <dgm:prSet presAssocID="{CED72578-F400-9040-BED1-C47549D5C33A}" presName="parTxOnlySpace" presStyleCnt="0"/>
      <dgm:spPr/>
    </dgm:pt>
    <dgm:pt modelId="{45E82434-ED7F-B940-B8BD-86515A3501D2}" type="pres">
      <dgm:prSet presAssocID="{C495298E-1D56-FE49-8225-11505A2E780E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07416D6B-D973-AF4D-8DFD-E7DF9AEAB4D9}" type="pres">
      <dgm:prSet presAssocID="{D4AAA700-760F-0A40-A764-5AA202C83EFE}" presName="parTxOnlySpace" presStyleCnt="0"/>
      <dgm:spPr/>
    </dgm:pt>
    <dgm:pt modelId="{F5E9D60C-608F-194C-AF73-3E6ACA439B43}" type="pres">
      <dgm:prSet presAssocID="{D1443F50-62CB-0C48-863B-719C81060C0F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1E441D11-10BC-A847-B5FE-AD44679B79CE}" type="presOf" srcId="{AEC4CEA1-71C8-1749-B53F-E9BE32D1401A}" destId="{50AC5E1F-7D58-DA42-B774-D920764AB762}" srcOrd="0" destOrd="0" presId="urn:microsoft.com/office/officeart/2005/8/layout/chevron1"/>
    <dgm:cxn modelId="{BB0E807C-56A5-D04F-89F3-5E27FC40AF25}" srcId="{AEC4CEA1-71C8-1749-B53F-E9BE32D1401A}" destId="{D1443F50-62CB-0C48-863B-719C81060C0F}" srcOrd="2" destOrd="0" parTransId="{C930F249-EE76-BE4B-BAC7-89D59EF13928}" sibTransId="{6CB82050-5FCA-4D45-AF86-0D2E69A15983}"/>
    <dgm:cxn modelId="{0510F07D-9833-8448-8C7F-BAFD6E12CA7A}" srcId="{AEC4CEA1-71C8-1749-B53F-E9BE32D1401A}" destId="{C495298E-1D56-FE49-8225-11505A2E780E}" srcOrd="1" destOrd="0" parTransId="{60AD2E8E-38CB-4C41-8A96-2EBB8845C874}" sibTransId="{D4AAA700-760F-0A40-A764-5AA202C83EFE}"/>
    <dgm:cxn modelId="{08154F8C-E995-5E4E-BF39-CE1BF76A265F}" type="presOf" srcId="{C495298E-1D56-FE49-8225-11505A2E780E}" destId="{45E82434-ED7F-B940-B8BD-86515A3501D2}" srcOrd="0" destOrd="0" presId="urn:microsoft.com/office/officeart/2005/8/layout/chevron1"/>
    <dgm:cxn modelId="{E315D09E-8D3D-7D4C-A6AD-D8AE157D76E1}" type="presOf" srcId="{D1443F50-62CB-0C48-863B-719C81060C0F}" destId="{F5E9D60C-608F-194C-AF73-3E6ACA439B43}" srcOrd="0" destOrd="0" presId="urn:microsoft.com/office/officeart/2005/8/layout/chevron1"/>
    <dgm:cxn modelId="{50860AA9-C63E-2D4C-AA1F-4696D1AA5B2C}" type="presOf" srcId="{CF6952FE-A60B-F748-BE26-64E2CF1FC14C}" destId="{2939E225-765B-DD4D-9F3A-C1FE8F960B8A}" srcOrd="0" destOrd="0" presId="urn:microsoft.com/office/officeart/2005/8/layout/chevron1"/>
    <dgm:cxn modelId="{783313F9-5175-204C-BAA2-A6929C6B99FE}" srcId="{AEC4CEA1-71C8-1749-B53F-E9BE32D1401A}" destId="{CF6952FE-A60B-F748-BE26-64E2CF1FC14C}" srcOrd="0" destOrd="0" parTransId="{2801CA1E-1112-764D-AF0E-14D6046AAE11}" sibTransId="{CED72578-F400-9040-BED1-C47549D5C33A}"/>
    <dgm:cxn modelId="{18F518F8-C9E1-394F-BC19-393B3D08D8E0}" type="presParOf" srcId="{50AC5E1F-7D58-DA42-B774-D920764AB762}" destId="{2939E225-765B-DD4D-9F3A-C1FE8F960B8A}" srcOrd="0" destOrd="0" presId="urn:microsoft.com/office/officeart/2005/8/layout/chevron1"/>
    <dgm:cxn modelId="{3D0AD3A6-06F3-8F48-BE83-C1819B66338E}" type="presParOf" srcId="{50AC5E1F-7D58-DA42-B774-D920764AB762}" destId="{CE4BB986-EA10-374A-80F5-BE7A3D6B45A9}" srcOrd="1" destOrd="0" presId="urn:microsoft.com/office/officeart/2005/8/layout/chevron1"/>
    <dgm:cxn modelId="{0B0CE22B-EB81-904B-8ED7-DA0EE76A09B0}" type="presParOf" srcId="{50AC5E1F-7D58-DA42-B774-D920764AB762}" destId="{45E82434-ED7F-B940-B8BD-86515A3501D2}" srcOrd="2" destOrd="0" presId="urn:microsoft.com/office/officeart/2005/8/layout/chevron1"/>
    <dgm:cxn modelId="{2507FBC1-5152-7C43-BF6B-E50E6ED23BAB}" type="presParOf" srcId="{50AC5E1F-7D58-DA42-B774-D920764AB762}" destId="{07416D6B-D973-AF4D-8DFD-E7DF9AEAB4D9}" srcOrd="3" destOrd="0" presId="urn:microsoft.com/office/officeart/2005/8/layout/chevron1"/>
    <dgm:cxn modelId="{741E8B5A-4324-1246-B280-C696C3E840F1}" type="presParOf" srcId="{50AC5E1F-7D58-DA42-B774-D920764AB762}" destId="{F5E9D60C-608F-194C-AF73-3E6ACA439B43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9E225-765B-DD4D-9F3A-C1FE8F960B8A}">
      <dsp:nvSpPr>
        <dsp:cNvPr id="0" name=""/>
        <dsp:cNvSpPr/>
      </dsp:nvSpPr>
      <dsp:spPr>
        <a:xfrm>
          <a:off x="3695" y="1492343"/>
          <a:ext cx="3419281" cy="1367712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Inputs (survey, text, etc.)</a:t>
          </a:r>
        </a:p>
      </dsp:txBody>
      <dsp:txXfrm>
        <a:off x="687551" y="1492343"/>
        <a:ext cx="2051569" cy="1367712"/>
      </dsp:txXfrm>
    </dsp:sp>
    <dsp:sp modelId="{45E82434-ED7F-B940-B8BD-86515A3501D2}">
      <dsp:nvSpPr>
        <dsp:cNvPr id="0" name=""/>
        <dsp:cNvSpPr/>
      </dsp:nvSpPr>
      <dsp:spPr>
        <a:xfrm>
          <a:off x="3080159" y="1492343"/>
          <a:ext cx="3419281" cy="1367712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Dimension reduction</a:t>
          </a:r>
        </a:p>
      </dsp:txBody>
      <dsp:txXfrm>
        <a:off x="3764015" y="1492343"/>
        <a:ext cx="2051569" cy="1367712"/>
      </dsp:txXfrm>
    </dsp:sp>
    <dsp:sp modelId="{F5E9D60C-608F-194C-AF73-3E6ACA439B43}">
      <dsp:nvSpPr>
        <dsp:cNvPr id="0" name=""/>
        <dsp:cNvSpPr/>
      </dsp:nvSpPr>
      <dsp:spPr>
        <a:xfrm>
          <a:off x="6157512" y="1492343"/>
          <a:ext cx="3419281" cy="1367712"/>
        </a:xfrm>
        <a:prstGeom prst="chevron">
          <a:avLst/>
        </a:prstGeom>
        <a:solidFill>
          <a:schemeClr val="accent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015" tIns="40005" rIns="40005" bIns="40005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Clustering</a:t>
          </a:r>
        </a:p>
      </dsp:txBody>
      <dsp:txXfrm>
        <a:off x="6841368" y="1492343"/>
        <a:ext cx="2051569" cy="13677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59EC-CF34-4E58-B2D8-C35C8E612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C1C76D-806D-873D-6EDF-BC8D405C0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B1EFD-7C95-2C8E-7CE7-3DD991E3B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5677-7341-6347-9D73-2C7ABFC4E750}" type="datetimeFigureOut">
              <a:rPr lang="en-US" smtClean="0"/>
              <a:t>5/25/25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21363-6987-3CBC-9658-75C399841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DDC05-44B9-DF1F-C3EB-793503E31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DA07-6BF4-1A43-87D9-35ED42AC2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0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B77BA-F2BB-5072-6139-7287B98A8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187C41-ECE4-60DB-16EF-4F55D032F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D2669-6BD6-73E4-0B79-1CBA4D1F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5677-7341-6347-9D73-2C7ABFC4E750}" type="datetimeFigureOut">
              <a:rPr lang="en-US" smtClean="0"/>
              <a:t>5/25/25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52A84-B206-2AD8-4240-73CA52229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E976C-1753-9601-FDE7-DFBFA3EB5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DA07-6BF4-1A43-87D9-35ED42AC2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10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602C55-704E-7920-463F-43AE7F03DA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333F59-610E-278A-B40C-F77B440A3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4709E-2714-C525-3AA9-41A59DF94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5677-7341-6347-9D73-2C7ABFC4E750}" type="datetimeFigureOut">
              <a:rPr lang="en-US" smtClean="0"/>
              <a:t>5/25/25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A04EF-25C4-864F-2A38-5A317AC57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7C313-BDFF-C2B0-AA47-85CB7BA1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DA07-6BF4-1A43-87D9-35ED42AC2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588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194C3-BEF1-AD05-76C2-4499D1D90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1A6D1-EBBD-9990-C778-756486B18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22634-81B5-17BB-7BD5-92255568E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5677-7341-6347-9D73-2C7ABFC4E750}" type="datetimeFigureOut">
              <a:rPr lang="en-US" smtClean="0"/>
              <a:t>5/25/25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0CAE7-1429-A123-B5EA-1C4262A51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EFF70-0756-40AF-F449-5AF7580FA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DA07-6BF4-1A43-87D9-35ED42AC2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7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B9529-3A2E-0C54-8B5A-CC9723A2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DA3C3-6FD9-DB65-A8D2-0A563D8A4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0B822-65A9-88FC-9653-282C3AC4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5677-7341-6347-9D73-2C7ABFC4E750}" type="datetimeFigureOut">
              <a:rPr lang="en-US" smtClean="0"/>
              <a:t>5/25/25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FE9F8-991F-13F2-4D9D-7DEB0DBE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FB14D-85EA-7205-66C8-4F414B19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DA07-6BF4-1A43-87D9-35ED42AC2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91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5C07D-5B04-A24E-8863-C08FE1C1D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3AA5F-B6F5-F0B8-3026-39D9322EEE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62022-5D34-89AC-C401-54B5FAAC6B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E24D79-B913-7457-4850-F80B64289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5677-7341-6347-9D73-2C7ABFC4E750}" type="datetimeFigureOut">
              <a:rPr lang="en-US" smtClean="0"/>
              <a:t>5/25/25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6A338-2F1D-73A8-528A-80060F5D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DBCA4F-5AD2-FE51-113D-12A9589A0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DA07-6BF4-1A43-87D9-35ED42AC2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14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6B88E-DD2D-EAF2-C3FC-B551C494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19D94D-AEFE-20D9-BED9-5251A6E18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45D7A-3055-06B5-E7B5-243FB7752C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2795AE-786A-A75D-A8B8-15DD453DBE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63C366-C6FF-E228-6EB5-F6E90CCB8B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F20D83-D0BD-262B-E962-395E4B29F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5677-7341-6347-9D73-2C7ABFC4E750}" type="datetimeFigureOut">
              <a:rPr lang="en-US" smtClean="0"/>
              <a:t>5/25/25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C4F566-0B00-DB56-B0AB-E46CBEFE9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7E7113-B06A-04F3-284D-CBB880BE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DA07-6BF4-1A43-87D9-35ED42AC2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32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8C2B8-0105-239B-926E-49F3C6341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0C418D-E065-7F33-F5FA-7445283BF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5677-7341-6347-9D73-2C7ABFC4E750}" type="datetimeFigureOut">
              <a:rPr lang="en-US" smtClean="0"/>
              <a:t>5/25/25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A464E5-B768-A8AA-C85E-2BCA9F2F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B98F31-210E-C05C-81EF-96685EB9F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DA07-6BF4-1A43-87D9-35ED42AC2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23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87082A-8417-9FB7-1582-5B3AB6CE5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5677-7341-6347-9D73-2C7ABFC4E750}" type="datetimeFigureOut">
              <a:rPr lang="en-US" smtClean="0"/>
              <a:t>5/25/25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F8DB1-FFC1-8438-5B54-BAF88006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17F22-1225-3134-2D2F-5B7DD561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DA07-6BF4-1A43-87D9-35ED42AC2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07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A49CF-8B0D-2775-D168-432A7598E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1666F-AA3E-0A27-907F-07A63A31A5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2B6C59-5BBC-E14C-2695-E7E676EC9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660CB4-2A6E-845B-4839-8E885488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5677-7341-6347-9D73-2C7ABFC4E750}" type="datetimeFigureOut">
              <a:rPr lang="en-US" smtClean="0"/>
              <a:t>5/25/25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11624D-CF3C-768C-7D48-6C5B996E3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B7E80E-9164-25CD-E6C0-A1B53D56D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DA07-6BF4-1A43-87D9-35ED42AC2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61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F4EB1-7515-C24D-2879-B5D65FEAE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24A14-957E-D4D4-EA79-39FE2145D4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9E08A7-2DE6-7E37-A040-0AB18B6EEC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A5494F-40C9-34DF-34D4-9694E85B2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05677-7341-6347-9D73-2C7ABFC4E750}" type="datetimeFigureOut">
              <a:rPr lang="en-US" smtClean="0"/>
              <a:t>5/25/25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35A43F-D685-FC12-61EC-6B808B366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8A816-D75C-11B3-5BFA-1DD320D39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4DA07-6BF4-1A43-87D9-35ED42AC2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03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A3DAE-B13D-4E9C-03E9-5D05E5BB7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E5382D-578C-B929-0A2C-56316A7423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518D2-22CF-3562-AD17-070D02BC3F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705677-7341-6347-9D73-2C7ABFC4E750}" type="datetimeFigureOut">
              <a:rPr lang="en-US" smtClean="0"/>
              <a:t>5/25/25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756A4-4B1A-9957-63E3-11A48DEE76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5E498-CE1F-6F10-56DF-581414D11F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94DA07-6BF4-1A43-87D9-35ED42AC2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05615-4E48-F796-292B-4140C6121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8800" y="1122363"/>
            <a:ext cx="71316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CA" dirty="0"/>
              <a:t>Images of the Child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6BC4F-CC55-8222-F564-C94766DD30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38800" y="3602039"/>
            <a:ext cx="7131600" cy="1655999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Methodological Options for</a:t>
            </a:r>
          </a:p>
          <a:p>
            <a:pPr>
              <a:spcBef>
                <a:spcPts val="0"/>
              </a:spcBef>
            </a:pPr>
            <a:r>
              <a:rPr lang="en-CA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Extracting Cultural Models from Text</a:t>
            </a:r>
            <a:endParaRPr lang="en-US" dirty="0"/>
          </a:p>
        </p:txBody>
      </p:sp>
      <p:pic>
        <p:nvPicPr>
          <p:cNvPr id="4" name="Picture 3" descr="A green circle with white text&#10;&#10;Description automatically generated">
            <a:extLst>
              <a:ext uri="{FF2B5EF4-FFF2-40B4-BE49-F238E27FC236}">
                <a16:creationId xmlns:a16="http://schemas.microsoft.com/office/drawing/2014/main" id="{72378312-4085-8639-F027-7BDB014EED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73"/>
          <a:stretch/>
        </p:blipFill>
        <p:spPr>
          <a:xfrm>
            <a:off x="0" y="0"/>
            <a:ext cx="3499414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249DCA-E22C-3C12-94CB-66FE0C490965}"/>
              </a:ext>
            </a:extLst>
          </p:cNvPr>
          <p:cNvSpPr txBox="1"/>
          <p:nvPr/>
        </p:nvSpPr>
        <p:spPr>
          <a:xfrm>
            <a:off x="8763002" y="5497286"/>
            <a:ext cx="1937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Chris Borst</a:t>
            </a:r>
          </a:p>
          <a:p>
            <a:r>
              <a:rPr lang="en-US" dirty="0"/>
              <a:t>Sociology, McGill</a:t>
            </a:r>
          </a:p>
          <a:p>
            <a:r>
              <a:rPr lang="en-US" dirty="0"/>
              <a:t>CSA 2025</a:t>
            </a:r>
          </a:p>
        </p:txBody>
      </p:sp>
    </p:spTree>
    <p:extLst>
      <p:ext uri="{BB962C8B-B14F-4D97-AF65-F5344CB8AC3E}">
        <p14:creationId xmlns:p14="http://schemas.microsoft.com/office/powerpoint/2010/main" val="3443573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4D46A-6A95-9BE0-9E57-8B372B59A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2EE2-BB65-4B5E-201D-93336F815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400" y="363600"/>
            <a:ext cx="9864000" cy="1325563"/>
          </a:xfrm>
        </p:spPr>
        <p:txBody>
          <a:bodyPr/>
          <a:lstStyle/>
          <a:p>
            <a:r>
              <a:rPr lang="en-US" dirty="0"/>
              <a:t>Images of the child: Prevailing approaches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7C1996-2C93-3350-9631-721518334B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524000" cy="685800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2762B76-8CEB-BCF6-7859-1595A97A2C8F}"/>
              </a:ext>
            </a:extLst>
          </p:cNvPr>
          <p:cNvGrpSpPr/>
          <p:nvPr/>
        </p:nvGrpSpPr>
        <p:grpSpPr>
          <a:xfrm>
            <a:off x="1904400" y="1825200"/>
            <a:ext cx="9864000" cy="3687141"/>
            <a:chOff x="1904400" y="2398924"/>
            <a:chExt cx="9864000" cy="3687141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4C515D2-1F13-D94F-08D1-ABCF000FE608}"/>
                </a:ext>
              </a:extLst>
            </p:cNvPr>
            <p:cNvSpPr/>
            <p:nvPr/>
          </p:nvSpPr>
          <p:spPr>
            <a:xfrm>
              <a:off x="2913202" y="2745955"/>
              <a:ext cx="341523" cy="341523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Left-Right Arrow 5">
              <a:extLst>
                <a:ext uri="{FF2B5EF4-FFF2-40B4-BE49-F238E27FC236}">
                  <a16:creationId xmlns:a16="http://schemas.microsoft.com/office/drawing/2014/main" id="{CA2FB4A3-C6CA-68B9-4CBA-8D49A68BD417}"/>
                </a:ext>
              </a:extLst>
            </p:cNvPr>
            <p:cNvSpPr/>
            <p:nvPr/>
          </p:nvSpPr>
          <p:spPr>
            <a:xfrm>
              <a:off x="6178434" y="2751463"/>
              <a:ext cx="683045" cy="330506"/>
            </a:xfrm>
            <a:prstGeom prst="leftRight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-Right-Up Arrow 6">
              <a:extLst>
                <a:ext uri="{FF2B5EF4-FFF2-40B4-BE49-F238E27FC236}">
                  <a16:creationId xmlns:a16="http://schemas.microsoft.com/office/drawing/2014/main" id="{510FD85E-0360-8046-0666-EC55C3479F13}"/>
                </a:ext>
              </a:extLst>
            </p:cNvPr>
            <p:cNvSpPr/>
            <p:nvPr/>
          </p:nvSpPr>
          <p:spPr>
            <a:xfrm>
              <a:off x="9481851" y="2398924"/>
              <a:ext cx="1509311" cy="688554"/>
            </a:xfrm>
            <a:prstGeom prst="leftRightUpArrow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3915D6-7FDF-C23D-B734-9C2136C099A1}"/>
                </a:ext>
              </a:extLst>
            </p:cNvPr>
            <p:cNvSpPr txBox="1"/>
            <p:nvPr/>
          </p:nvSpPr>
          <p:spPr>
            <a:xfrm>
              <a:off x="1904400" y="3316077"/>
              <a:ext cx="23591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One image approach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6101690-6D9B-D16F-B5F3-8AEAEE4F75F6}"/>
                </a:ext>
              </a:extLst>
            </p:cNvPr>
            <p:cNvSpPr txBox="1"/>
            <p:nvPr/>
          </p:nvSpPr>
          <p:spPr>
            <a:xfrm>
              <a:off x="5211542" y="3316077"/>
              <a:ext cx="26168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Two image approaches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B827D21-C8CE-2013-7822-E6EA4139A0EF}"/>
                </a:ext>
              </a:extLst>
            </p:cNvPr>
            <p:cNvSpPr txBox="1"/>
            <p:nvPr/>
          </p:nvSpPr>
          <p:spPr>
            <a:xfrm>
              <a:off x="8928090" y="3316077"/>
              <a:ext cx="28403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Three image approaches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C63EFE0-FFAB-E556-406D-3FA7B92182C8}"/>
                </a:ext>
              </a:extLst>
            </p:cNvPr>
            <p:cNvGrpSpPr/>
            <p:nvPr/>
          </p:nvGrpSpPr>
          <p:grpSpPr>
            <a:xfrm>
              <a:off x="4869456" y="3777741"/>
              <a:ext cx="3933887" cy="1777187"/>
              <a:chOff x="4869455" y="3639242"/>
              <a:chExt cx="3933887" cy="1777187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EC5F0B5-84C8-E855-9714-CFD96D8087B5}"/>
                  </a:ext>
                </a:extLst>
              </p:cNvPr>
              <p:cNvSpPr txBox="1"/>
              <p:nvPr/>
            </p:nvSpPr>
            <p:spPr>
              <a:xfrm>
                <a:off x="4869455" y="3639242"/>
                <a:ext cx="196694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Democratic, experimental</a:t>
                </a:r>
              </a:p>
              <a:p>
                <a:endParaRPr lang="en-US" i="1" dirty="0"/>
              </a:p>
              <a:p>
                <a:r>
                  <a:rPr lang="en-US" i="1" dirty="0"/>
                  <a:t>Individualist</a:t>
                </a:r>
              </a:p>
              <a:p>
                <a:endParaRPr lang="en-US" i="1" dirty="0"/>
              </a:p>
              <a:p>
                <a:r>
                  <a:rPr lang="en-US" i="1" dirty="0"/>
                  <a:t>Libertarian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1208B5A-F381-93BD-60DE-8D0574C70387}"/>
                  </a:ext>
                </a:extLst>
              </p:cNvPr>
              <p:cNvSpPr txBox="1"/>
              <p:nvPr/>
            </p:nvSpPr>
            <p:spPr>
              <a:xfrm>
                <a:off x="6694199" y="3662103"/>
                <a:ext cx="210914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Human capital, child development</a:t>
                </a:r>
              </a:p>
              <a:p>
                <a:endParaRPr lang="en-US" i="1" dirty="0"/>
              </a:p>
              <a:p>
                <a:r>
                  <a:rPr lang="en-US" i="1" dirty="0"/>
                  <a:t>Collectivist</a:t>
                </a:r>
              </a:p>
              <a:p>
                <a:endParaRPr lang="en-US" i="1" dirty="0"/>
              </a:p>
              <a:p>
                <a:r>
                  <a:rPr lang="en-US" i="1" dirty="0"/>
                  <a:t>Authoritarian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E121A9-D3F6-E7F2-DFE0-4093D5286612}"/>
                  </a:ext>
                </a:extLst>
              </p:cNvPr>
              <p:cNvSpPr txBox="1"/>
              <p:nvPr/>
            </p:nvSpPr>
            <p:spPr>
              <a:xfrm>
                <a:off x="6345716" y="3916240"/>
                <a:ext cx="34848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/>
                  <a:t>v.</a:t>
                </a:r>
              </a:p>
              <a:p>
                <a:endParaRPr lang="en-US" i="1" dirty="0"/>
              </a:p>
              <a:p>
                <a:r>
                  <a:rPr lang="en-US" i="1" dirty="0"/>
                  <a:t>v.</a:t>
                </a:r>
              </a:p>
              <a:p>
                <a:endParaRPr lang="en-US" i="1" dirty="0"/>
              </a:p>
              <a:p>
                <a:r>
                  <a:rPr lang="en-US" i="1" dirty="0"/>
                  <a:t>v.</a:t>
                </a: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8136D3-3361-5D8B-EC1C-DB9B68C3AC69}"/>
                </a:ext>
              </a:extLst>
            </p:cNvPr>
            <p:cNvSpPr txBox="1"/>
            <p:nvPr/>
          </p:nvSpPr>
          <p:spPr>
            <a:xfrm>
              <a:off x="8990783" y="3777741"/>
              <a:ext cx="249321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Apollonian/Cherubs</a:t>
              </a:r>
            </a:p>
            <a:p>
              <a:pPr algn="ctr"/>
              <a:r>
                <a:rPr lang="en-US" i="1" dirty="0"/>
                <a:t>(Rousseau)</a:t>
              </a:r>
            </a:p>
            <a:p>
              <a:pPr algn="ctr"/>
              <a:r>
                <a:rPr lang="en-US" i="1" dirty="0"/>
                <a:t>v.</a:t>
              </a:r>
            </a:p>
            <a:p>
              <a:pPr algn="ctr"/>
              <a:r>
                <a:rPr lang="en-US" i="1" dirty="0"/>
                <a:t>Athenian/Chattel</a:t>
              </a:r>
            </a:p>
            <a:p>
              <a:pPr algn="ctr"/>
              <a:r>
                <a:rPr lang="en-US" i="1" dirty="0"/>
                <a:t>(Locke)</a:t>
              </a:r>
            </a:p>
            <a:p>
              <a:pPr algn="ctr"/>
              <a:r>
                <a:rPr lang="en-US" i="1" dirty="0"/>
                <a:t>v.</a:t>
              </a:r>
            </a:p>
            <a:p>
              <a:pPr algn="ctr"/>
              <a:r>
                <a:rPr lang="en-US" i="1" dirty="0"/>
                <a:t>Dionysian/Changelings</a:t>
              </a:r>
            </a:p>
            <a:p>
              <a:pPr algn="ctr"/>
              <a:r>
                <a:rPr lang="en-US" i="1" dirty="0"/>
                <a:t>(Wesley)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D87579D-3F13-F301-EEAB-7BFA071345BE}"/>
                </a:ext>
              </a:extLst>
            </p:cNvPr>
            <p:cNvSpPr txBox="1"/>
            <p:nvPr/>
          </p:nvSpPr>
          <p:spPr>
            <a:xfrm>
              <a:off x="2063237" y="3805381"/>
              <a:ext cx="204145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/>
                <a:t>Innocence</a:t>
              </a:r>
            </a:p>
            <a:p>
              <a:pPr algn="ctr"/>
              <a:endParaRPr lang="en-US" i="1" dirty="0"/>
            </a:p>
            <a:p>
              <a:pPr algn="ctr"/>
              <a:r>
                <a:rPr lang="en-US" i="1" dirty="0"/>
                <a:t>Dependency</a:t>
              </a:r>
            </a:p>
            <a:p>
              <a:pPr algn="ctr"/>
              <a:endParaRPr lang="en-US" i="1" dirty="0"/>
            </a:p>
            <a:p>
              <a:pPr algn="ctr"/>
              <a:r>
                <a:rPr lang="en-US" i="1" dirty="0"/>
                <a:t>Human Capital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A088230-42A6-6BBC-C8A3-E7257141AAA1}"/>
              </a:ext>
            </a:extLst>
          </p:cNvPr>
          <p:cNvSpPr txBox="1"/>
          <p:nvPr/>
        </p:nvSpPr>
        <p:spPr>
          <a:xfrm>
            <a:off x="3699795" y="5512341"/>
            <a:ext cx="6273209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but …</a:t>
            </a:r>
          </a:p>
          <a:p>
            <a:pPr algn="ctr"/>
            <a:r>
              <a:rPr lang="en-US" dirty="0"/>
              <a:t>“There are hundreds of different images of the child.”</a:t>
            </a:r>
          </a:p>
          <a:p>
            <a:pPr algn="r"/>
            <a:r>
              <a:rPr lang="en-US" dirty="0"/>
              <a:t>- </a:t>
            </a:r>
            <a:r>
              <a:rPr lang="en-US" i="1" dirty="0"/>
              <a:t>Loris Malaguzzi (1994)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7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C263F-18BF-069D-D650-ECF1D2AFC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CCCE-404C-E3A8-17F1-7930C95D9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400" y="363600"/>
            <a:ext cx="9864000" cy="1325563"/>
          </a:xfrm>
        </p:spPr>
        <p:txBody>
          <a:bodyPr/>
          <a:lstStyle/>
          <a:p>
            <a:r>
              <a:rPr lang="en-US" dirty="0"/>
              <a:t>A general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95ACEA-9706-EFAB-0055-55FCA54D3D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524000" cy="6858000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266E4C8-A98D-C573-BE61-68A94391E8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8187296"/>
              </p:ext>
            </p:extLst>
          </p:nvPr>
        </p:nvGraphicFramePr>
        <p:xfrm>
          <a:off x="1904399" y="1825200"/>
          <a:ext cx="9579600" cy="435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1267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B8D21-E9D7-F1BE-3620-E9A411EC8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B9D8-5FAD-DFDA-E4A3-17A8E7E7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400" y="363600"/>
            <a:ext cx="9864000" cy="1325563"/>
          </a:xfrm>
        </p:spPr>
        <p:txBody>
          <a:bodyPr/>
          <a:lstStyle/>
          <a:p>
            <a:r>
              <a:rPr lang="en-US" dirty="0"/>
              <a:t>Cultural cartography</a:t>
            </a:r>
            <a:br>
              <a:rPr lang="en-US" dirty="0"/>
            </a:br>
            <a:r>
              <a:rPr lang="en-US" sz="3600" i="1" dirty="0"/>
              <a:t>Relational Class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9F8C38-13FA-2122-0152-D7B1978403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524000" cy="6858000"/>
          </a:xfrm>
          <a:prstGeom prst="rect">
            <a:avLst/>
          </a:prstGeom>
        </p:spPr>
      </p:pic>
      <p:pic>
        <p:nvPicPr>
          <p:cNvPr id="14" name="Picture 13" descr="A graph with black lines and black dots&#10;&#10;AI-generated content may be incorrect.">
            <a:extLst>
              <a:ext uri="{FF2B5EF4-FFF2-40B4-BE49-F238E27FC236}">
                <a16:creationId xmlns:a16="http://schemas.microsoft.com/office/drawing/2014/main" id="{B7467916-AE09-DD22-82B6-3685B975A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200" y="1825200"/>
            <a:ext cx="7772400" cy="4675680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18436E28-CE0E-A3FF-F9E7-C5E911D103EB}"/>
              </a:ext>
            </a:extLst>
          </p:cNvPr>
          <p:cNvGrpSpPr/>
          <p:nvPr/>
        </p:nvGrpSpPr>
        <p:grpSpPr>
          <a:xfrm>
            <a:off x="3873500" y="2781300"/>
            <a:ext cx="6134100" cy="1168400"/>
            <a:chOff x="3873500" y="2781300"/>
            <a:chExt cx="6134100" cy="11684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048091B-E290-2BA8-6BDA-4255EB9B670F}"/>
                </a:ext>
              </a:extLst>
            </p:cNvPr>
            <p:cNvCxnSpPr>
              <a:cxnSpLocks/>
            </p:cNvCxnSpPr>
            <p:nvPr/>
          </p:nvCxnSpPr>
          <p:spPr>
            <a:xfrm>
              <a:off x="3873500" y="3365500"/>
              <a:ext cx="20447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EE142B-3F2E-7592-F8AC-DB00E6D1C5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200" y="2781300"/>
              <a:ext cx="1041400" cy="5842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74E808E-919C-1278-6779-8D6CF7B9AFA1}"/>
                </a:ext>
              </a:extLst>
            </p:cNvPr>
            <p:cNvCxnSpPr>
              <a:cxnSpLocks/>
            </p:cNvCxnSpPr>
            <p:nvPr/>
          </p:nvCxnSpPr>
          <p:spPr>
            <a:xfrm>
              <a:off x="6959600" y="2781300"/>
              <a:ext cx="10160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A96C0D-F2DD-0060-F064-7F287E2BC6BD}"/>
                </a:ext>
              </a:extLst>
            </p:cNvPr>
            <p:cNvCxnSpPr>
              <a:cxnSpLocks/>
            </p:cNvCxnSpPr>
            <p:nvPr/>
          </p:nvCxnSpPr>
          <p:spPr>
            <a:xfrm>
              <a:off x="8991600" y="3949700"/>
              <a:ext cx="10160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48F1A1-226F-C0C6-69F4-1FBC473D347B}"/>
                </a:ext>
              </a:extLst>
            </p:cNvPr>
            <p:cNvCxnSpPr>
              <a:cxnSpLocks/>
            </p:cNvCxnSpPr>
            <p:nvPr/>
          </p:nvCxnSpPr>
          <p:spPr>
            <a:xfrm>
              <a:off x="7975600" y="2781300"/>
              <a:ext cx="1016000" cy="11684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66361CF-B998-7BD3-8AB8-2F9D48854F7B}"/>
              </a:ext>
            </a:extLst>
          </p:cNvPr>
          <p:cNvGrpSpPr/>
          <p:nvPr/>
        </p:nvGrpSpPr>
        <p:grpSpPr>
          <a:xfrm>
            <a:off x="3873500" y="3949700"/>
            <a:ext cx="6134100" cy="1181100"/>
            <a:chOff x="3873500" y="3949700"/>
            <a:chExt cx="6134100" cy="11811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BC18598-3059-B761-6063-76524FBA7504}"/>
                </a:ext>
              </a:extLst>
            </p:cNvPr>
            <p:cNvCxnSpPr>
              <a:cxnSpLocks/>
            </p:cNvCxnSpPr>
            <p:nvPr/>
          </p:nvCxnSpPr>
          <p:spPr>
            <a:xfrm>
              <a:off x="3873500" y="4546600"/>
              <a:ext cx="20447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B22C10B-B3BE-6D7E-B912-A51076B9F1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200" y="3949700"/>
              <a:ext cx="1041400" cy="5842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3AC7DB7-E3C2-8FAA-FF35-AACA5F579BC7}"/>
                </a:ext>
              </a:extLst>
            </p:cNvPr>
            <p:cNvCxnSpPr>
              <a:cxnSpLocks/>
            </p:cNvCxnSpPr>
            <p:nvPr/>
          </p:nvCxnSpPr>
          <p:spPr>
            <a:xfrm>
              <a:off x="6959600" y="3962400"/>
              <a:ext cx="10160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6901F9F-F09E-2D3F-4BC0-C23D91FE33E9}"/>
                </a:ext>
              </a:extLst>
            </p:cNvPr>
            <p:cNvCxnSpPr>
              <a:cxnSpLocks/>
            </p:cNvCxnSpPr>
            <p:nvPr/>
          </p:nvCxnSpPr>
          <p:spPr>
            <a:xfrm>
              <a:off x="8991600" y="5130800"/>
              <a:ext cx="10160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0117004-6C17-DA71-B610-58A0970DD7A9}"/>
                </a:ext>
              </a:extLst>
            </p:cNvPr>
            <p:cNvCxnSpPr>
              <a:cxnSpLocks/>
            </p:cNvCxnSpPr>
            <p:nvPr/>
          </p:nvCxnSpPr>
          <p:spPr>
            <a:xfrm>
              <a:off x="7975600" y="3962400"/>
              <a:ext cx="1016000" cy="11684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EA527EA-26BB-AB1A-A771-F0B2B079359A}"/>
              </a:ext>
            </a:extLst>
          </p:cNvPr>
          <p:cNvGrpSpPr/>
          <p:nvPr/>
        </p:nvGrpSpPr>
        <p:grpSpPr>
          <a:xfrm flipV="1">
            <a:off x="3892550" y="2781299"/>
            <a:ext cx="6115050" cy="2362200"/>
            <a:chOff x="3873500" y="2171700"/>
            <a:chExt cx="6115050" cy="2362200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3CD4E83-CBE9-80A2-48A5-202255FBA281}"/>
                </a:ext>
              </a:extLst>
            </p:cNvPr>
            <p:cNvCxnSpPr>
              <a:cxnSpLocks/>
            </p:cNvCxnSpPr>
            <p:nvPr/>
          </p:nvCxnSpPr>
          <p:spPr>
            <a:xfrm>
              <a:off x="3873500" y="3365500"/>
              <a:ext cx="20447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6CF17BB-E1A4-3628-02AA-3237C6BDDA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200" y="2184399"/>
              <a:ext cx="1022350" cy="11811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C6E4867-7A2C-71E7-B1D5-90885CEC9C00}"/>
                </a:ext>
              </a:extLst>
            </p:cNvPr>
            <p:cNvCxnSpPr>
              <a:cxnSpLocks/>
            </p:cNvCxnSpPr>
            <p:nvPr/>
          </p:nvCxnSpPr>
          <p:spPr>
            <a:xfrm>
              <a:off x="6940550" y="2184399"/>
              <a:ext cx="10160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DC643E8B-EE62-0E5F-634F-BB3A18907766}"/>
                </a:ext>
              </a:extLst>
            </p:cNvPr>
            <p:cNvCxnSpPr>
              <a:cxnSpLocks/>
            </p:cNvCxnSpPr>
            <p:nvPr/>
          </p:nvCxnSpPr>
          <p:spPr>
            <a:xfrm>
              <a:off x="8972550" y="4533900"/>
              <a:ext cx="10160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FE30150-18C7-ADD5-B53E-3124741269B8}"/>
                </a:ext>
              </a:extLst>
            </p:cNvPr>
            <p:cNvCxnSpPr>
              <a:cxnSpLocks/>
            </p:cNvCxnSpPr>
            <p:nvPr/>
          </p:nvCxnSpPr>
          <p:spPr>
            <a:xfrm>
              <a:off x="7969250" y="2171700"/>
              <a:ext cx="996950" cy="23622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1950C94-A41A-E766-8E02-F207FF48A38E}"/>
              </a:ext>
            </a:extLst>
          </p:cNvPr>
          <p:cNvGrpSpPr/>
          <p:nvPr/>
        </p:nvGrpSpPr>
        <p:grpSpPr>
          <a:xfrm>
            <a:off x="3873500" y="2781299"/>
            <a:ext cx="6134100" cy="2362200"/>
            <a:chOff x="3873500" y="2781299"/>
            <a:chExt cx="6134100" cy="23622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1DC242D-5189-76D1-A2B3-E440B87073D6}"/>
                </a:ext>
              </a:extLst>
            </p:cNvPr>
            <p:cNvCxnSpPr/>
            <p:nvPr/>
          </p:nvCxnSpPr>
          <p:spPr>
            <a:xfrm flipV="1">
              <a:off x="3873500" y="2781299"/>
              <a:ext cx="1022350" cy="234950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4ED5F86-A630-7A1E-847F-BC5A3A741E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14900" y="2781299"/>
              <a:ext cx="1016000" cy="236220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92985F2-6AAC-AB6F-5A36-4D2A5FF563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8200" y="3365500"/>
              <a:ext cx="1041400" cy="1777999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3CB68270-608F-4806-6534-EDA32F7833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9600" y="3365500"/>
              <a:ext cx="2025650" cy="0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723E44F-96D6-4EBA-022D-4CAB72072A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991600" y="3365499"/>
              <a:ext cx="1016000" cy="1181101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0549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96F54-D151-F9FC-9538-398069E7A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D21F2C-15AD-545E-4354-508BDD7307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524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070816F-BCC8-227D-5A50-A6D7C05428E3}"/>
              </a:ext>
            </a:extLst>
          </p:cNvPr>
          <p:cNvSpPr txBox="1">
            <a:spLocks/>
          </p:cNvSpPr>
          <p:nvPr/>
        </p:nvSpPr>
        <p:spPr>
          <a:xfrm>
            <a:off x="1904400" y="363600"/>
            <a:ext cx="9864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Cultural cartography</a:t>
            </a:r>
            <a:br>
              <a:rPr lang="en-US" dirty="0"/>
            </a:br>
            <a:r>
              <a:rPr lang="en-US" sz="3600" i="1" dirty="0"/>
              <a:t>Concept Class Analysis</a:t>
            </a:r>
          </a:p>
        </p:txBody>
      </p:sp>
      <p:pic>
        <p:nvPicPr>
          <p:cNvPr id="11" name="Picture 10" descr="A diagram of a class&#10;&#10;AI-generated content may be incorrect.">
            <a:extLst>
              <a:ext uri="{FF2B5EF4-FFF2-40B4-BE49-F238E27FC236}">
                <a16:creationId xmlns:a16="http://schemas.microsoft.com/office/drawing/2014/main" id="{8E2926EE-E5EC-3F0B-2073-12E317B11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400" y="3429000"/>
            <a:ext cx="6480000" cy="2815200"/>
          </a:xfrm>
          <a:prstGeom prst="rect">
            <a:avLst/>
          </a:prstGeom>
        </p:spPr>
      </p:pic>
      <p:pic>
        <p:nvPicPr>
          <p:cNvPr id="13" name="Picture 12" descr="A list of words on a white background&#10;&#10;AI-generated content may be incorrect.">
            <a:extLst>
              <a:ext uri="{FF2B5EF4-FFF2-40B4-BE49-F238E27FC236}">
                <a16:creationId xmlns:a16="http://schemas.microsoft.com/office/drawing/2014/main" id="{1B5FC2F6-DE7B-FBD0-5846-B6ABEFFE3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167" y="1689163"/>
            <a:ext cx="4564949" cy="27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67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BD139-1338-2891-B794-A0BA55235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B94172E-47F6-F252-5133-50D8B35D9B0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524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5CE443C0-0CAE-510E-1C82-577B9B830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400" y="363600"/>
            <a:ext cx="9864000" cy="1325563"/>
          </a:xfrm>
        </p:spPr>
        <p:txBody>
          <a:bodyPr>
            <a:normAutofit/>
          </a:bodyPr>
          <a:lstStyle/>
          <a:p>
            <a:r>
              <a:rPr lang="en-US" dirty="0"/>
              <a:t>Cultural cartography</a:t>
            </a:r>
            <a:br>
              <a:rPr lang="en-US" dirty="0"/>
            </a:br>
            <a:r>
              <a:rPr lang="en-US" sz="3100" i="1" dirty="0"/>
              <a:t>Dirichlet Process Bayesian Gaussian Mixture Models (!!)</a:t>
            </a:r>
          </a:p>
        </p:txBody>
      </p:sp>
      <p:pic>
        <p:nvPicPr>
          <p:cNvPr id="11" name="Picture 10" descr="A graph with red dots&#10;&#10;AI-generated content may be incorrect.">
            <a:extLst>
              <a:ext uri="{FF2B5EF4-FFF2-40B4-BE49-F238E27FC236}">
                <a16:creationId xmlns:a16="http://schemas.microsoft.com/office/drawing/2014/main" id="{C200E370-4168-C9F8-1DA5-89478D424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200" y="1689163"/>
            <a:ext cx="7772400" cy="481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832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0ED49-59B9-80DC-D2C1-B382B50A9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CE8FCE-EA76-9617-3C71-0599CEFFD7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524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F51AC444-18D2-DE30-C772-BE1713157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400" y="363600"/>
            <a:ext cx="9864000" cy="1325563"/>
          </a:xfrm>
        </p:spPr>
        <p:txBody>
          <a:bodyPr/>
          <a:lstStyle/>
          <a:p>
            <a:r>
              <a:rPr lang="en-US" dirty="0"/>
              <a:t>A future method?</a:t>
            </a:r>
            <a:br>
              <a:rPr lang="en-US" dirty="0"/>
            </a:br>
            <a:r>
              <a:rPr lang="en-US" sz="3600" i="1" dirty="0"/>
              <a:t>Disentanglement (aka “Variational autoencoders”)</a:t>
            </a:r>
          </a:p>
        </p:txBody>
      </p:sp>
      <p:pic>
        <p:nvPicPr>
          <p:cNvPr id="8" name="Picture 7" descr="A diagram of a person's face&#10;&#10;AI-generated content may be incorrect.">
            <a:extLst>
              <a:ext uri="{FF2B5EF4-FFF2-40B4-BE49-F238E27FC236}">
                <a16:creationId xmlns:a16="http://schemas.microsoft.com/office/drawing/2014/main" id="{2E31F968-5F3E-8A8C-3C5C-B08DA77FA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000" y="1825200"/>
            <a:ext cx="7148830" cy="4688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785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DAA12-B86B-232B-86EC-ABF3AFE44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04D4F-E98E-469E-DDA3-990AE38A6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400" y="363600"/>
            <a:ext cx="9864000" cy="1325563"/>
          </a:xfrm>
        </p:spPr>
        <p:txBody>
          <a:bodyPr/>
          <a:lstStyle/>
          <a:p>
            <a:r>
              <a:rPr lang="en-US" dirty="0"/>
              <a:t>Complexity and Simplification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807C4-C209-7D44-334E-7A6077B561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4400" y="1825200"/>
            <a:ext cx="9579600" cy="4351338"/>
          </a:xfrm>
        </p:spPr>
        <p:txBody>
          <a:bodyPr/>
          <a:lstStyle/>
          <a:p>
            <a:r>
              <a:rPr lang="en-US" dirty="0"/>
              <a:t>So …</a:t>
            </a:r>
          </a:p>
          <a:p>
            <a:pPr lvl="1"/>
            <a:r>
              <a:rPr lang="en-US" dirty="0"/>
              <a:t>How much complexity do we need? How much can we manage?</a:t>
            </a:r>
          </a:p>
          <a:p>
            <a:pPr lvl="1"/>
            <a:r>
              <a:rPr lang="en-US" dirty="0"/>
              <a:t>How much simplification do we require? How much can we accept?</a:t>
            </a:r>
          </a:p>
          <a:p>
            <a:endParaRPr lang="en-US" dirty="0"/>
          </a:p>
          <a:p>
            <a:r>
              <a:rPr lang="en-US" dirty="0"/>
              <a:t>My hypothesis (aka “working guess”) is that our images of the child need about a dozen dimensions</a:t>
            </a:r>
          </a:p>
          <a:p>
            <a:endParaRPr lang="en-US" dirty="0"/>
          </a:p>
          <a:p>
            <a:r>
              <a:rPr lang="en-US" dirty="0"/>
              <a:t>The methodological goal is to see what the data suggest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8ED795-3E53-7A0C-8433-8FCC4F5FE2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52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396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42A82-37E8-54C4-FCEE-73670DA7D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0B5FC1-16F8-96E0-0288-B2DE7605D8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524000" cy="685800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44E5C8D9-576A-B0EF-ADD0-13F78DCD37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97809" y="880040"/>
            <a:ext cx="7772400" cy="1143000"/>
          </a:xfrm>
        </p:spPr>
        <p:txBody>
          <a:bodyPr/>
          <a:lstStyle/>
          <a:p>
            <a:pPr algn="ctr"/>
            <a:r>
              <a:rPr lang="en-US" altLang="en-US" sz="6000" b="1" dirty="0"/>
              <a:t>THANK YOU!</a:t>
            </a:r>
            <a:endParaRPr lang="en-US" altLang="en-US" sz="6000" b="1" dirty="0">
              <a:solidFill>
                <a:schemeClr val="tx1"/>
              </a:solidFill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4B273DE9-01E2-ADB6-1422-8E750A12BF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009" y="2169469"/>
            <a:ext cx="2124000" cy="2519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31C81175-1490-0177-A49D-4737817D85B3}"/>
              </a:ext>
            </a:extLst>
          </p:cNvPr>
          <p:cNvSpPr txBox="1">
            <a:spLocks noChangeArrowheads="1"/>
          </p:cNvSpPr>
          <p:nvPr/>
        </p:nvSpPr>
        <p:spPr>
          <a:xfrm>
            <a:off x="2997809" y="4922642"/>
            <a:ext cx="7772400" cy="1666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6000" b="1" dirty="0"/>
              <a:t>QUESTIONS?</a:t>
            </a:r>
          </a:p>
          <a:p>
            <a:pPr algn="ctr"/>
            <a:r>
              <a:rPr lang="en-US" altLang="en-US" sz="2400" dirty="0" err="1"/>
              <a:t>chris.borst@mail.mcgill.ca</a:t>
            </a:r>
            <a:r>
              <a:rPr lang="en-US" altLang="en-US" sz="4800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5365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10683</TotalTime>
  <Words>221</Words>
  <Application>Microsoft Macintosh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-webkit-standard</vt:lpstr>
      <vt:lpstr>Aptos</vt:lpstr>
      <vt:lpstr>Aptos Display</vt:lpstr>
      <vt:lpstr>Arial</vt:lpstr>
      <vt:lpstr>Office Theme</vt:lpstr>
      <vt:lpstr>Images of the Child</vt:lpstr>
      <vt:lpstr>Images of the child: Prevailing approaches</vt:lpstr>
      <vt:lpstr>A general method</vt:lpstr>
      <vt:lpstr>Cultural cartography Relational Class Analysis</vt:lpstr>
      <vt:lpstr>PowerPoint Presentation</vt:lpstr>
      <vt:lpstr>Cultural cartography Dirichlet Process Bayesian Gaussian Mixture Models (!!)</vt:lpstr>
      <vt:lpstr>A future method? Disentanglement (aka “Variational autoencoders”)</vt:lpstr>
      <vt:lpstr>Complexity and Simplification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Borst</dc:creator>
  <cp:lastModifiedBy>Chris Borst</cp:lastModifiedBy>
  <cp:revision>20</cp:revision>
  <dcterms:created xsi:type="dcterms:W3CDTF">2025-03-16T17:33:19Z</dcterms:created>
  <dcterms:modified xsi:type="dcterms:W3CDTF">2025-06-02T04:12:37Z</dcterms:modified>
</cp:coreProperties>
</file>