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68" r:id="rId5"/>
    <p:sldId id="269" r:id="rId6"/>
    <p:sldId id="270" r:id="rId7"/>
    <p:sldId id="271" r:id="rId8"/>
    <p:sldId id="272" r:id="rId9"/>
    <p:sldId id="273" r:id="rId10"/>
    <p:sldId id="274" r:id="rId11"/>
    <p:sldId id="275" r:id="rId12"/>
    <p:sldId id="276" r:id="rId13"/>
    <p:sldId id="277" r:id="rId14"/>
    <p:sldId id="259" r:id="rId15"/>
    <p:sldId id="260" r:id="rId16"/>
    <p:sldId id="261" r:id="rId17"/>
    <p:sldId id="262" r:id="rId18"/>
    <p:sldId id="263" r:id="rId19"/>
    <p:sldId id="264" r:id="rId20"/>
    <p:sldId id="266" r:id="rId21"/>
    <p:sldId id="265"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0C3DA4DA-0AD0-4536-A616-AA216B6B32BE}" type="datetimeFigureOut">
              <a:rPr lang="en-US" smtClean="0"/>
              <a:t>1/11/2020</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C703C40-8960-4498-B804-F329FA4EFCC7}" type="slidenum">
              <a:rPr lang="en-US" smtClean="0"/>
              <a:t>‹Nº›</a:t>
            </a:fld>
            <a:endParaRPr lang="en-US"/>
          </a:p>
        </p:txBody>
      </p:sp>
    </p:spTree>
    <p:extLst>
      <p:ext uri="{BB962C8B-B14F-4D97-AF65-F5344CB8AC3E}">
        <p14:creationId xmlns:p14="http://schemas.microsoft.com/office/powerpoint/2010/main" val="3762401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0C3DA4DA-0AD0-4536-A616-AA216B6B32BE}" type="datetimeFigureOut">
              <a:rPr lang="en-US" smtClean="0"/>
              <a:t>1/11/2020</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C703C40-8960-4498-B804-F329FA4EFCC7}" type="slidenum">
              <a:rPr lang="en-US" smtClean="0"/>
              <a:t>‹Nº›</a:t>
            </a:fld>
            <a:endParaRPr lang="en-US"/>
          </a:p>
        </p:txBody>
      </p:sp>
    </p:spTree>
    <p:extLst>
      <p:ext uri="{BB962C8B-B14F-4D97-AF65-F5344CB8AC3E}">
        <p14:creationId xmlns:p14="http://schemas.microsoft.com/office/powerpoint/2010/main" val="726941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0C3DA4DA-0AD0-4536-A616-AA216B6B32BE}" type="datetimeFigureOut">
              <a:rPr lang="en-US" smtClean="0"/>
              <a:t>1/11/2020</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C703C40-8960-4498-B804-F329FA4EFCC7}" type="slidenum">
              <a:rPr lang="en-US" smtClean="0"/>
              <a:t>‹Nº›</a:t>
            </a:fld>
            <a:endParaRPr lang="en-US"/>
          </a:p>
        </p:txBody>
      </p:sp>
    </p:spTree>
    <p:extLst>
      <p:ext uri="{BB962C8B-B14F-4D97-AF65-F5344CB8AC3E}">
        <p14:creationId xmlns:p14="http://schemas.microsoft.com/office/powerpoint/2010/main" val="287778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0C3DA4DA-0AD0-4536-A616-AA216B6B32BE}" type="datetimeFigureOut">
              <a:rPr lang="en-US" smtClean="0"/>
              <a:t>1/11/2020</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C703C40-8960-4498-B804-F329FA4EFCC7}" type="slidenum">
              <a:rPr lang="en-US" smtClean="0"/>
              <a:t>‹Nº›</a:t>
            </a:fld>
            <a:endParaRPr lang="en-US"/>
          </a:p>
        </p:txBody>
      </p:sp>
    </p:spTree>
    <p:extLst>
      <p:ext uri="{BB962C8B-B14F-4D97-AF65-F5344CB8AC3E}">
        <p14:creationId xmlns:p14="http://schemas.microsoft.com/office/powerpoint/2010/main" val="437487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0C3DA4DA-0AD0-4536-A616-AA216B6B32BE}" type="datetimeFigureOut">
              <a:rPr lang="en-US" smtClean="0"/>
              <a:t>1/11/2020</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C703C40-8960-4498-B804-F329FA4EFCC7}" type="slidenum">
              <a:rPr lang="en-US" smtClean="0"/>
              <a:t>‹Nº›</a:t>
            </a:fld>
            <a:endParaRPr lang="en-US"/>
          </a:p>
        </p:txBody>
      </p:sp>
    </p:spTree>
    <p:extLst>
      <p:ext uri="{BB962C8B-B14F-4D97-AF65-F5344CB8AC3E}">
        <p14:creationId xmlns:p14="http://schemas.microsoft.com/office/powerpoint/2010/main" val="2258275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0C3DA4DA-0AD0-4536-A616-AA216B6B32BE}" type="datetimeFigureOut">
              <a:rPr lang="en-US" smtClean="0"/>
              <a:t>1/11/2020</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BC703C40-8960-4498-B804-F329FA4EFCC7}" type="slidenum">
              <a:rPr lang="en-US" smtClean="0"/>
              <a:t>‹Nº›</a:t>
            </a:fld>
            <a:endParaRPr lang="en-US"/>
          </a:p>
        </p:txBody>
      </p:sp>
    </p:spTree>
    <p:extLst>
      <p:ext uri="{BB962C8B-B14F-4D97-AF65-F5344CB8AC3E}">
        <p14:creationId xmlns:p14="http://schemas.microsoft.com/office/powerpoint/2010/main" val="1021687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0C3DA4DA-0AD0-4536-A616-AA216B6B32BE}" type="datetimeFigureOut">
              <a:rPr lang="en-US" smtClean="0"/>
              <a:t>1/11/2020</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BC703C40-8960-4498-B804-F329FA4EFCC7}" type="slidenum">
              <a:rPr lang="en-US" smtClean="0"/>
              <a:t>‹Nº›</a:t>
            </a:fld>
            <a:endParaRPr lang="en-US"/>
          </a:p>
        </p:txBody>
      </p:sp>
    </p:spTree>
    <p:extLst>
      <p:ext uri="{BB962C8B-B14F-4D97-AF65-F5344CB8AC3E}">
        <p14:creationId xmlns:p14="http://schemas.microsoft.com/office/powerpoint/2010/main" val="1995655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0C3DA4DA-0AD0-4536-A616-AA216B6B32BE}" type="datetimeFigureOut">
              <a:rPr lang="en-US" smtClean="0"/>
              <a:t>1/11/2020</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BC703C40-8960-4498-B804-F329FA4EFCC7}" type="slidenum">
              <a:rPr lang="en-US" smtClean="0"/>
              <a:t>‹Nº›</a:t>
            </a:fld>
            <a:endParaRPr lang="en-US"/>
          </a:p>
        </p:txBody>
      </p:sp>
    </p:spTree>
    <p:extLst>
      <p:ext uri="{BB962C8B-B14F-4D97-AF65-F5344CB8AC3E}">
        <p14:creationId xmlns:p14="http://schemas.microsoft.com/office/powerpoint/2010/main" val="664631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C3DA4DA-0AD0-4536-A616-AA216B6B32BE}" type="datetimeFigureOut">
              <a:rPr lang="en-US" smtClean="0"/>
              <a:t>1/11/2020</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BC703C40-8960-4498-B804-F329FA4EFCC7}" type="slidenum">
              <a:rPr lang="en-US" smtClean="0"/>
              <a:t>‹Nº›</a:t>
            </a:fld>
            <a:endParaRPr lang="en-US"/>
          </a:p>
        </p:txBody>
      </p:sp>
    </p:spTree>
    <p:extLst>
      <p:ext uri="{BB962C8B-B14F-4D97-AF65-F5344CB8AC3E}">
        <p14:creationId xmlns:p14="http://schemas.microsoft.com/office/powerpoint/2010/main" val="3145591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C3DA4DA-0AD0-4536-A616-AA216B6B32BE}" type="datetimeFigureOut">
              <a:rPr lang="en-US" smtClean="0"/>
              <a:t>1/11/2020</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BC703C40-8960-4498-B804-F329FA4EFCC7}" type="slidenum">
              <a:rPr lang="en-US" smtClean="0"/>
              <a:t>‹Nº›</a:t>
            </a:fld>
            <a:endParaRPr lang="en-US"/>
          </a:p>
        </p:txBody>
      </p:sp>
    </p:spTree>
    <p:extLst>
      <p:ext uri="{BB962C8B-B14F-4D97-AF65-F5344CB8AC3E}">
        <p14:creationId xmlns:p14="http://schemas.microsoft.com/office/powerpoint/2010/main" val="1645984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C3DA4DA-0AD0-4536-A616-AA216B6B32BE}" type="datetimeFigureOut">
              <a:rPr lang="en-US" smtClean="0"/>
              <a:t>1/11/2020</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BC703C40-8960-4498-B804-F329FA4EFCC7}" type="slidenum">
              <a:rPr lang="en-US" smtClean="0"/>
              <a:t>‹Nº›</a:t>
            </a:fld>
            <a:endParaRPr lang="en-US"/>
          </a:p>
        </p:txBody>
      </p:sp>
    </p:spTree>
    <p:extLst>
      <p:ext uri="{BB962C8B-B14F-4D97-AF65-F5344CB8AC3E}">
        <p14:creationId xmlns:p14="http://schemas.microsoft.com/office/powerpoint/2010/main" val="2782507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3DA4DA-0AD0-4536-A616-AA216B6B32BE}" type="datetimeFigureOut">
              <a:rPr lang="en-US" smtClean="0"/>
              <a:t>1/11/2020</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703C40-8960-4498-B804-F329FA4EFCC7}" type="slidenum">
              <a:rPr lang="en-US" smtClean="0"/>
              <a:t>‹Nº›</a:t>
            </a:fld>
            <a:endParaRPr lang="en-US"/>
          </a:p>
        </p:txBody>
      </p:sp>
    </p:spTree>
    <p:extLst>
      <p:ext uri="{BB962C8B-B14F-4D97-AF65-F5344CB8AC3E}">
        <p14:creationId xmlns:p14="http://schemas.microsoft.com/office/powerpoint/2010/main" val="600483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Autofit/>
          </a:bodyPr>
          <a:lstStyle/>
          <a:p>
            <a:r>
              <a:rPr lang="es-ES" sz="3600" dirty="0">
                <a:latin typeface="Agency FB" panose="020B0503020202020204" pitchFamily="34" charset="0"/>
              </a:rPr>
              <a:t>SISTEMA INFORMÁTICO EN AMBIENTE WEB PARA LA GESTIÓN DE RESERVA DE PAQUETES TURÍSTICOS Y ASESORÍA MIGRATORIA EN LA AGENCIA DE VIAJES MARTÍNEZ TRAVEL &amp; TOURS DEL MUNICIPIO DE SAN VICENTE.</a:t>
            </a:r>
            <a:endParaRPr lang="en-US" sz="3600" dirty="0"/>
          </a:p>
        </p:txBody>
      </p:sp>
      <p:sp>
        <p:nvSpPr>
          <p:cNvPr id="3" name="Subtítulo 2"/>
          <p:cNvSpPr>
            <a:spLocks noGrp="1"/>
          </p:cNvSpPr>
          <p:nvPr>
            <p:ph type="subTitle" idx="1"/>
          </p:nvPr>
        </p:nvSpPr>
        <p:spPr/>
        <p:txBody>
          <a:bodyPr>
            <a:normAutofit lnSpcReduction="10000"/>
          </a:bodyPr>
          <a:lstStyle/>
          <a:p>
            <a:r>
              <a:rPr lang="es-ES" dirty="0">
                <a:solidFill>
                  <a:srgbClr val="C00000"/>
                </a:solidFill>
                <a:latin typeface="Candara Light" panose="020E0502030303020204" pitchFamily="34" charset="0"/>
              </a:rPr>
              <a:t>ESTUDIANTES:</a:t>
            </a:r>
          </a:p>
          <a:p>
            <a:r>
              <a:rPr lang="es-SV" dirty="0">
                <a:solidFill>
                  <a:srgbClr val="C00000"/>
                </a:solidFill>
                <a:latin typeface="Candara Light" panose="020E0502030303020204" pitchFamily="34" charset="0"/>
              </a:rPr>
              <a:t>MARCOS ANTONIO MARTINEZ VASQUEZ</a:t>
            </a:r>
          </a:p>
          <a:p>
            <a:r>
              <a:rPr lang="es-SV" dirty="0">
                <a:solidFill>
                  <a:srgbClr val="C00000"/>
                </a:solidFill>
                <a:latin typeface="Candara Light" panose="020E0502030303020204" pitchFamily="34" charset="0"/>
              </a:rPr>
              <a:t>BORIS RICARDO MIRANDA AYALA</a:t>
            </a:r>
          </a:p>
          <a:p>
            <a:r>
              <a:rPr lang="es-SV" dirty="0">
                <a:solidFill>
                  <a:srgbClr val="C00000"/>
                </a:solidFill>
                <a:latin typeface="Candara Light" panose="020E0502030303020204" pitchFamily="34" charset="0"/>
              </a:rPr>
              <a:t>EUNICE ABIGAIL PINEDA HENRÍQUEZ</a:t>
            </a:r>
          </a:p>
          <a:p>
            <a:endParaRPr lang="en-US" dirty="0"/>
          </a:p>
        </p:txBody>
      </p:sp>
    </p:spTree>
    <p:extLst>
      <p:ext uri="{BB962C8B-B14F-4D97-AF65-F5344CB8AC3E}">
        <p14:creationId xmlns:p14="http://schemas.microsoft.com/office/powerpoint/2010/main" val="2167526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ALCANCES</a:t>
            </a:r>
            <a:endParaRPr lang="en-US" dirty="0"/>
          </a:p>
        </p:txBody>
      </p:sp>
      <p:sp>
        <p:nvSpPr>
          <p:cNvPr id="3" name="Marcador de contenido 2"/>
          <p:cNvSpPr>
            <a:spLocks noGrp="1"/>
          </p:cNvSpPr>
          <p:nvPr>
            <p:ph idx="1"/>
          </p:nvPr>
        </p:nvSpPr>
        <p:spPr/>
        <p:txBody>
          <a:bodyPr>
            <a:normAutofit fontScale="70000" lnSpcReduction="20000"/>
          </a:bodyPr>
          <a:lstStyle/>
          <a:p>
            <a:pPr lvl="0"/>
            <a:r>
              <a:rPr lang="es-ES" dirty="0"/>
              <a:t>Control de Cotizaciones:</a:t>
            </a:r>
            <a:endParaRPr lang="en-US" sz="2400" dirty="0"/>
          </a:p>
          <a:p>
            <a:pPr lvl="1"/>
            <a:r>
              <a:rPr lang="es-ES" dirty="0"/>
              <a:t>Generación de cotización.</a:t>
            </a:r>
            <a:endParaRPr lang="en-US" sz="2000" dirty="0"/>
          </a:p>
          <a:p>
            <a:pPr lvl="0"/>
            <a:r>
              <a:rPr lang="es-ES" dirty="0"/>
              <a:t>Control de Clientes:</a:t>
            </a:r>
            <a:endParaRPr lang="en-US" sz="2400" dirty="0"/>
          </a:p>
          <a:p>
            <a:pPr lvl="1"/>
            <a:r>
              <a:rPr lang="es-ES" dirty="0"/>
              <a:t>Registro de clientes</a:t>
            </a:r>
            <a:endParaRPr lang="en-US" sz="2000" dirty="0"/>
          </a:p>
          <a:p>
            <a:pPr lvl="1"/>
            <a:r>
              <a:rPr lang="es-ES" dirty="0"/>
              <a:t>Catálogo de clientes</a:t>
            </a:r>
            <a:endParaRPr lang="en-US" sz="2000" dirty="0"/>
          </a:p>
          <a:p>
            <a:pPr lvl="0"/>
            <a:r>
              <a:rPr lang="es-ES" dirty="0"/>
              <a:t>Control de Asesorías:</a:t>
            </a:r>
            <a:endParaRPr lang="en-US" sz="2400" dirty="0"/>
          </a:p>
          <a:p>
            <a:pPr lvl="1"/>
            <a:r>
              <a:rPr lang="es-ES" dirty="0"/>
              <a:t>Registro de información migratoria</a:t>
            </a:r>
            <a:endParaRPr lang="en-US" sz="2000" dirty="0"/>
          </a:p>
          <a:p>
            <a:pPr lvl="1"/>
            <a:r>
              <a:rPr lang="es-ES" dirty="0"/>
              <a:t>Programación de citas (las citas se realizan dentro de la agencia)</a:t>
            </a:r>
            <a:endParaRPr lang="en-US" sz="2000" dirty="0"/>
          </a:p>
          <a:p>
            <a:pPr lvl="0"/>
            <a:r>
              <a:rPr lang="es-ES" dirty="0"/>
              <a:t>Control de Ingresos:</a:t>
            </a:r>
            <a:endParaRPr lang="en-US" sz="2400" dirty="0"/>
          </a:p>
          <a:p>
            <a:pPr lvl="1"/>
            <a:r>
              <a:rPr lang="es-ES" dirty="0"/>
              <a:t>Ingresos en Asesorías</a:t>
            </a:r>
            <a:endParaRPr lang="en-US" sz="2000" dirty="0"/>
          </a:p>
          <a:p>
            <a:pPr lvl="1"/>
            <a:r>
              <a:rPr lang="es-ES" dirty="0"/>
              <a:t>Ingresos en Ventas de Vuelos</a:t>
            </a:r>
            <a:endParaRPr lang="en-US" sz="2000" dirty="0"/>
          </a:p>
          <a:p>
            <a:pPr lvl="1"/>
            <a:r>
              <a:rPr lang="es-ES" dirty="0"/>
              <a:t>Ingresos en Paquetes</a:t>
            </a:r>
            <a:endParaRPr lang="en-US" sz="2000" dirty="0"/>
          </a:p>
          <a:p>
            <a:pPr lvl="1"/>
            <a:r>
              <a:rPr lang="es-ES" dirty="0"/>
              <a:t>Ingresos en Tours</a:t>
            </a:r>
            <a:endParaRPr lang="en-US" sz="2000" dirty="0"/>
          </a:p>
          <a:p>
            <a:r>
              <a:rPr lang="es-ES" dirty="0"/>
              <a:t/>
            </a:r>
            <a:br>
              <a:rPr lang="es-ES" dirty="0"/>
            </a:br>
            <a:endParaRPr lang="en-US" dirty="0"/>
          </a:p>
        </p:txBody>
      </p:sp>
    </p:spTree>
    <p:extLst>
      <p:ext uri="{BB962C8B-B14F-4D97-AF65-F5344CB8AC3E}">
        <p14:creationId xmlns:p14="http://schemas.microsoft.com/office/powerpoint/2010/main" val="2981809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ALCANCE</a:t>
            </a:r>
            <a:endParaRPr lang="en-US" dirty="0"/>
          </a:p>
        </p:txBody>
      </p:sp>
      <p:sp>
        <p:nvSpPr>
          <p:cNvPr id="3" name="Marcador de contenido 2"/>
          <p:cNvSpPr>
            <a:spLocks noGrp="1"/>
          </p:cNvSpPr>
          <p:nvPr>
            <p:ph idx="1"/>
          </p:nvPr>
        </p:nvSpPr>
        <p:spPr/>
        <p:txBody>
          <a:bodyPr>
            <a:normAutofit/>
          </a:bodyPr>
          <a:lstStyle/>
          <a:p>
            <a:pPr marL="0" lvl="0" indent="0">
              <a:buNone/>
            </a:pPr>
            <a:r>
              <a:rPr lang="es-ES" dirty="0" smtClean="0"/>
              <a:t>Control </a:t>
            </a:r>
            <a:r>
              <a:rPr lang="es-ES" dirty="0"/>
              <a:t>de Contactos:</a:t>
            </a:r>
            <a:endParaRPr lang="en-US" sz="2400" dirty="0"/>
          </a:p>
          <a:p>
            <a:pPr lvl="1"/>
            <a:r>
              <a:rPr lang="es-ES" dirty="0"/>
              <a:t>Registro de Proveedores</a:t>
            </a:r>
            <a:endParaRPr lang="en-US" sz="2000" dirty="0"/>
          </a:p>
          <a:p>
            <a:pPr lvl="2"/>
            <a:r>
              <a:rPr lang="es-ES" dirty="0"/>
              <a:t>Alojamiento (hoteles, camping, casas rurales, etc.)</a:t>
            </a:r>
            <a:endParaRPr lang="en-US" sz="1800" dirty="0"/>
          </a:p>
          <a:p>
            <a:pPr lvl="2"/>
            <a:r>
              <a:rPr lang="es-ES" dirty="0"/>
              <a:t>Transportes (aéreo, ferroviario, por carretera, marítimo, etc.)</a:t>
            </a:r>
            <a:endParaRPr lang="en-US" sz="1800" dirty="0"/>
          </a:p>
          <a:p>
            <a:pPr lvl="2"/>
            <a:r>
              <a:rPr lang="es-ES" dirty="0"/>
              <a:t>Restaurantes (restaurantes y bares)</a:t>
            </a:r>
            <a:endParaRPr lang="en-US" sz="1800" dirty="0"/>
          </a:p>
          <a:p>
            <a:pPr lvl="2"/>
            <a:r>
              <a:rPr lang="es-ES" dirty="0"/>
              <a:t>Ocio y diversión (parques temáticos y acuáticos, discotecas, clubs nocturnos, bingos, casinos, etc.)</a:t>
            </a:r>
            <a:endParaRPr lang="en-US" sz="1800" dirty="0"/>
          </a:p>
          <a:p>
            <a:pPr lvl="2"/>
            <a:r>
              <a:rPr lang="es-ES" dirty="0"/>
              <a:t>Naturaleza (parques y espacios naturales, etc.)</a:t>
            </a:r>
            <a:endParaRPr lang="en-US" sz="1800" dirty="0"/>
          </a:p>
          <a:p>
            <a:pPr lvl="2"/>
            <a:r>
              <a:rPr lang="es-ES" dirty="0"/>
              <a:t>Cultura (museos, monumentos, teatro, cine, festivales, gastronomía, fiestas tradicionales, etc.)</a:t>
            </a:r>
            <a:endParaRPr lang="en-US" sz="1800" dirty="0"/>
          </a:p>
          <a:p>
            <a:pPr lvl="2"/>
            <a:r>
              <a:rPr lang="es-ES" dirty="0"/>
              <a:t>Deportes (instalaciones deportivas públicas, deportes acuáticos, deportes de aventura, deportes de nieve, montañismo, etc.)</a:t>
            </a:r>
            <a:endParaRPr lang="en-US" sz="1800" dirty="0"/>
          </a:p>
          <a:p>
            <a:endParaRPr lang="en-US" dirty="0"/>
          </a:p>
        </p:txBody>
      </p:sp>
    </p:spTree>
    <p:extLst>
      <p:ext uri="{BB962C8B-B14F-4D97-AF65-F5344CB8AC3E}">
        <p14:creationId xmlns:p14="http://schemas.microsoft.com/office/powerpoint/2010/main" val="978010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ALCANCES</a:t>
            </a:r>
            <a:endParaRPr lang="en-US" dirty="0"/>
          </a:p>
        </p:txBody>
      </p:sp>
      <p:sp>
        <p:nvSpPr>
          <p:cNvPr id="3" name="Marcador de contenido 2"/>
          <p:cNvSpPr>
            <a:spLocks noGrp="1"/>
          </p:cNvSpPr>
          <p:nvPr>
            <p:ph idx="1"/>
          </p:nvPr>
        </p:nvSpPr>
        <p:spPr/>
        <p:txBody>
          <a:bodyPr>
            <a:normAutofit fontScale="32500" lnSpcReduction="20000"/>
          </a:bodyPr>
          <a:lstStyle/>
          <a:p>
            <a:pPr lvl="0"/>
            <a:r>
              <a:rPr lang="es-ES" dirty="0"/>
              <a:t>Control de Paquetes:</a:t>
            </a:r>
            <a:endParaRPr lang="en-US" sz="2400" dirty="0"/>
          </a:p>
          <a:p>
            <a:pPr lvl="1"/>
            <a:r>
              <a:rPr lang="es-ES" dirty="0"/>
              <a:t>Registrar paquetes turísticos</a:t>
            </a:r>
            <a:endParaRPr lang="en-US" sz="2000" dirty="0"/>
          </a:p>
          <a:p>
            <a:pPr lvl="1"/>
            <a:r>
              <a:rPr lang="es-ES" dirty="0"/>
              <a:t>Actualización de paquetes</a:t>
            </a:r>
            <a:endParaRPr lang="en-US" sz="2000" dirty="0"/>
          </a:p>
          <a:p>
            <a:pPr lvl="0"/>
            <a:r>
              <a:rPr lang="es-ES" dirty="0"/>
              <a:t>Control de Tours:</a:t>
            </a:r>
            <a:endParaRPr lang="en-US" sz="2400" dirty="0"/>
          </a:p>
          <a:p>
            <a:pPr lvl="1"/>
            <a:r>
              <a:rPr lang="es-ES" dirty="0"/>
              <a:t>Registro de planificación turística.</a:t>
            </a:r>
            <a:endParaRPr lang="en-US" sz="2000" dirty="0"/>
          </a:p>
          <a:p>
            <a:pPr lvl="1"/>
            <a:r>
              <a:rPr lang="es-ES" dirty="0"/>
              <a:t>Actualización de planificación turística.</a:t>
            </a:r>
            <a:endParaRPr lang="en-US" sz="2000" dirty="0"/>
          </a:p>
          <a:p>
            <a:pPr lvl="1"/>
            <a:r>
              <a:rPr lang="es-ES" dirty="0"/>
              <a:t>Registro de vehículos</a:t>
            </a:r>
            <a:endParaRPr lang="en-US" sz="2000" dirty="0"/>
          </a:p>
          <a:p>
            <a:pPr lvl="0"/>
            <a:r>
              <a:rPr lang="es-ES" dirty="0"/>
              <a:t>Control de Reservas:</a:t>
            </a:r>
            <a:endParaRPr lang="en-US" sz="2400" dirty="0"/>
          </a:p>
          <a:p>
            <a:pPr lvl="1"/>
            <a:r>
              <a:rPr lang="es-ES" dirty="0"/>
              <a:t>Registro (aéreo, terrestre, marítimo, etc.)</a:t>
            </a:r>
            <a:endParaRPr lang="en-US" sz="2000" dirty="0"/>
          </a:p>
          <a:p>
            <a:pPr lvl="1"/>
            <a:r>
              <a:rPr lang="es-ES" dirty="0"/>
              <a:t>Disponibilidad de reserva</a:t>
            </a:r>
            <a:endParaRPr lang="en-US" sz="2000" dirty="0"/>
          </a:p>
          <a:p>
            <a:pPr lvl="1"/>
            <a:r>
              <a:rPr lang="es-ES" dirty="0"/>
              <a:t>Pre Chequeo</a:t>
            </a:r>
            <a:endParaRPr lang="en-US" sz="2000" dirty="0"/>
          </a:p>
          <a:p>
            <a:pPr lvl="0"/>
            <a:r>
              <a:rPr lang="es-ES" dirty="0"/>
              <a:t>Control de Reserva de vehículos:</a:t>
            </a:r>
            <a:endParaRPr lang="en-US" sz="2400" dirty="0"/>
          </a:p>
          <a:p>
            <a:pPr lvl="1"/>
            <a:r>
              <a:rPr lang="es-ES" dirty="0"/>
              <a:t>Cotización de vehículos nacional e internacional  </a:t>
            </a:r>
            <a:endParaRPr lang="en-US" sz="2000" dirty="0"/>
          </a:p>
          <a:p>
            <a:pPr lvl="1"/>
            <a:r>
              <a:rPr lang="es-ES" dirty="0"/>
              <a:t>Disponibilidad de vehículo para alquilar.</a:t>
            </a:r>
            <a:endParaRPr lang="en-US" sz="2000" dirty="0"/>
          </a:p>
          <a:p>
            <a:pPr lvl="1"/>
            <a:r>
              <a:rPr lang="es-ES" dirty="0"/>
              <a:t>Reportes</a:t>
            </a:r>
            <a:endParaRPr lang="en-US" sz="2000" dirty="0"/>
          </a:p>
          <a:p>
            <a:pPr lvl="1"/>
            <a:r>
              <a:rPr lang="es-ES" dirty="0"/>
              <a:t>Registro de Préstamo</a:t>
            </a:r>
            <a:endParaRPr lang="en-US" sz="2000" dirty="0"/>
          </a:p>
          <a:p>
            <a:pPr lvl="0"/>
            <a:r>
              <a:rPr lang="es-ES" dirty="0"/>
              <a:t>Control de Cargo Expreso</a:t>
            </a:r>
            <a:endParaRPr lang="en-US" sz="2400" dirty="0"/>
          </a:p>
          <a:p>
            <a:pPr lvl="1"/>
            <a:r>
              <a:rPr lang="es-ES" dirty="0"/>
              <a:t>Registro de encomienda </a:t>
            </a:r>
            <a:endParaRPr lang="en-US" sz="2000" dirty="0"/>
          </a:p>
          <a:p>
            <a:pPr lvl="0"/>
            <a:r>
              <a:rPr lang="es-ES" dirty="0"/>
              <a:t>Seguridad</a:t>
            </a:r>
            <a:endParaRPr lang="en-US" sz="2400" dirty="0"/>
          </a:p>
          <a:p>
            <a:pPr lvl="1"/>
            <a:r>
              <a:rPr lang="es-ES" dirty="0"/>
              <a:t>Sesiones</a:t>
            </a:r>
            <a:endParaRPr lang="en-US" sz="2000" dirty="0"/>
          </a:p>
          <a:p>
            <a:pPr lvl="1"/>
            <a:r>
              <a:rPr lang="es-ES" dirty="0"/>
              <a:t>Bitácora</a:t>
            </a:r>
            <a:endParaRPr lang="en-US" sz="2000" dirty="0"/>
          </a:p>
          <a:p>
            <a:pPr lvl="1"/>
            <a:r>
              <a:rPr lang="es-ES" dirty="0"/>
              <a:t>Recuperación de contraseña</a:t>
            </a:r>
            <a:endParaRPr lang="en-US" sz="2000" dirty="0"/>
          </a:p>
          <a:p>
            <a:pPr lvl="0"/>
            <a:r>
              <a:rPr lang="es-ES" dirty="0"/>
              <a:t>Ayuda</a:t>
            </a:r>
            <a:endParaRPr lang="en-US" sz="2400" dirty="0"/>
          </a:p>
          <a:p>
            <a:pPr lvl="0"/>
            <a:r>
              <a:rPr lang="es-ES" dirty="0"/>
              <a:t>Respaldo y restauración</a:t>
            </a:r>
            <a:endParaRPr lang="en-US" sz="2400" dirty="0"/>
          </a:p>
          <a:p>
            <a:pPr marL="0" indent="0">
              <a:buNone/>
            </a:pPr>
            <a:endParaRPr lang="en-US" dirty="0"/>
          </a:p>
        </p:txBody>
      </p:sp>
    </p:spTree>
    <p:extLst>
      <p:ext uri="{BB962C8B-B14F-4D97-AF65-F5344CB8AC3E}">
        <p14:creationId xmlns:p14="http://schemas.microsoft.com/office/powerpoint/2010/main" val="3354816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aplicación móvil </a:t>
            </a:r>
            <a:r>
              <a:rPr lang="es-ES" dirty="0" smtClean="0"/>
              <a:t>(aplicación </a:t>
            </a:r>
            <a:r>
              <a:rPr lang="es-ES" dirty="0" err="1" smtClean="0"/>
              <a:t>movil</a:t>
            </a:r>
            <a:r>
              <a:rPr lang="es-ES" dirty="0" smtClean="0"/>
              <a:t>)</a:t>
            </a:r>
            <a:endParaRPr lang="en-US" dirty="0"/>
          </a:p>
        </p:txBody>
      </p:sp>
      <p:sp>
        <p:nvSpPr>
          <p:cNvPr id="3" name="Marcador de contenido 2"/>
          <p:cNvSpPr>
            <a:spLocks noGrp="1"/>
          </p:cNvSpPr>
          <p:nvPr>
            <p:ph idx="1"/>
          </p:nvPr>
        </p:nvSpPr>
        <p:spPr/>
        <p:txBody>
          <a:bodyPr/>
          <a:lstStyle/>
          <a:p>
            <a:pPr lvl="0"/>
            <a:r>
              <a:rPr lang="es-ES" dirty="0"/>
              <a:t>Registro de Clientes</a:t>
            </a:r>
            <a:endParaRPr lang="en-US" sz="2400" dirty="0"/>
          </a:p>
          <a:p>
            <a:pPr lvl="0"/>
            <a:r>
              <a:rPr lang="es-ES" dirty="0"/>
              <a:t>Cotización: </a:t>
            </a:r>
            <a:endParaRPr lang="en-US" sz="2400" dirty="0"/>
          </a:p>
          <a:p>
            <a:pPr lvl="1"/>
            <a:r>
              <a:rPr lang="es-ES" dirty="0"/>
              <a:t>Paquetes </a:t>
            </a:r>
            <a:endParaRPr lang="en-US" sz="2000" dirty="0"/>
          </a:p>
          <a:p>
            <a:pPr lvl="1"/>
            <a:r>
              <a:rPr lang="es-ES" dirty="0"/>
              <a:t>Tours</a:t>
            </a:r>
            <a:endParaRPr lang="en-US" sz="2000" dirty="0"/>
          </a:p>
          <a:p>
            <a:pPr lvl="1"/>
            <a:r>
              <a:rPr lang="es-ES" dirty="0"/>
              <a:t>Vehículos</a:t>
            </a:r>
            <a:endParaRPr lang="en-US" sz="2000" dirty="0"/>
          </a:p>
          <a:p>
            <a:pPr lvl="1"/>
            <a:r>
              <a:rPr lang="es-ES" dirty="0"/>
              <a:t>Cargo Expreso</a:t>
            </a:r>
            <a:endParaRPr lang="en-US" sz="2000" dirty="0"/>
          </a:p>
          <a:p>
            <a:pPr lvl="0"/>
            <a:r>
              <a:rPr lang="es-ES" dirty="0"/>
              <a:t>Atención al cliente</a:t>
            </a:r>
            <a:endParaRPr lang="en-US" sz="2400" dirty="0"/>
          </a:p>
          <a:p>
            <a:pPr lvl="1"/>
            <a:r>
              <a:rPr lang="es-ES" dirty="0"/>
              <a:t>Correo Electrónico</a:t>
            </a:r>
            <a:endParaRPr lang="en-US" sz="2000" dirty="0"/>
          </a:p>
          <a:p>
            <a:pPr lvl="1"/>
            <a:r>
              <a:rPr lang="es-ES" dirty="0"/>
              <a:t>Chat</a:t>
            </a:r>
            <a:endParaRPr lang="en-US" sz="2000" dirty="0"/>
          </a:p>
          <a:p>
            <a:endParaRPr lang="en-US" dirty="0"/>
          </a:p>
        </p:txBody>
      </p:sp>
    </p:spTree>
    <p:extLst>
      <p:ext uri="{BB962C8B-B14F-4D97-AF65-F5344CB8AC3E}">
        <p14:creationId xmlns:p14="http://schemas.microsoft.com/office/powerpoint/2010/main" val="741767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ENFOQUE DEL SISTEMA ACTUAL</a:t>
            </a:r>
            <a:endParaRPr lang="en-US" dirty="0"/>
          </a:p>
        </p:txBody>
      </p:sp>
      <p:pic>
        <p:nvPicPr>
          <p:cNvPr id="4" name="Marcador de contenido 3"/>
          <p:cNvPicPr>
            <a:picLocks noGrp="1"/>
          </p:cNvPicPr>
          <p:nvPr>
            <p:ph idx="1"/>
          </p:nvPr>
        </p:nvPicPr>
        <p:blipFill rotWithShape="1">
          <a:blip r:embed="rId2"/>
          <a:srcRect l="19771" t="17988" r="20619" b="8977"/>
          <a:stretch/>
        </p:blipFill>
        <p:spPr bwMode="auto">
          <a:xfrm>
            <a:off x="2939118" y="1825625"/>
            <a:ext cx="6313764" cy="43513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44795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ARBOL DE PROBLEMAS</a:t>
            </a:r>
            <a:endParaRPr lang="en-US" dirty="0"/>
          </a:p>
        </p:txBody>
      </p:sp>
      <p:pic>
        <p:nvPicPr>
          <p:cNvPr id="4" name="image2.png"/>
          <p:cNvPicPr>
            <a:picLocks noGrp="1"/>
          </p:cNvPicPr>
          <p:nvPr>
            <p:ph idx="1"/>
          </p:nvPr>
        </p:nvPicPr>
        <p:blipFill>
          <a:blip r:embed="rId2"/>
          <a:srcRect/>
          <a:stretch>
            <a:fillRect/>
          </a:stretch>
        </p:blipFill>
        <p:spPr>
          <a:xfrm>
            <a:off x="3053395" y="2024848"/>
            <a:ext cx="6085210" cy="3952892"/>
          </a:xfrm>
          <a:prstGeom prst="rect">
            <a:avLst/>
          </a:prstGeom>
        </p:spPr>
      </p:pic>
    </p:spTree>
    <p:extLst>
      <p:ext uri="{BB962C8B-B14F-4D97-AF65-F5344CB8AC3E}">
        <p14:creationId xmlns:p14="http://schemas.microsoft.com/office/powerpoint/2010/main" val="825041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ARBOL DE OBJETIVOS</a:t>
            </a:r>
            <a:endParaRPr lang="en-US" dirty="0"/>
          </a:p>
        </p:txBody>
      </p:sp>
      <p:pic>
        <p:nvPicPr>
          <p:cNvPr id="4" name="image3.png"/>
          <p:cNvPicPr>
            <a:picLocks noGrp="1"/>
          </p:cNvPicPr>
          <p:nvPr>
            <p:ph idx="1"/>
          </p:nvPr>
        </p:nvPicPr>
        <p:blipFill>
          <a:blip r:embed="rId2"/>
          <a:srcRect/>
          <a:stretch>
            <a:fillRect/>
          </a:stretch>
        </p:blipFill>
        <p:spPr>
          <a:xfrm>
            <a:off x="1753974" y="2054889"/>
            <a:ext cx="7841971" cy="4030601"/>
          </a:xfrm>
          <a:prstGeom prst="rect">
            <a:avLst/>
          </a:prstGeom>
        </p:spPr>
      </p:pic>
    </p:spTree>
    <p:extLst>
      <p:ext uri="{BB962C8B-B14F-4D97-AF65-F5344CB8AC3E}">
        <p14:creationId xmlns:p14="http://schemas.microsoft.com/office/powerpoint/2010/main" val="465654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sz="4000" b="1" dirty="0"/>
              <a:t>METODOLOGÍA PARA EL DESARROLLO DEL PROYECTO. </a:t>
            </a:r>
            <a:r>
              <a:rPr lang="en-US" b="1" dirty="0"/>
              <a:t/>
            </a:r>
            <a:br>
              <a:rPr lang="en-US" b="1" dirty="0"/>
            </a:br>
            <a:endParaRPr lang="en-US" dirty="0"/>
          </a:p>
        </p:txBody>
      </p:sp>
      <p:sp>
        <p:nvSpPr>
          <p:cNvPr id="3" name="Marcador de contenido 2"/>
          <p:cNvSpPr>
            <a:spLocks noGrp="1"/>
          </p:cNvSpPr>
          <p:nvPr>
            <p:ph idx="1"/>
          </p:nvPr>
        </p:nvSpPr>
        <p:spPr/>
        <p:txBody>
          <a:bodyPr/>
          <a:lstStyle/>
          <a:p>
            <a:r>
              <a:rPr lang="es-ES" dirty="0"/>
              <a:t>Como grupo se optó por el marco de trabajo </a:t>
            </a:r>
            <a:r>
              <a:rPr lang="es-ES" dirty="0" err="1"/>
              <a:t>scrum</a:t>
            </a:r>
            <a:r>
              <a:rPr lang="es-ES" dirty="0"/>
              <a:t>, ya que suele ser una metodología ágil, la cual permite desarrollar software rápidamente; y a la vez, responde a los cambios que puedan surgir durante el desarrollo del proyecto por parte del cliente</a:t>
            </a:r>
            <a:endParaRPr lang="en-US" dirty="0"/>
          </a:p>
        </p:txBody>
      </p:sp>
    </p:spTree>
    <p:extLst>
      <p:ext uri="{BB962C8B-B14F-4D97-AF65-F5344CB8AC3E}">
        <p14:creationId xmlns:p14="http://schemas.microsoft.com/office/powerpoint/2010/main" val="1796418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Etapas del ciclo de vida del software a </a:t>
            </a:r>
            <a:r>
              <a:rPr lang="es-ES" b="1" dirty="0" smtClean="0"/>
              <a:t>seguir</a:t>
            </a:r>
            <a:endParaRPr lang="en-US" dirty="0"/>
          </a:p>
        </p:txBody>
      </p:sp>
      <p:sp>
        <p:nvSpPr>
          <p:cNvPr id="3" name="Marcador de contenido 2"/>
          <p:cNvSpPr>
            <a:spLocks noGrp="1"/>
          </p:cNvSpPr>
          <p:nvPr>
            <p:ph idx="1"/>
          </p:nvPr>
        </p:nvSpPr>
        <p:spPr/>
        <p:txBody>
          <a:bodyPr>
            <a:normAutofit fontScale="92500" lnSpcReduction="20000"/>
          </a:bodyPr>
          <a:lstStyle/>
          <a:p>
            <a:pPr lvl="0"/>
            <a:r>
              <a:rPr lang="es-ES" dirty="0"/>
              <a:t>Análisis de requerimientos: Se utilizarán las historias de usuario de </a:t>
            </a:r>
            <a:r>
              <a:rPr lang="es-ES" dirty="0" err="1"/>
              <a:t>Scrum</a:t>
            </a:r>
            <a:r>
              <a:rPr lang="es-ES" dirty="0"/>
              <a:t> para describir los requerimientos del cliente.</a:t>
            </a:r>
            <a:endParaRPr lang="en-US" dirty="0"/>
          </a:p>
          <a:p>
            <a:pPr lvl="0"/>
            <a:r>
              <a:rPr lang="es-ES" dirty="0"/>
              <a:t>Diseño del sistema: Se utilizarán los siguientes diagramas para diseñar el Sistema:</a:t>
            </a:r>
            <a:endParaRPr lang="en-US" dirty="0"/>
          </a:p>
          <a:p>
            <a:r>
              <a:rPr lang="es-ES" dirty="0"/>
              <a:t>a) Diagrama Conceptual de base de datos.</a:t>
            </a:r>
            <a:endParaRPr lang="en-US" dirty="0"/>
          </a:p>
          <a:p>
            <a:r>
              <a:rPr lang="es-ES" dirty="0"/>
              <a:t>b) Diagrama Físico de base de datos.</a:t>
            </a:r>
            <a:endParaRPr lang="en-US" dirty="0"/>
          </a:p>
          <a:p>
            <a:pPr lvl="0"/>
            <a:r>
              <a:rPr lang="es-ES" dirty="0"/>
              <a:t>Codificación: Se utilizará como lenguaje de programación PHP para desarrollar los módulos del proyecto y </a:t>
            </a:r>
            <a:r>
              <a:rPr lang="es-ES" dirty="0" err="1"/>
              <a:t>MySql</a:t>
            </a:r>
            <a:r>
              <a:rPr lang="es-ES" dirty="0"/>
              <a:t> como gestor de Bases de Datos, los cuales son gratuitos.</a:t>
            </a:r>
            <a:endParaRPr lang="en-US" dirty="0"/>
          </a:p>
          <a:p>
            <a:pPr lvl="0"/>
            <a:r>
              <a:rPr lang="es-ES" dirty="0"/>
              <a:t>Pruebas y documentación: Se realizarán las pruebas del sistema informático en cada sprint que se desarrolle. Además de su correspondiente documentación.</a:t>
            </a:r>
            <a:endParaRPr lang="en-US" dirty="0"/>
          </a:p>
          <a:p>
            <a:endParaRPr lang="en-US" dirty="0"/>
          </a:p>
        </p:txBody>
      </p:sp>
    </p:spTree>
    <p:extLst>
      <p:ext uri="{BB962C8B-B14F-4D97-AF65-F5344CB8AC3E}">
        <p14:creationId xmlns:p14="http://schemas.microsoft.com/office/powerpoint/2010/main" val="3995057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sz="3600" b="1" dirty="0"/>
              <a:t>Herramientas a Utilizar en cada Fase del ciclo de vida o Análisis de requerimientos</a:t>
            </a:r>
            <a:r>
              <a:rPr lang="en-US" dirty="0"/>
              <a:t/>
            </a:r>
            <a:br>
              <a:rPr lang="en-US" dirty="0"/>
            </a:br>
            <a:endParaRPr lang="en-US" dirty="0"/>
          </a:p>
        </p:txBody>
      </p:sp>
      <p:sp>
        <p:nvSpPr>
          <p:cNvPr id="3" name="Marcador de contenido 2"/>
          <p:cNvSpPr>
            <a:spLocks noGrp="1"/>
          </p:cNvSpPr>
          <p:nvPr>
            <p:ph idx="1"/>
          </p:nvPr>
        </p:nvSpPr>
        <p:spPr>
          <a:xfrm>
            <a:off x="5904186" y="1978025"/>
            <a:ext cx="4837386" cy="4049658"/>
          </a:xfrm>
        </p:spPr>
        <p:txBody>
          <a:bodyPr/>
          <a:lstStyle/>
          <a:p>
            <a:pPr lvl="0"/>
            <a:r>
              <a:rPr lang="es-ES" dirty="0"/>
              <a:t>Implementación:</a:t>
            </a:r>
            <a:endParaRPr lang="en-US" sz="2400" dirty="0"/>
          </a:p>
          <a:p>
            <a:pPr lvl="1"/>
            <a:r>
              <a:rPr lang="es-ES" dirty="0"/>
              <a:t>Servidor Físico.</a:t>
            </a:r>
            <a:endParaRPr lang="en-US" sz="2000" dirty="0"/>
          </a:p>
          <a:p>
            <a:pPr lvl="1"/>
            <a:r>
              <a:rPr lang="es-ES" dirty="0" err="1"/>
              <a:t>Xampp</a:t>
            </a:r>
            <a:r>
              <a:rPr lang="es-ES" dirty="0"/>
              <a:t>.</a:t>
            </a:r>
            <a:endParaRPr lang="en-US" sz="2000" dirty="0"/>
          </a:p>
          <a:p>
            <a:pPr marL="0" indent="0">
              <a:buNone/>
            </a:pPr>
            <a:endParaRPr lang="en-US" dirty="0"/>
          </a:p>
        </p:txBody>
      </p:sp>
      <p:sp>
        <p:nvSpPr>
          <p:cNvPr id="4" name="Marcador de contenido 2"/>
          <p:cNvSpPr txBox="1">
            <a:spLocks/>
          </p:cNvSpPr>
          <p:nvPr/>
        </p:nvSpPr>
        <p:spPr>
          <a:xfrm>
            <a:off x="990600" y="1978025"/>
            <a:ext cx="4837386" cy="4049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smtClean="0"/>
              <a:t>Codificación:</a:t>
            </a:r>
            <a:endParaRPr lang="en-US" sz="2400" dirty="0" smtClean="0"/>
          </a:p>
          <a:p>
            <a:pPr lvl="1"/>
            <a:r>
              <a:rPr lang="es-ES" dirty="0" err="1" smtClean="0"/>
              <a:t>Netbeans</a:t>
            </a:r>
            <a:r>
              <a:rPr lang="es-ES" dirty="0" smtClean="0"/>
              <a:t> (Editor de texto)</a:t>
            </a:r>
            <a:endParaRPr lang="en-US" sz="2000" dirty="0" smtClean="0"/>
          </a:p>
          <a:p>
            <a:pPr lvl="1"/>
            <a:r>
              <a:rPr lang="es-ES" dirty="0" smtClean="0"/>
              <a:t>Sublime Text (Editor de texto)</a:t>
            </a:r>
            <a:endParaRPr lang="en-US" sz="2000" dirty="0" smtClean="0"/>
          </a:p>
          <a:p>
            <a:pPr lvl="1"/>
            <a:r>
              <a:rPr lang="es-ES" dirty="0" smtClean="0"/>
              <a:t>JavaScript</a:t>
            </a:r>
            <a:endParaRPr lang="en-US" sz="2000" dirty="0" smtClean="0"/>
          </a:p>
          <a:p>
            <a:pPr lvl="1"/>
            <a:r>
              <a:rPr lang="es-ES" dirty="0" err="1" smtClean="0"/>
              <a:t>Bootstrap</a:t>
            </a:r>
            <a:endParaRPr lang="en-US" sz="2000" dirty="0" smtClean="0"/>
          </a:p>
          <a:p>
            <a:endParaRPr lang="en-US" dirty="0"/>
          </a:p>
        </p:txBody>
      </p:sp>
    </p:spTree>
    <p:extLst>
      <p:ext uri="{BB962C8B-B14F-4D97-AF65-F5344CB8AC3E}">
        <p14:creationId xmlns:p14="http://schemas.microsoft.com/office/powerpoint/2010/main" val="3146594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AGENDA</a:t>
            </a:r>
            <a:endParaRPr lang="en-US" dirty="0"/>
          </a:p>
        </p:txBody>
      </p:sp>
      <p:sp>
        <p:nvSpPr>
          <p:cNvPr id="3" name="Marcador de contenido 2"/>
          <p:cNvSpPr>
            <a:spLocks noGrp="1"/>
          </p:cNvSpPr>
          <p:nvPr>
            <p:ph idx="1"/>
          </p:nvPr>
        </p:nvSpPr>
        <p:spPr/>
        <p:txBody>
          <a:bodyPr/>
          <a:lstStyle/>
          <a:p>
            <a:endParaRPr lang="en-US"/>
          </a:p>
        </p:txBody>
      </p:sp>
    </p:spTree>
    <p:extLst>
      <p:ext uri="{BB962C8B-B14F-4D97-AF65-F5344CB8AC3E}">
        <p14:creationId xmlns:p14="http://schemas.microsoft.com/office/powerpoint/2010/main" val="227712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i="1" dirty="0"/>
              <a:t>Descripción de etapas del proyecto</a:t>
            </a:r>
            <a:endParaRPr lang="en-U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887007524"/>
              </p:ext>
            </p:extLst>
          </p:nvPr>
        </p:nvGraphicFramePr>
        <p:xfrm>
          <a:off x="684320" y="1940897"/>
          <a:ext cx="10385699" cy="3272233"/>
        </p:xfrm>
        <a:graphic>
          <a:graphicData uri="http://schemas.openxmlformats.org/drawingml/2006/table">
            <a:tbl>
              <a:tblPr firstRow="1" firstCol="1" bandRow="1">
                <a:tableStyleId>{5C22544A-7EE6-4342-B048-85BDC9FD1C3A}</a:tableStyleId>
              </a:tblPr>
              <a:tblGrid>
                <a:gridCol w="4788609">
                  <a:extLst>
                    <a:ext uri="{9D8B030D-6E8A-4147-A177-3AD203B41FA5}">
                      <a16:colId xmlns:a16="http://schemas.microsoft.com/office/drawing/2014/main" val="1867531103"/>
                    </a:ext>
                  </a:extLst>
                </a:gridCol>
                <a:gridCol w="2614639">
                  <a:extLst>
                    <a:ext uri="{9D8B030D-6E8A-4147-A177-3AD203B41FA5}">
                      <a16:colId xmlns:a16="http://schemas.microsoft.com/office/drawing/2014/main" val="3373931474"/>
                    </a:ext>
                  </a:extLst>
                </a:gridCol>
                <a:gridCol w="2982451">
                  <a:extLst>
                    <a:ext uri="{9D8B030D-6E8A-4147-A177-3AD203B41FA5}">
                      <a16:colId xmlns:a16="http://schemas.microsoft.com/office/drawing/2014/main" val="3083993952"/>
                    </a:ext>
                  </a:extLst>
                </a:gridCol>
              </a:tblGrid>
              <a:tr h="455321">
                <a:tc>
                  <a:txBody>
                    <a:bodyPr/>
                    <a:lstStyle/>
                    <a:p>
                      <a:pPr algn="ctr">
                        <a:lnSpc>
                          <a:spcPct val="115000"/>
                        </a:lnSpc>
                        <a:spcAft>
                          <a:spcPts val="0"/>
                        </a:spcAft>
                      </a:pPr>
                      <a:r>
                        <a:rPr lang="es-ES" sz="1200">
                          <a:effectLst/>
                        </a:rPr>
                        <a:t>Etapas</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ct val="115000"/>
                        </a:lnSpc>
                        <a:spcAft>
                          <a:spcPts val="0"/>
                        </a:spcAft>
                      </a:pPr>
                      <a:r>
                        <a:rPr lang="es-ES" sz="1200">
                          <a:effectLst/>
                        </a:rPr>
                        <a:t>Tiempo en meses</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ct val="115000"/>
                        </a:lnSpc>
                        <a:spcAft>
                          <a:spcPts val="0"/>
                        </a:spcAft>
                      </a:pPr>
                      <a:r>
                        <a:rPr lang="es-ES" sz="1200">
                          <a:effectLst/>
                        </a:rPr>
                        <a:t>Tiempo en semanas</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1309801590"/>
                  </a:ext>
                </a:extLst>
              </a:tr>
              <a:tr h="455321">
                <a:tc>
                  <a:txBody>
                    <a:bodyPr/>
                    <a:lstStyle/>
                    <a:p>
                      <a:pPr>
                        <a:lnSpc>
                          <a:spcPct val="115000"/>
                        </a:lnSpc>
                        <a:spcAft>
                          <a:spcPts val="0"/>
                        </a:spcAft>
                      </a:pPr>
                      <a:r>
                        <a:rPr lang="es-ES" sz="1200">
                          <a:effectLst/>
                        </a:rPr>
                        <a:t>Etapa I: Anteproyecto</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0"/>
                        </a:spcAft>
                      </a:pPr>
                      <a:r>
                        <a:rPr lang="es-ES" sz="1200">
                          <a:effectLst/>
                        </a:rPr>
                        <a:t>Un Mes y medio</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0"/>
                        </a:spcAft>
                      </a:pPr>
                      <a:r>
                        <a:rPr lang="es-ES" sz="1200">
                          <a:effectLst/>
                        </a:rPr>
                        <a:t>Seis</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097143802"/>
                  </a:ext>
                </a:extLst>
              </a:tr>
              <a:tr h="938970">
                <a:tc>
                  <a:txBody>
                    <a:bodyPr/>
                    <a:lstStyle/>
                    <a:p>
                      <a:pPr>
                        <a:lnSpc>
                          <a:spcPct val="115000"/>
                        </a:lnSpc>
                        <a:spcAft>
                          <a:spcPts val="0"/>
                        </a:spcAft>
                      </a:pPr>
                      <a:r>
                        <a:rPr lang="es-ES" sz="1200">
                          <a:effectLst/>
                        </a:rPr>
                        <a:t>Etapa II: Requerimientos, Diseño, Programación</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0"/>
                        </a:spcAft>
                      </a:pPr>
                      <a:r>
                        <a:rPr lang="es-ES" sz="1200">
                          <a:effectLst/>
                        </a:rPr>
                        <a:t>Cuatro Meses </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0"/>
                        </a:spcAft>
                      </a:pPr>
                      <a:r>
                        <a:rPr lang="es-ES" sz="1200">
                          <a:effectLst/>
                        </a:rPr>
                        <a:t>Dieciséis</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522393907"/>
                  </a:ext>
                </a:extLst>
              </a:tr>
              <a:tr h="1422621">
                <a:tc>
                  <a:txBody>
                    <a:bodyPr/>
                    <a:lstStyle/>
                    <a:p>
                      <a:pPr>
                        <a:lnSpc>
                          <a:spcPct val="115000"/>
                        </a:lnSpc>
                        <a:spcAft>
                          <a:spcPts val="0"/>
                        </a:spcAft>
                      </a:pPr>
                      <a:r>
                        <a:rPr lang="es-ES" sz="1200">
                          <a:effectLst/>
                        </a:rPr>
                        <a:t>Etapa III: Implementación del sistema, Exposición y Defensa del trabajo de graduación y artículo.</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0"/>
                        </a:spcAft>
                      </a:pPr>
                      <a:r>
                        <a:rPr lang="es-ES" sz="1200">
                          <a:effectLst/>
                        </a:rPr>
                        <a:t>Mes y medio</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0"/>
                        </a:spcAft>
                      </a:pPr>
                      <a:r>
                        <a:rPr lang="es-ES" sz="1200" dirty="0">
                          <a:effectLst/>
                        </a:rPr>
                        <a:t>Seis</a:t>
                      </a:r>
                      <a:endParaRPr lang="en-US" sz="1100" dirty="0">
                        <a:solidFill>
                          <a:srgbClr val="000000"/>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662251315"/>
                  </a:ext>
                </a:extLst>
              </a:tr>
            </a:tbl>
          </a:graphicData>
        </a:graphic>
      </p:graphicFrame>
    </p:spTree>
    <p:extLst>
      <p:ext uri="{BB962C8B-B14F-4D97-AF65-F5344CB8AC3E}">
        <p14:creationId xmlns:p14="http://schemas.microsoft.com/office/powerpoint/2010/main" val="3376729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PRESUPUESTO</a:t>
            </a:r>
            <a:endParaRPr lang="en-U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171260658"/>
              </p:ext>
            </p:extLst>
          </p:nvPr>
        </p:nvGraphicFramePr>
        <p:xfrm>
          <a:off x="838200" y="2739422"/>
          <a:ext cx="10515600" cy="2523744"/>
        </p:xfrm>
        <a:graphic>
          <a:graphicData uri="http://schemas.openxmlformats.org/drawingml/2006/table">
            <a:tbl>
              <a:tblPr firstRow="1" firstCol="1" bandRow="1">
                <a:tableStyleId>{5C22544A-7EE6-4342-B048-85BDC9FD1C3A}</a:tableStyleId>
              </a:tblPr>
              <a:tblGrid>
                <a:gridCol w="5257800">
                  <a:extLst>
                    <a:ext uri="{9D8B030D-6E8A-4147-A177-3AD203B41FA5}">
                      <a16:colId xmlns:a16="http://schemas.microsoft.com/office/drawing/2014/main" val="3712519229"/>
                    </a:ext>
                  </a:extLst>
                </a:gridCol>
                <a:gridCol w="5257800">
                  <a:extLst>
                    <a:ext uri="{9D8B030D-6E8A-4147-A177-3AD203B41FA5}">
                      <a16:colId xmlns:a16="http://schemas.microsoft.com/office/drawing/2014/main" val="344151166"/>
                    </a:ext>
                  </a:extLst>
                </a:gridCol>
              </a:tblGrid>
              <a:tr h="71755">
                <a:tc>
                  <a:txBody>
                    <a:bodyPr/>
                    <a:lstStyle/>
                    <a:p>
                      <a:pPr algn="ctr">
                        <a:lnSpc>
                          <a:spcPct val="115000"/>
                        </a:lnSpc>
                        <a:spcAft>
                          <a:spcPts val="0"/>
                        </a:spcAft>
                      </a:pPr>
                      <a:r>
                        <a:rPr lang="es-ES" sz="1200">
                          <a:effectLst/>
                        </a:rPr>
                        <a:t>Resumen</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nchor="ctr"/>
                </a:tc>
                <a:tc>
                  <a:txBody>
                    <a:bodyPr/>
                    <a:lstStyle/>
                    <a:p>
                      <a:pPr algn="ctr">
                        <a:lnSpc>
                          <a:spcPct val="115000"/>
                        </a:lnSpc>
                        <a:spcAft>
                          <a:spcPts val="0"/>
                        </a:spcAft>
                      </a:pPr>
                      <a:r>
                        <a:rPr lang="es-ES" sz="1200">
                          <a:effectLst/>
                        </a:rPr>
                        <a:t>Subtotal</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3547095130"/>
                  </a:ext>
                </a:extLst>
              </a:tr>
              <a:tr h="71755">
                <a:tc>
                  <a:txBody>
                    <a:bodyPr/>
                    <a:lstStyle/>
                    <a:p>
                      <a:pPr algn="just">
                        <a:lnSpc>
                          <a:spcPct val="115000"/>
                        </a:lnSpc>
                        <a:spcAft>
                          <a:spcPts val="0"/>
                        </a:spcAft>
                      </a:pPr>
                      <a:r>
                        <a:rPr lang="es-ES" sz="1200">
                          <a:effectLst/>
                        </a:rPr>
                        <a:t>Recurso Humano</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0"/>
                        </a:spcAft>
                      </a:pPr>
                      <a:r>
                        <a:rPr lang="es-ES" sz="1200">
                          <a:effectLst/>
                        </a:rPr>
                        <a:t>$7,900.30</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243308127"/>
                  </a:ext>
                </a:extLst>
              </a:tr>
              <a:tr h="71755">
                <a:tc>
                  <a:txBody>
                    <a:bodyPr/>
                    <a:lstStyle/>
                    <a:p>
                      <a:pPr algn="just">
                        <a:lnSpc>
                          <a:spcPct val="115000"/>
                        </a:lnSpc>
                        <a:spcAft>
                          <a:spcPts val="0"/>
                        </a:spcAft>
                      </a:pPr>
                      <a:r>
                        <a:rPr lang="es-ES" sz="1200">
                          <a:effectLst/>
                        </a:rPr>
                        <a:t>Equipo Informático</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0"/>
                        </a:spcAft>
                      </a:pPr>
                      <a:r>
                        <a:rPr lang="es-ES" sz="1200">
                          <a:effectLst/>
                        </a:rPr>
                        <a:t>$549.71</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056206265"/>
                  </a:ext>
                </a:extLst>
              </a:tr>
              <a:tr h="71755">
                <a:tc>
                  <a:txBody>
                    <a:bodyPr/>
                    <a:lstStyle/>
                    <a:p>
                      <a:pPr algn="just">
                        <a:lnSpc>
                          <a:spcPct val="115000"/>
                        </a:lnSpc>
                        <a:spcAft>
                          <a:spcPts val="0"/>
                        </a:spcAft>
                      </a:pPr>
                      <a:r>
                        <a:rPr lang="es-ES" sz="1200">
                          <a:effectLst/>
                        </a:rPr>
                        <a:t>Recursos Materiales</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0"/>
                        </a:spcAft>
                      </a:pPr>
                      <a:r>
                        <a:rPr lang="es-ES" sz="1200">
                          <a:effectLst/>
                        </a:rPr>
                        <a:t>$224.94</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277665483"/>
                  </a:ext>
                </a:extLst>
              </a:tr>
              <a:tr h="71755">
                <a:tc>
                  <a:txBody>
                    <a:bodyPr/>
                    <a:lstStyle/>
                    <a:p>
                      <a:pPr algn="just">
                        <a:lnSpc>
                          <a:spcPct val="115000"/>
                        </a:lnSpc>
                        <a:spcAft>
                          <a:spcPts val="0"/>
                        </a:spcAft>
                      </a:pPr>
                      <a:r>
                        <a:rPr lang="es-ES" sz="1200">
                          <a:effectLst/>
                        </a:rPr>
                        <a:t>Costo de Software de Desarrollo</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0"/>
                        </a:spcAft>
                      </a:pPr>
                      <a:r>
                        <a:rPr lang="es-ES" sz="1200">
                          <a:effectLst/>
                        </a:rPr>
                        <a:t>$0.00</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621815718"/>
                  </a:ext>
                </a:extLst>
              </a:tr>
              <a:tr h="71755">
                <a:tc>
                  <a:txBody>
                    <a:bodyPr/>
                    <a:lstStyle/>
                    <a:p>
                      <a:pPr algn="just">
                        <a:lnSpc>
                          <a:spcPct val="115000"/>
                        </a:lnSpc>
                        <a:spcAft>
                          <a:spcPts val="0"/>
                        </a:spcAft>
                      </a:pPr>
                      <a:r>
                        <a:rPr lang="es-ES" sz="1200" dirty="0">
                          <a:effectLst/>
                        </a:rPr>
                        <a:t>Servicios</a:t>
                      </a:r>
                      <a:endParaRPr lang="en-US" sz="1100" dirty="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0"/>
                        </a:spcAft>
                      </a:pPr>
                      <a:r>
                        <a:rPr lang="es-ES" sz="1200" dirty="0">
                          <a:effectLst/>
                        </a:rPr>
                        <a:t> $123.18</a:t>
                      </a:r>
                      <a:endParaRPr lang="en-US" sz="1100" dirty="0">
                        <a:solidFill>
                          <a:srgbClr val="000000"/>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449673992"/>
                  </a:ext>
                </a:extLst>
              </a:tr>
              <a:tr h="71755">
                <a:tc>
                  <a:txBody>
                    <a:bodyPr/>
                    <a:lstStyle/>
                    <a:p>
                      <a:pPr algn="just">
                        <a:lnSpc>
                          <a:spcPct val="115000"/>
                        </a:lnSpc>
                        <a:spcAft>
                          <a:spcPts val="0"/>
                        </a:spcAft>
                      </a:pPr>
                      <a:r>
                        <a:rPr lang="es-ES" sz="1200" dirty="0">
                          <a:effectLst/>
                        </a:rPr>
                        <a:t>   </a:t>
                      </a:r>
                      <a:r>
                        <a:rPr lang="es-ES" sz="1200" dirty="0" smtClean="0">
                          <a:effectLst/>
                        </a:rPr>
                        <a:t>Internet</a:t>
                      </a:r>
                      <a:endParaRPr lang="en-US" sz="1100" dirty="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15000"/>
                        </a:lnSpc>
                        <a:spcAft>
                          <a:spcPts val="0"/>
                        </a:spcAft>
                      </a:pPr>
                      <a:r>
                        <a:rPr lang="es-ES" sz="1200" dirty="0" smtClean="0">
                          <a:effectLst/>
                        </a:rPr>
                        <a:t>$44.80</a:t>
                      </a:r>
                      <a:r>
                        <a:rPr lang="es-ES" sz="1200" dirty="0">
                          <a:effectLst/>
                        </a:rPr>
                        <a:t> </a:t>
                      </a:r>
                      <a:endParaRPr lang="en-US" sz="1100" dirty="0">
                        <a:solidFill>
                          <a:srgbClr val="000000"/>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517552617"/>
                  </a:ext>
                </a:extLst>
              </a:tr>
              <a:tr h="71755">
                <a:tc>
                  <a:txBody>
                    <a:bodyPr/>
                    <a:lstStyle/>
                    <a:p>
                      <a:pPr algn="just">
                        <a:lnSpc>
                          <a:spcPct val="115000"/>
                        </a:lnSpc>
                        <a:spcAft>
                          <a:spcPts val="0"/>
                        </a:spcAft>
                      </a:pPr>
                      <a:r>
                        <a:rPr lang="es-ES" sz="1200" dirty="0">
                          <a:effectLst/>
                        </a:rPr>
                        <a:t>   Energía </a:t>
                      </a:r>
                      <a:r>
                        <a:rPr lang="es-ES" sz="1200" dirty="0" smtClean="0">
                          <a:effectLst/>
                        </a:rPr>
                        <a:t>Eléctrica</a:t>
                      </a:r>
                      <a:endParaRPr lang="en-US" sz="1100" dirty="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0"/>
                        </a:spcAft>
                      </a:pPr>
                      <a:r>
                        <a:rPr lang="es-ES" sz="1200" dirty="0">
                          <a:effectLst/>
                        </a:rPr>
                        <a:t> </a:t>
                      </a:r>
                      <a:r>
                        <a:rPr lang="es-ES" sz="1100" dirty="0" smtClean="0">
                          <a:effectLst/>
                        </a:rPr>
                        <a:t>$46.94</a:t>
                      </a:r>
                      <a:endParaRPr lang="en-US" sz="1100" dirty="0">
                        <a:solidFill>
                          <a:srgbClr val="000000"/>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002574048"/>
                  </a:ext>
                </a:extLst>
              </a:tr>
              <a:tr h="71755">
                <a:tc>
                  <a:txBody>
                    <a:bodyPr/>
                    <a:lstStyle/>
                    <a:p>
                      <a:pPr algn="just">
                        <a:lnSpc>
                          <a:spcPct val="115000"/>
                        </a:lnSpc>
                        <a:spcAft>
                          <a:spcPts val="0"/>
                        </a:spcAft>
                      </a:pPr>
                      <a:r>
                        <a:rPr lang="es-ES" sz="1200" dirty="0">
                          <a:effectLst/>
                        </a:rPr>
                        <a:t>   </a:t>
                      </a:r>
                      <a:r>
                        <a:rPr lang="es-ES" sz="1200" dirty="0" smtClean="0">
                          <a:effectLst/>
                        </a:rPr>
                        <a:t>Telefonía</a:t>
                      </a:r>
                      <a:endParaRPr lang="en-US" sz="1100" dirty="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s-ES" sz="1200" dirty="0" smtClean="0">
                          <a:effectLst/>
                        </a:rPr>
                        <a:t>$21.83</a:t>
                      </a:r>
                      <a:r>
                        <a:rPr lang="es-ES" sz="1200" dirty="0">
                          <a:effectLst/>
                        </a:rPr>
                        <a:t> </a:t>
                      </a:r>
                      <a:endParaRPr lang="en-US" sz="1100" dirty="0">
                        <a:solidFill>
                          <a:srgbClr val="000000"/>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218161355"/>
                  </a:ext>
                </a:extLst>
              </a:tr>
              <a:tr h="71755">
                <a:tc>
                  <a:txBody>
                    <a:bodyPr/>
                    <a:lstStyle/>
                    <a:p>
                      <a:pPr algn="just">
                        <a:lnSpc>
                          <a:spcPct val="115000"/>
                        </a:lnSpc>
                        <a:spcAft>
                          <a:spcPts val="0"/>
                        </a:spcAft>
                      </a:pPr>
                      <a:r>
                        <a:rPr lang="es-ES" sz="1200" dirty="0">
                          <a:effectLst/>
                        </a:rPr>
                        <a:t>   </a:t>
                      </a:r>
                      <a:r>
                        <a:rPr lang="es-ES" sz="1200" dirty="0" smtClean="0">
                          <a:effectLst/>
                        </a:rPr>
                        <a:t>Agua</a:t>
                      </a:r>
                      <a:endParaRPr lang="en-US" sz="1100" dirty="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15000"/>
                        </a:lnSpc>
                        <a:spcAft>
                          <a:spcPts val="0"/>
                        </a:spcAft>
                      </a:pPr>
                      <a:r>
                        <a:rPr lang="es-ES" sz="1200" dirty="0" smtClean="0">
                          <a:effectLst/>
                        </a:rPr>
                        <a:t>$9.61</a:t>
                      </a:r>
                      <a:r>
                        <a:rPr lang="es-ES" sz="1200" dirty="0">
                          <a:effectLst/>
                        </a:rPr>
                        <a:t> </a:t>
                      </a:r>
                      <a:endParaRPr lang="en-US" sz="1100" dirty="0">
                        <a:solidFill>
                          <a:srgbClr val="000000"/>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059774995"/>
                  </a:ext>
                </a:extLst>
              </a:tr>
              <a:tr h="71755">
                <a:tc>
                  <a:txBody>
                    <a:bodyPr/>
                    <a:lstStyle/>
                    <a:p>
                      <a:pPr algn="just">
                        <a:lnSpc>
                          <a:spcPct val="115000"/>
                        </a:lnSpc>
                        <a:spcAft>
                          <a:spcPts val="0"/>
                        </a:spcAft>
                      </a:pPr>
                      <a:r>
                        <a:rPr lang="es-ES" sz="1200">
                          <a:effectLst/>
                        </a:rPr>
                        <a:t>Imprevistos 5%</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0"/>
                        </a:spcAft>
                      </a:pPr>
                      <a:r>
                        <a:rPr lang="es-ES" sz="1200">
                          <a:effectLst/>
                        </a:rPr>
                        <a:t>$176.56</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406865983"/>
                  </a:ext>
                </a:extLst>
              </a:tr>
              <a:tr h="71755">
                <a:tc>
                  <a:txBody>
                    <a:bodyPr/>
                    <a:lstStyle/>
                    <a:p>
                      <a:pPr algn="ctr">
                        <a:lnSpc>
                          <a:spcPct val="115000"/>
                        </a:lnSpc>
                        <a:spcAft>
                          <a:spcPts val="0"/>
                        </a:spcAft>
                      </a:pPr>
                      <a:r>
                        <a:rPr lang="es-ES" sz="1200">
                          <a:effectLst/>
                        </a:rPr>
                        <a:t>Total</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0"/>
                        </a:spcAft>
                      </a:pPr>
                      <a:r>
                        <a:rPr lang="es-ES" sz="1200" dirty="0">
                          <a:effectLst/>
                        </a:rPr>
                        <a:t>$3,707.79</a:t>
                      </a:r>
                      <a:endParaRPr lang="en-US" sz="1100" dirty="0">
                        <a:solidFill>
                          <a:srgbClr val="000000"/>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704327880"/>
                  </a:ext>
                </a:extLst>
              </a:tr>
            </a:tbl>
          </a:graphicData>
        </a:graphic>
      </p:graphicFrame>
    </p:spTree>
    <p:extLst>
      <p:ext uri="{BB962C8B-B14F-4D97-AF65-F5344CB8AC3E}">
        <p14:creationId xmlns:p14="http://schemas.microsoft.com/office/powerpoint/2010/main" val="2637506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CRONOGRAMA</a:t>
            </a:r>
            <a:endParaRPr lang="en-US" dirty="0"/>
          </a:p>
        </p:txBody>
      </p:sp>
      <p:sp>
        <p:nvSpPr>
          <p:cNvPr id="3" name="Marcador de contenido 2"/>
          <p:cNvSpPr>
            <a:spLocks noGrp="1"/>
          </p:cNvSpPr>
          <p:nvPr>
            <p:ph idx="1"/>
          </p:nvPr>
        </p:nvSpPr>
        <p:spPr/>
        <p:txBody>
          <a:bodyPr/>
          <a:lstStyle/>
          <a:p>
            <a:endParaRPr lang="en-US"/>
          </a:p>
        </p:txBody>
      </p:sp>
    </p:spTree>
    <p:extLst>
      <p:ext uri="{BB962C8B-B14F-4D97-AF65-F5344CB8AC3E}">
        <p14:creationId xmlns:p14="http://schemas.microsoft.com/office/powerpoint/2010/main" val="3710252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ANTECEDENTES </a:t>
            </a:r>
            <a:endParaRPr lang="en-US" dirty="0"/>
          </a:p>
        </p:txBody>
      </p:sp>
      <p:sp>
        <p:nvSpPr>
          <p:cNvPr id="3" name="Marcador de contenido 2"/>
          <p:cNvSpPr>
            <a:spLocks noGrp="1"/>
          </p:cNvSpPr>
          <p:nvPr>
            <p:ph idx="1"/>
          </p:nvPr>
        </p:nvSpPr>
        <p:spPr/>
        <p:txBody>
          <a:bodyPr/>
          <a:lstStyle/>
          <a:p>
            <a:r>
              <a:rPr lang="es-ES" dirty="0"/>
              <a:t>La agencia de viajes surge en el año 2009 como un negocio familiar, realizando excursiones nacionales y en Centroamérica, vía terrestre, orientados desde un principio en la calidad, seguridad, además del profesionalismo en cada uno de sus tours, promoviendo paquetes turísticos a lo largo de todo el mundo, realizando circuitos en más de 20 países incluyendo tanto Europeos como Asiáticos</a:t>
            </a:r>
            <a:endParaRPr lang="en-US" dirty="0"/>
          </a:p>
        </p:txBody>
      </p:sp>
    </p:spTree>
    <p:extLst>
      <p:ext uri="{BB962C8B-B14F-4D97-AF65-F5344CB8AC3E}">
        <p14:creationId xmlns:p14="http://schemas.microsoft.com/office/powerpoint/2010/main" val="2494108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UBICACION</a:t>
            </a:r>
            <a:endParaRPr lang="en-US" dirty="0"/>
          </a:p>
        </p:txBody>
      </p:sp>
      <p:pic>
        <p:nvPicPr>
          <p:cNvPr id="1026" name="Picture 2" descr="https://lh5.googleusercontent.com/jIKAyBmwjLMLWScysRhbKLZIMdIClQhTuxrhwXMA9XVoHixyOJbo2X2jvUsjLNu4qhGgT017gCAxixpReco4-T3dzAWjknMv8OYD2IpqqfONieYk0KkRBXF07rKbYQ"/>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15978" y="1825625"/>
            <a:ext cx="556004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82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INTRODUCCION</a:t>
            </a:r>
            <a:endParaRPr lang="en-US" dirty="0"/>
          </a:p>
        </p:txBody>
      </p:sp>
      <p:sp>
        <p:nvSpPr>
          <p:cNvPr id="3" name="Marcador de contenido 2"/>
          <p:cNvSpPr>
            <a:spLocks noGrp="1"/>
          </p:cNvSpPr>
          <p:nvPr>
            <p:ph idx="1"/>
          </p:nvPr>
        </p:nvSpPr>
        <p:spPr/>
        <p:txBody>
          <a:bodyPr/>
          <a:lstStyle/>
          <a:p>
            <a:r>
              <a:rPr lang="es-ES" dirty="0"/>
              <a:t>La globalización día a día se penetra más y más en nuestra sociedad y con ello aumenta la necesidad de mejorar las herramientas que las instituciones utilizan para atender las necesidades de sus usuarios de una manera eficaz y eficiente atrayendo a potenciales clientes o inversores</a:t>
            </a:r>
            <a:endParaRPr lang="en-US" dirty="0"/>
          </a:p>
        </p:txBody>
      </p:sp>
    </p:spTree>
    <p:extLst>
      <p:ext uri="{BB962C8B-B14F-4D97-AF65-F5344CB8AC3E}">
        <p14:creationId xmlns:p14="http://schemas.microsoft.com/office/powerpoint/2010/main" val="1571517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OBJETIVOS</a:t>
            </a:r>
            <a:endParaRPr lang="en-US" dirty="0"/>
          </a:p>
        </p:txBody>
      </p:sp>
      <p:sp>
        <p:nvSpPr>
          <p:cNvPr id="3" name="Marcador de contenido 2"/>
          <p:cNvSpPr>
            <a:spLocks noGrp="1"/>
          </p:cNvSpPr>
          <p:nvPr>
            <p:ph idx="1"/>
          </p:nvPr>
        </p:nvSpPr>
        <p:spPr/>
        <p:txBody>
          <a:bodyPr/>
          <a:lstStyle/>
          <a:p>
            <a:r>
              <a:rPr lang="en-US" b="1" dirty="0" smtClean="0"/>
              <a:t>GENERAL</a:t>
            </a:r>
          </a:p>
          <a:p>
            <a:pPr lvl="0"/>
            <a:r>
              <a:rPr lang="es-ES" dirty="0"/>
              <a:t>Desarrollar un sistema informático en ambiente web para la gestión de los servicios turísticos en la agencia de viajes Martínez </a:t>
            </a:r>
            <a:r>
              <a:rPr lang="es-ES" dirty="0" err="1"/>
              <a:t>Travel</a:t>
            </a:r>
            <a:r>
              <a:rPr lang="es-ES" dirty="0"/>
              <a:t> &amp; Tours del municipio de San Vicente, con el fin de agilizar los procesos comerciales y administrativos.</a:t>
            </a: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1482761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OBJETIVOS</a:t>
            </a:r>
            <a:endParaRPr lang="en-US" dirty="0"/>
          </a:p>
        </p:txBody>
      </p:sp>
      <p:sp>
        <p:nvSpPr>
          <p:cNvPr id="3" name="Marcador de contenido 2"/>
          <p:cNvSpPr>
            <a:spLocks noGrp="1"/>
          </p:cNvSpPr>
          <p:nvPr>
            <p:ph idx="1"/>
          </p:nvPr>
        </p:nvSpPr>
        <p:spPr/>
        <p:txBody>
          <a:bodyPr>
            <a:normAutofit lnSpcReduction="10000"/>
          </a:bodyPr>
          <a:lstStyle/>
          <a:p>
            <a:r>
              <a:rPr lang="en-US" b="1" dirty="0" smtClean="0"/>
              <a:t>ESPECIFICOS</a:t>
            </a:r>
          </a:p>
          <a:p>
            <a:pPr lvl="0"/>
            <a:r>
              <a:rPr lang="es-ES" dirty="0"/>
              <a:t>Ofrecer una gestión clara de todos los contactos con los que cuenta la empresa, sean estos hoteles, dueños de transporte, guías turísticos, restaurantes, entre otros.</a:t>
            </a:r>
            <a:endParaRPr lang="en-US" dirty="0"/>
          </a:p>
          <a:p>
            <a:pPr lvl="0"/>
            <a:r>
              <a:rPr lang="es-ES" dirty="0"/>
              <a:t>Implementar un canal de comunicación en tiempo real entre la administración y los usuarios, de manera que reciban notificaciones de todos los paquetes turísticos y promociones vigentes, con el fin de aumentar el flujo de personas que contratan los servicios de la empresa.</a:t>
            </a:r>
            <a:endParaRPr lang="en-US" dirty="0"/>
          </a:p>
          <a:p>
            <a:pPr lvl="0"/>
            <a:r>
              <a:rPr lang="es-ES" dirty="0"/>
              <a:t>Promocionar los distintos servicios con los que cuenta la empresa para maximizar sus ingresos.</a:t>
            </a:r>
            <a:endParaRPr lang="en-US" dirty="0"/>
          </a:p>
          <a:p>
            <a:endParaRPr lang="en-US" b="1" dirty="0"/>
          </a:p>
        </p:txBody>
      </p:sp>
    </p:spTree>
    <p:extLst>
      <p:ext uri="{BB962C8B-B14F-4D97-AF65-F5344CB8AC3E}">
        <p14:creationId xmlns:p14="http://schemas.microsoft.com/office/powerpoint/2010/main" val="1417940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JUSTIFICACION</a:t>
            </a:r>
            <a:endParaRPr lang="en-US" dirty="0"/>
          </a:p>
        </p:txBody>
      </p:sp>
      <p:sp>
        <p:nvSpPr>
          <p:cNvPr id="3" name="Marcador de contenido 2"/>
          <p:cNvSpPr>
            <a:spLocks noGrp="1"/>
          </p:cNvSpPr>
          <p:nvPr>
            <p:ph idx="1"/>
          </p:nvPr>
        </p:nvSpPr>
        <p:spPr/>
        <p:txBody>
          <a:bodyPr/>
          <a:lstStyle/>
          <a:p>
            <a:r>
              <a:rPr lang="es-ES" dirty="0"/>
              <a:t>El sistema informático creará una propuesta que sirva para mejorar sus procesos en mercadeo y venta logrando mejor rentabilidad, además de ofrecer un canal de comunicación en tiempo real entre la administración con los usuarios, para que reciban notificaciones sobre todos los paquetes turísticos y promociones vigentes, con el objetivo de aumentar el flujo de personas que contratan los servicios de la empresa.</a:t>
            </a:r>
            <a:endParaRPr lang="en-US" dirty="0"/>
          </a:p>
          <a:p>
            <a:endParaRPr lang="en-US" dirty="0"/>
          </a:p>
        </p:txBody>
      </p:sp>
    </p:spTree>
    <p:extLst>
      <p:ext uri="{BB962C8B-B14F-4D97-AF65-F5344CB8AC3E}">
        <p14:creationId xmlns:p14="http://schemas.microsoft.com/office/powerpoint/2010/main" val="4198671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BENEFICIARIOS </a:t>
            </a:r>
            <a:endParaRPr lang="en-US" dirty="0"/>
          </a:p>
        </p:txBody>
      </p:sp>
      <p:sp>
        <p:nvSpPr>
          <p:cNvPr id="3" name="Marcador de contenido 2"/>
          <p:cNvSpPr>
            <a:spLocks noGrp="1"/>
          </p:cNvSpPr>
          <p:nvPr>
            <p:ph idx="1"/>
          </p:nvPr>
        </p:nvSpPr>
        <p:spPr/>
        <p:txBody>
          <a:bodyPr>
            <a:normAutofit fontScale="77500" lnSpcReduction="20000"/>
          </a:bodyPr>
          <a:lstStyle/>
          <a:p>
            <a:pPr fontAlgn="base"/>
            <a:r>
              <a:rPr lang="es-MX" b="1" dirty="0"/>
              <a:t> Beneficiarios Directos</a:t>
            </a:r>
          </a:p>
          <a:p>
            <a:r>
              <a:rPr lang="es-MX" dirty="0" smtClean="0"/>
              <a:t>Administrador </a:t>
            </a:r>
            <a:r>
              <a:rPr lang="es-MX" dirty="0"/>
              <a:t>(1 persona): el cual obtendrá los beneficios de: innovación tecnología para la agencia de viajes, resguardo de información de clientes, gestión clara de todos los contactos con los que cuenta la empresa, sean estos hoteles, dueños de transporte, guías turísticos, restaurantes, entre otros.</a:t>
            </a:r>
            <a:endParaRPr lang="es-MX" dirty="0"/>
          </a:p>
          <a:p>
            <a:r>
              <a:rPr lang="es-MX" dirty="0" smtClean="0"/>
              <a:t>Atención </a:t>
            </a:r>
            <a:r>
              <a:rPr lang="es-MX" dirty="0"/>
              <a:t>al Cliente (3 personas): teniendo comunicación en tiempo real entre la administración y los usuarios,  promocionando los distintos servicios con los que cuenta la empresa (tours, paquetes, cargo expreso, alquiler de vehículos) a través de la página web y la aplicación móvil.</a:t>
            </a:r>
            <a:endParaRPr lang="es-MX" dirty="0"/>
          </a:p>
          <a:p>
            <a:pPr fontAlgn="base"/>
            <a:r>
              <a:rPr lang="es-MX" b="1" dirty="0"/>
              <a:t>Beneficiarios Indirectos</a:t>
            </a:r>
          </a:p>
          <a:p>
            <a:r>
              <a:rPr lang="es-MX" dirty="0" smtClean="0"/>
              <a:t>Clientes </a:t>
            </a:r>
            <a:r>
              <a:rPr lang="es-MX" dirty="0"/>
              <a:t>(1000 al año aproximadamente): Quienes interactuarán con el sistema constantemente, ya que algunos clientes viajan internacionalmente hasta 3 veces al año, asisten a excursiones nacionales, además de hacer o recibir envíos por cargo expreso</a:t>
            </a:r>
            <a:endParaRPr lang="es-MX" dirty="0"/>
          </a:p>
          <a:p>
            <a:pPr marL="0" indent="0">
              <a:buNone/>
            </a:pPr>
            <a:r>
              <a:rPr lang="es-MX" dirty="0"/>
              <a:t/>
            </a:r>
            <a:br>
              <a:rPr lang="es-MX" dirty="0"/>
            </a:br>
            <a:endParaRPr lang="en-US" dirty="0"/>
          </a:p>
        </p:txBody>
      </p:sp>
    </p:spTree>
    <p:extLst>
      <p:ext uri="{BB962C8B-B14F-4D97-AF65-F5344CB8AC3E}">
        <p14:creationId xmlns:p14="http://schemas.microsoft.com/office/powerpoint/2010/main" val="384906784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958</Words>
  <Application>Microsoft Office PowerPoint</Application>
  <PresentationFormat>Panorámica</PresentationFormat>
  <Paragraphs>148</Paragraphs>
  <Slides>22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22</vt:i4>
      </vt:variant>
    </vt:vector>
  </HeadingPairs>
  <TitlesOfParts>
    <vt:vector size="28" baseType="lpstr">
      <vt:lpstr>Agency FB</vt:lpstr>
      <vt:lpstr>Arial</vt:lpstr>
      <vt:lpstr>Calibri</vt:lpstr>
      <vt:lpstr>Calibri Light</vt:lpstr>
      <vt:lpstr>Candara Light</vt:lpstr>
      <vt:lpstr>Tema de Office</vt:lpstr>
      <vt:lpstr>SISTEMA INFORMÁTICO EN AMBIENTE WEB PARA LA GESTIÓN DE RESERVA DE PAQUETES TURÍSTICOS Y ASESORÍA MIGRATORIA EN LA AGENCIA DE VIAJES MARTÍNEZ TRAVEL &amp; TOURS DEL MUNICIPIO DE SAN VICENTE.</vt:lpstr>
      <vt:lpstr>AGENDA</vt:lpstr>
      <vt:lpstr>ANTECEDENTES </vt:lpstr>
      <vt:lpstr>UBICACION</vt:lpstr>
      <vt:lpstr>INTRODUCCION</vt:lpstr>
      <vt:lpstr>OBJETIVOS</vt:lpstr>
      <vt:lpstr>OBJETIVOS</vt:lpstr>
      <vt:lpstr>JUSTIFICACION</vt:lpstr>
      <vt:lpstr>BENEFICIARIOS </vt:lpstr>
      <vt:lpstr>ALCANCES</vt:lpstr>
      <vt:lpstr>ALCANCE</vt:lpstr>
      <vt:lpstr>ALCANCES</vt:lpstr>
      <vt:lpstr>aplicación móvil (aplicación movil)</vt:lpstr>
      <vt:lpstr>ENFOQUE DEL SISTEMA ACTUAL</vt:lpstr>
      <vt:lpstr>ARBOL DE PROBLEMAS</vt:lpstr>
      <vt:lpstr>ARBOL DE OBJETIVOS</vt:lpstr>
      <vt:lpstr>METODOLOGÍA PARA EL DESARROLLO DEL PROYECTO.  </vt:lpstr>
      <vt:lpstr>Etapas del ciclo de vida del software a seguir</vt:lpstr>
      <vt:lpstr>Herramientas a Utilizar en cada Fase del ciclo de vida o Análisis de requerimientos </vt:lpstr>
      <vt:lpstr>Descripción de etapas del proyecto</vt:lpstr>
      <vt:lpstr>PRESUPUESTO</vt:lpstr>
      <vt:lpstr>CRONOGRAMA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INFORMÁTICO EN AMBIENTE WEB PARA LA GESTIÓN DE RESERVA DE PAQUETES TURÍSTICOS Y ASESORÍA MIGRATORIA EN LA AGENCIA DE VIAJES MARTÍNEZ TRAVEL &amp; TOURS DEL MUNICIPIO DE SAN VICENTE.</dc:title>
  <dc:creator>Usuario de Windows</dc:creator>
  <cp:lastModifiedBy>Usuario de Windows</cp:lastModifiedBy>
  <cp:revision>9</cp:revision>
  <dcterms:created xsi:type="dcterms:W3CDTF">2020-01-09T23:58:20Z</dcterms:created>
  <dcterms:modified xsi:type="dcterms:W3CDTF">2020-01-11T23:29:51Z</dcterms:modified>
</cp:coreProperties>
</file>