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EBDF6-A4EA-46FD-BE50-25BC1BB02EE3}" type="doc">
      <dgm:prSet loTypeId="urn:microsoft.com/office/officeart/2005/8/layout/radial4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SV"/>
        </a:p>
      </dgm:t>
    </dgm:pt>
    <dgm:pt modelId="{BBE2AE6B-F0D6-4041-BA55-4E4F4E1E9AB1}">
      <dgm:prSet phldrT="[Texto]" custT="1"/>
      <dgm:spPr/>
      <dgm:t>
        <a:bodyPr/>
        <a:lstStyle/>
        <a:p>
          <a:r>
            <a:rPr lang="es-SV" sz="2000" b="1" dirty="0"/>
            <a:t>Registrador de conteo (los 16 bits)</a:t>
          </a:r>
        </a:p>
      </dgm:t>
    </dgm:pt>
    <dgm:pt modelId="{E23DFF0B-242A-4FB3-8F6A-391BC1A66013}" type="parTrans" cxnId="{8476FFAB-4DA8-4B37-8680-2069DFE6A3ED}">
      <dgm:prSet/>
      <dgm:spPr/>
      <dgm:t>
        <a:bodyPr/>
        <a:lstStyle/>
        <a:p>
          <a:endParaRPr lang="es-SV" sz="1800" b="1"/>
        </a:p>
      </dgm:t>
    </dgm:pt>
    <dgm:pt modelId="{E44AF1C7-AE19-4600-81BE-985571868925}" type="sibTrans" cxnId="{8476FFAB-4DA8-4B37-8680-2069DFE6A3ED}">
      <dgm:prSet/>
      <dgm:spPr/>
      <dgm:t>
        <a:bodyPr/>
        <a:lstStyle/>
        <a:p>
          <a:endParaRPr lang="es-SV" sz="1800" b="1"/>
        </a:p>
      </dgm:t>
    </dgm:pt>
    <dgm:pt modelId="{B6C9B0DE-7BF4-4AFD-8131-408B4322D652}">
      <dgm:prSet phldrT="[Texto]" custT="1"/>
      <dgm:spPr/>
      <dgm:t>
        <a:bodyPr/>
        <a:lstStyle/>
        <a:p>
          <a:r>
            <a:rPr lang="es-SV" sz="1800" b="1" dirty="0"/>
            <a:t>Los bits 6 y 7 son usados para seleccionar cual canal está siendo programado</a:t>
          </a:r>
        </a:p>
      </dgm:t>
    </dgm:pt>
    <dgm:pt modelId="{A43343D7-43F9-4E6C-9496-21EF47BDFCDC}" type="parTrans" cxnId="{0D8C3D12-4C96-4233-A3FA-89B442BA9744}">
      <dgm:prSet/>
      <dgm:spPr/>
      <dgm:t>
        <a:bodyPr/>
        <a:lstStyle/>
        <a:p>
          <a:endParaRPr lang="es-SV" sz="1800" b="1"/>
        </a:p>
      </dgm:t>
    </dgm:pt>
    <dgm:pt modelId="{CCA356E4-02DB-470A-9597-D16B7F05F603}" type="sibTrans" cxnId="{0D8C3D12-4C96-4233-A3FA-89B442BA9744}">
      <dgm:prSet/>
      <dgm:spPr/>
      <dgm:t>
        <a:bodyPr/>
        <a:lstStyle/>
        <a:p>
          <a:endParaRPr lang="es-SV" sz="1800" b="1"/>
        </a:p>
      </dgm:t>
    </dgm:pt>
    <dgm:pt modelId="{3B27019C-7E1E-492F-A2B4-8E7D4BDD53A9}">
      <dgm:prSet phldrT="[Texto]" custT="1"/>
      <dgm:spPr/>
      <dgm:t>
        <a:bodyPr/>
        <a:lstStyle/>
        <a:p>
          <a:r>
            <a:rPr lang="es-SV" sz="1800" b="1" dirty="0"/>
            <a:t>Los bits 4 y 5 del registrador de control cargamos el valor de uno, que indica que primero se almacena el byte menos significativo (LSB) y luego el byte más significativo (MSB)</a:t>
          </a:r>
        </a:p>
      </dgm:t>
    </dgm:pt>
    <dgm:pt modelId="{56E588CE-4E9E-469A-9835-0179086F1A4B}" type="parTrans" cxnId="{5D91E442-B415-47E7-955C-0971D194B867}">
      <dgm:prSet/>
      <dgm:spPr/>
      <dgm:t>
        <a:bodyPr/>
        <a:lstStyle/>
        <a:p>
          <a:endParaRPr lang="es-SV" sz="1800" b="1"/>
        </a:p>
      </dgm:t>
    </dgm:pt>
    <dgm:pt modelId="{492D12B6-D91D-47D4-82E8-76FA86289D9C}" type="sibTrans" cxnId="{5D91E442-B415-47E7-955C-0971D194B867}">
      <dgm:prSet/>
      <dgm:spPr/>
      <dgm:t>
        <a:bodyPr/>
        <a:lstStyle/>
        <a:p>
          <a:endParaRPr lang="es-SV" sz="1800" b="1"/>
        </a:p>
      </dgm:t>
    </dgm:pt>
    <dgm:pt modelId="{58F40814-498D-46F0-B3FF-A47160C1E3E3}" type="pres">
      <dgm:prSet presAssocID="{79DEBDF6-A4EA-46FD-BE50-25BC1BB02EE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0C63FB3-0C70-423A-8D9A-B88EA10AFAE3}" type="pres">
      <dgm:prSet presAssocID="{BBE2AE6B-F0D6-4041-BA55-4E4F4E1E9AB1}" presName="centerShape" presStyleLbl="node0" presStyleIdx="0" presStyleCnt="1"/>
      <dgm:spPr/>
    </dgm:pt>
    <dgm:pt modelId="{12A919C6-0DC0-4731-BC19-FDB833CDC769}" type="pres">
      <dgm:prSet presAssocID="{A43343D7-43F9-4E6C-9496-21EF47BDFCDC}" presName="parTrans" presStyleLbl="bgSibTrans2D1" presStyleIdx="0" presStyleCnt="2" custLinFactY="36518" custLinFactNeighborX="676" custLinFactNeighborY="100000"/>
      <dgm:spPr/>
    </dgm:pt>
    <dgm:pt modelId="{D6D326B6-4EC1-492F-A342-FE9C17F8739A}" type="pres">
      <dgm:prSet presAssocID="{B6C9B0DE-7BF4-4AFD-8131-408B4322D652}" presName="node" presStyleLbl="node1" presStyleIdx="0" presStyleCnt="2" custScaleX="153009">
        <dgm:presLayoutVars>
          <dgm:bulletEnabled val="1"/>
        </dgm:presLayoutVars>
      </dgm:prSet>
      <dgm:spPr/>
    </dgm:pt>
    <dgm:pt modelId="{68B2F0CE-E8FF-4909-BF43-515C2436EF6D}" type="pres">
      <dgm:prSet presAssocID="{56E588CE-4E9E-469A-9835-0179086F1A4B}" presName="parTrans" presStyleLbl="bgSibTrans2D1" presStyleIdx="1" presStyleCnt="2" custLinFactY="36518" custLinFactNeighborX="676" custLinFactNeighborY="100000"/>
      <dgm:spPr/>
    </dgm:pt>
    <dgm:pt modelId="{C31B043C-6BAE-41F7-A448-BAD2F73BE597}" type="pres">
      <dgm:prSet presAssocID="{3B27019C-7E1E-492F-A2B4-8E7D4BDD53A9}" presName="node" presStyleLbl="node1" presStyleIdx="1" presStyleCnt="2" custScaleX="153009">
        <dgm:presLayoutVars>
          <dgm:bulletEnabled val="1"/>
        </dgm:presLayoutVars>
      </dgm:prSet>
      <dgm:spPr/>
    </dgm:pt>
  </dgm:ptLst>
  <dgm:cxnLst>
    <dgm:cxn modelId="{0D8C3D12-4C96-4233-A3FA-89B442BA9744}" srcId="{BBE2AE6B-F0D6-4041-BA55-4E4F4E1E9AB1}" destId="{B6C9B0DE-7BF4-4AFD-8131-408B4322D652}" srcOrd="0" destOrd="0" parTransId="{A43343D7-43F9-4E6C-9496-21EF47BDFCDC}" sibTransId="{CCA356E4-02DB-470A-9597-D16B7F05F603}"/>
    <dgm:cxn modelId="{3F645E16-CFE6-413D-9422-CFE37F504A12}" type="presOf" srcId="{BBE2AE6B-F0D6-4041-BA55-4E4F4E1E9AB1}" destId="{B0C63FB3-0C70-423A-8D9A-B88EA10AFAE3}" srcOrd="0" destOrd="0" presId="urn:microsoft.com/office/officeart/2005/8/layout/radial4"/>
    <dgm:cxn modelId="{5D91E442-B415-47E7-955C-0971D194B867}" srcId="{BBE2AE6B-F0D6-4041-BA55-4E4F4E1E9AB1}" destId="{3B27019C-7E1E-492F-A2B4-8E7D4BDD53A9}" srcOrd="1" destOrd="0" parTransId="{56E588CE-4E9E-469A-9835-0179086F1A4B}" sibTransId="{492D12B6-D91D-47D4-82E8-76FA86289D9C}"/>
    <dgm:cxn modelId="{DF95FC67-8940-4FBC-AE28-EACC59408030}" type="presOf" srcId="{79DEBDF6-A4EA-46FD-BE50-25BC1BB02EE3}" destId="{58F40814-498D-46F0-B3FF-A47160C1E3E3}" srcOrd="0" destOrd="0" presId="urn:microsoft.com/office/officeart/2005/8/layout/radial4"/>
    <dgm:cxn modelId="{81C9E474-2A08-42B9-B690-C7FB77334C1A}" type="presOf" srcId="{56E588CE-4E9E-469A-9835-0179086F1A4B}" destId="{68B2F0CE-E8FF-4909-BF43-515C2436EF6D}" srcOrd="0" destOrd="0" presId="urn:microsoft.com/office/officeart/2005/8/layout/radial4"/>
    <dgm:cxn modelId="{75AB2675-30FB-47FB-AF97-F9A834B37176}" type="presOf" srcId="{A43343D7-43F9-4E6C-9496-21EF47BDFCDC}" destId="{12A919C6-0DC0-4731-BC19-FDB833CDC769}" srcOrd="0" destOrd="0" presId="urn:microsoft.com/office/officeart/2005/8/layout/radial4"/>
    <dgm:cxn modelId="{B7E5737D-CAD8-4920-B211-39C1D653681A}" type="presOf" srcId="{B6C9B0DE-7BF4-4AFD-8131-408B4322D652}" destId="{D6D326B6-4EC1-492F-A342-FE9C17F8739A}" srcOrd="0" destOrd="0" presId="urn:microsoft.com/office/officeart/2005/8/layout/radial4"/>
    <dgm:cxn modelId="{3BC22D90-791A-4522-9CED-7C59BF9F6814}" type="presOf" srcId="{3B27019C-7E1E-492F-A2B4-8E7D4BDD53A9}" destId="{C31B043C-6BAE-41F7-A448-BAD2F73BE597}" srcOrd="0" destOrd="0" presId="urn:microsoft.com/office/officeart/2005/8/layout/radial4"/>
    <dgm:cxn modelId="{8476FFAB-4DA8-4B37-8680-2069DFE6A3ED}" srcId="{79DEBDF6-A4EA-46FD-BE50-25BC1BB02EE3}" destId="{BBE2AE6B-F0D6-4041-BA55-4E4F4E1E9AB1}" srcOrd="0" destOrd="0" parTransId="{E23DFF0B-242A-4FB3-8F6A-391BC1A66013}" sibTransId="{E44AF1C7-AE19-4600-81BE-985571868925}"/>
    <dgm:cxn modelId="{36C39A1C-CCB6-4448-AE97-82049B3CA78F}" type="presParOf" srcId="{58F40814-498D-46F0-B3FF-A47160C1E3E3}" destId="{B0C63FB3-0C70-423A-8D9A-B88EA10AFAE3}" srcOrd="0" destOrd="0" presId="urn:microsoft.com/office/officeart/2005/8/layout/radial4"/>
    <dgm:cxn modelId="{31B36052-5811-4894-B938-9AC86163FBA3}" type="presParOf" srcId="{58F40814-498D-46F0-B3FF-A47160C1E3E3}" destId="{12A919C6-0DC0-4731-BC19-FDB833CDC769}" srcOrd="1" destOrd="0" presId="urn:microsoft.com/office/officeart/2005/8/layout/radial4"/>
    <dgm:cxn modelId="{C6344A3A-6E5C-4D25-8333-4C130075F7FD}" type="presParOf" srcId="{58F40814-498D-46F0-B3FF-A47160C1E3E3}" destId="{D6D326B6-4EC1-492F-A342-FE9C17F8739A}" srcOrd="2" destOrd="0" presId="urn:microsoft.com/office/officeart/2005/8/layout/radial4"/>
    <dgm:cxn modelId="{4B814872-AAE8-480B-B7CB-2006AB970F3A}" type="presParOf" srcId="{58F40814-498D-46F0-B3FF-A47160C1E3E3}" destId="{68B2F0CE-E8FF-4909-BF43-515C2436EF6D}" srcOrd="3" destOrd="0" presId="urn:microsoft.com/office/officeart/2005/8/layout/radial4"/>
    <dgm:cxn modelId="{AA0ACB28-58E4-478D-BF24-E2B79332EF68}" type="presParOf" srcId="{58F40814-498D-46F0-B3FF-A47160C1E3E3}" destId="{C31B043C-6BAE-41F7-A448-BAD2F73BE5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63FB3-0C70-423A-8D9A-B88EA10AFAE3}">
      <dsp:nvSpPr>
        <dsp:cNvPr id="0" name=""/>
        <dsp:cNvSpPr/>
      </dsp:nvSpPr>
      <dsp:spPr>
        <a:xfrm>
          <a:off x="3738167" y="1753878"/>
          <a:ext cx="2765220" cy="27652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000" b="1" kern="1200" dirty="0"/>
            <a:t>Registrador de conteo (los 16 bits)</a:t>
          </a:r>
        </a:p>
      </dsp:txBody>
      <dsp:txXfrm>
        <a:off x="4143124" y="2158835"/>
        <a:ext cx="1955306" cy="1955306"/>
      </dsp:txXfrm>
    </dsp:sp>
    <dsp:sp modelId="{12A919C6-0DC0-4731-BC19-FDB833CDC769}">
      <dsp:nvSpPr>
        <dsp:cNvPr id="0" name=""/>
        <dsp:cNvSpPr/>
      </dsp:nvSpPr>
      <dsp:spPr>
        <a:xfrm rot="12900000">
          <a:off x="1966898" y="2344419"/>
          <a:ext cx="2126596" cy="788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326B6-4EC1-492F-A342-FE9C17F8739A}">
      <dsp:nvSpPr>
        <dsp:cNvPr id="0" name=""/>
        <dsp:cNvSpPr/>
      </dsp:nvSpPr>
      <dsp:spPr>
        <a:xfrm>
          <a:off x="135076" y="1915"/>
          <a:ext cx="4019483" cy="21015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1800" b="1" kern="1200" dirty="0"/>
            <a:t>Los bits 6 y 7 son usados para seleccionar cual canal está siendo programado</a:t>
          </a:r>
        </a:p>
      </dsp:txBody>
      <dsp:txXfrm>
        <a:off x="196629" y="63468"/>
        <a:ext cx="3896377" cy="1978461"/>
      </dsp:txXfrm>
    </dsp:sp>
    <dsp:sp modelId="{68B2F0CE-E8FF-4909-BF43-515C2436EF6D}">
      <dsp:nvSpPr>
        <dsp:cNvPr id="0" name=""/>
        <dsp:cNvSpPr/>
      </dsp:nvSpPr>
      <dsp:spPr>
        <a:xfrm rot="19500000">
          <a:off x="6176812" y="2344419"/>
          <a:ext cx="2126596" cy="788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B043C-6BAE-41F7-A448-BAD2F73BE597}">
      <dsp:nvSpPr>
        <dsp:cNvPr id="0" name=""/>
        <dsp:cNvSpPr/>
      </dsp:nvSpPr>
      <dsp:spPr>
        <a:xfrm>
          <a:off x="6086995" y="1915"/>
          <a:ext cx="4019483" cy="21015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1800" b="1" kern="1200" dirty="0"/>
            <a:t>Los bits 4 y 5 del registrador de control cargamos el valor de uno, que indica que primero se almacena el byte menos significativo (LSB) y luego el byte más significativo (MSB)</a:t>
          </a:r>
        </a:p>
      </dsp:txBody>
      <dsp:txXfrm>
        <a:off x="6148548" y="63468"/>
        <a:ext cx="3896377" cy="1978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47CFC-816F-41D0-AAC0-9BF4FEBC753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21/05/2018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FADFE-3B8F-471C-ABF0-DBC7717ECBBC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79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47CFC-816F-41D0-AAC0-9BF4FEBC753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21/05/2018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FADFE-3B8F-471C-ABF0-DBC7717ECBBC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1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47CFC-816F-41D0-AAC0-9BF4FEBC753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21/05/2018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FADFE-3B8F-471C-ABF0-DBC7717ECBBC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17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47CFC-816F-41D0-AAC0-9BF4FEBC753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21/05/2018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FADFE-3B8F-471C-ABF0-DBC7717ECBBC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9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47CFC-816F-41D0-AAC0-9BF4FEBC753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21/05/2018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FADFE-3B8F-471C-ABF0-DBC7717ECBBC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80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47CFC-816F-41D0-AAC0-9BF4FEBC753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21/05/2018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FADFE-3B8F-471C-ABF0-DBC7717ECBBC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9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47CFC-816F-41D0-AAC0-9BF4FEBC753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21/05/2018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FADFE-3B8F-471C-ABF0-DBC7717ECBBC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7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47CFC-816F-41D0-AAC0-9BF4FEBC753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21/05/2018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FADFE-3B8F-471C-ABF0-DBC7717ECBBC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51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47CFC-816F-41D0-AAC0-9BF4FEBC753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21/05/2018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FADFE-3B8F-471C-ABF0-DBC7717ECBBC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04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47CFC-816F-41D0-AAC0-9BF4FEBC753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21/05/2018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FADFE-3B8F-471C-ABF0-DBC7717ECBBC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87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47CFC-816F-41D0-AAC0-9BF4FEBC753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21/05/2018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FADFE-3B8F-471C-ABF0-DBC7717ECBBC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1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47CFC-816F-41D0-AAC0-9BF4FEBC753E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21/05/2018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FADFE-3B8F-471C-ABF0-DBC7717ECBBC}" type="slidenum">
              <a:rPr kumimoji="0" lang="es-E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Rage Italic" pitchFamily="66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465E9C"/>
              </a:solidFill>
              <a:effectLst/>
              <a:uLnTx/>
              <a:uFillTx/>
              <a:latin typeface="Rage Itali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40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9738" y="3701190"/>
            <a:ext cx="9755187" cy="1388104"/>
          </a:xfrm>
        </p:spPr>
        <p:txBody>
          <a:bodyPr>
            <a:noAutofit/>
          </a:bodyPr>
          <a:lstStyle/>
          <a:p>
            <a:br>
              <a:rPr lang="es-E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s-E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s-E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s-E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s-E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s-E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s-E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s-E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s-E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SONIDO</a:t>
            </a:r>
            <a:br>
              <a:rPr lang="es-E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9738" y="4395242"/>
            <a:ext cx="8825658" cy="861420"/>
          </a:xfrm>
        </p:spPr>
        <p:txBody>
          <a:bodyPr>
            <a:normAutofit/>
          </a:bodyPr>
          <a:lstStyle/>
          <a:p>
            <a:r>
              <a:rPr lang="es-E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YAMILETH GUERRERO </a:t>
            </a:r>
            <a:r>
              <a:rPr lang="es-ES" sz="2800" b="1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AZUCENA RIVAS </a:t>
            </a:r>
          </a:p>
        </p:txBody>
      </p:sp>
    </p:spTree>
    <p:extLst>
      <p:ext uri="{BB962C8B-B14F-4D97-AF65-F5344CB8AC3E}">
        <p14:creationId xmlns:p14="http://schemas.microsoft.com/office/powerpoint/2010/main" val="349160292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0029" y="627456"/>
            <a:ext cx="9286993" cy="1202485"/>
          </a:xfrm>
        </p:spPr>
        <p:txBody>
          <a:bodyPr>
            <a:normAutofit/>
          </a:bodyPr>
          <a:lstStyle/>
          <a:p>
            <a:r>
              <a:rPr lang="es-ES" sz="2800" b="1" u="sng" dirty="0">
                <a:solidFill>
                  <a:srgbClr val="FF0000"/>
                </a:solidFill>
              </a:rPr>
              <a:t>Como esta Compuesta la Interfaz de la Bocina de la PC (IBM)</a:t>
            </a:r>
          </a:p>
        </p:txBody>
      </p:sp>
      <p:pic>
        <p:nvPicPr>
          <p:cNvPr id="4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623" y="4289365"/>
            <a:ext cx="4871803" cy="1750377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Rectángulo redondeado 4"/>
          <p:cNvSpPr/>
          <p:nvPr/>
        </p:nvSpPr>
        <p:spPr>
          <a:xfrm>
            <a:off x="1617642" y="1882054"/>
            <a:ext cx="3610971" cy="22238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Programable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Peripheal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Interface (PPI)</a:t>
            </a:r>
          </a:p>
          <a:p>
            <a:pPr algn="ctr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8255A-5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6956777" y="1977118"/>
            <a:ext cx="3565646" cy="20337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Programable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(PIT)</a:t>
            </a:r>
          </a:p>
          <a:p>
            <a:pPr algn="ctr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8252-5</a:t>
            </a:r>
          </a:p>
        </p:txBody>
      </p:sp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0AFB89AD-98BC-405B-8CF9-38A3199CE6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310272"/>
              </p:ext>
            </p:extLst>
          </p:nvPr>
        </p:nvGraphicFramePr>
        <p:xfrm>
          <a:off x="12349841" y="1829333"/>
          <a:ext cx="10241556" cy="4521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FABE7DAE-1C28-4ACE-865B-95E0396B73A5}"/>
              </a:ext>
            </a:extLst>
          </p:cNvPr>
          <p:cNvSpPr txBox="1"/>
          <p:nvPr/>
        </p:nvSpPr>
        <p:spPr>
          <a:xfrm>
            <a:off x="13408817" y="4837577"/>
            <a:ext cx="2261871" cy="6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b="1" dirty="0"/>
              <a:t>IN    </a:t>
            </a:r>
            <a:r>
              <a:rPr lang="es-SV" b="1" dirty="0">
                <a:sym typeface="Wingdings" panose="05000000000000000000" pitchFamily="2" charset="2"/>
              </a:rPr>
              <a:t> ENTRADA</a:t>
            </a:r>
          </a:p>
          <a:p>
            <a:r>
              <a:rPr lang="es-SV" b="1" dirty="0">
                <a:sym typeface="Wingdings" panose="05000000000000000000" pitchFamily="2" charset="2"/>
              </a:rPr>
              <a:t>OUT </a:t>
            </a:r>
            <a:r>
              <a:rPr lang="es-SV" b="1">
                <a:sym typeface="Wingdings" panose="05000000000000000000" pitchFamily="2" charset="2"/>
              </a:rPr>
              <a:t> SALIDA</a:t>
            </a:r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299230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-0.91367 0.0055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90" y="27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-0.93294 -0.0171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54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Graphic spid="7" grpId="0">
        <p:bldAsOne/>
      </p:bldGraphic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u="sng" dirty="0">
                <a:solidFill>
                  <a:srgbClr val="FF0000"/>
                </a:solidFill>
              </a:rPr>
              <a:t>¿QUE ES UN PUERTO?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021289" y="2020068"/>
            <a:ext cx="8596668" cy="111487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s-ES" sz="2800" dirty="0"/>
              <a:t> Un puerto es un dispositivo que conecta a un   procesador con el mundo exterior.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822809" y="3361261"/>
            <a:ext cx="8795148" cy="1952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s-ES" sz="2800" dirty="0"/>
              <a:t>Por medio de un puerto el procesador recibe una señal desde un dispositivo de entrada y envía una señal a un dispositivo de salida y el puerto a utilizar es el 61H</a:t>
            </a:r>
          </a:p>
        </p:txBody>
      </p:sp>
    </p:spTree>
    <p:extLst>
      <p:ext uri="{BB962C8B-B14F-4D97-AF65-F5344CB8AC3E}">
        <p14:creationId xmlns:p14="http://schemas.microsoft.com/office/powerpoint/2010/main" val="357817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2861" y="298968"/>
            <a:ext cx="9286993" cy="1202485"/>
          </a:xfrm>
        </p:spPr>
        <p:txBody>
          <a:bodyPr>
            <a:normAutofit/>
          </a:bodyPr>
          <a:lstStyle/>
          <a:p>
            <a:r>
              <a:rPr lang="es-ES" sz="2800" b="1" u="sng" dirty="0">
                <a:solidFill>
                  <a:srgbClr val="FF0000"/>
                </a:solidFill>
              </a:rPr>
              <a:t>COMO ACTIVAR LA BOCINA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869744" y="1198998"/>
            <a:ext cx="9000110" cy="4983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tx1"/>
                </a:solidFill>
              </a:rPr>
              <a:t>IN transfiere la información desde un puerto  de entrada AL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tx1"/>
                </a:solidFill>
              </a:rPr>
              <a:t>IN  AL,61H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dirty="0">
                <a:solidFill>
                  <a:schemeClr val="tx1"/>
                </a:solidFill>
              </a:rPr>
              <a:t>Traemos byte al puerto de entrada, posteriormente encendemos el altavoz y sacamos el nuevo valor del registro AL por el puerto de salida 61h. </a:t>
            </a:r>
          </a:p>
          <a:p>
            <a:pPr marL="0" indent="0">
              <a:buNone/>
            </a:pPr>
            <a:br>
              <a:rPr lang="es-ES" sz="2400" dirty="0">
                <a:solidFill>
                  <a:schemeClr val="tx1"/>
                </a:solidFill>
              </a:rPr>
            </a:br>
            <a:r>
              <a:rPr lang="es-ES" sz="2400" dirty="0" err="1">
                <a:solidFill>
                  <a:schemeClr val="tx1"/>
                </a:solidFill>
              </a:rPr>
              <a:t>push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ax</a:t>
            </a:r>
            <a:r>
              <a:rPr lang="es-ES" sz="2400" dirty="0">
                <a:solidFill>
                  <a:schemeClr val="tx1"/>
                </a:solidFill>
              </a:rPr>
              <a:t>    ;Salva registro 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tx1"/>
                </a:solidFill>
              </a:rPr>
              <a:t>in al,61h    ;Trae contenido de puerto B </a:t>
            </a:r>
          </a:p>
          <a:p>
            <a:pPr marL="0" indent="0">
              <a:buNone/>
            </a:pPr>
            <a:r>
              <a:rPr lang="es-ES" sz="2400" dirty="0" err="1">
                <a:solidFill>
                  <a:schemeClr val="tx1"/>
                </a:solidFill>
              </a:rPr>
              <a:t>or</a:t>
            </a:r>
            <a:r>
              <a:rPr lang="es-ES" sz="2400" dirty="0">
                <a:solidFill>
                  <a:schemeClr val="tx1"/>
                </a:solidFill>
              </a:rPr>
              <a:t> al,03    ;Enciende bocina y </a:t>
            </a:r>
            <a:r>
              <a:rPr lang="es-ES" sz="2400" dirty="0" err="1">
                <a:solidFill>
                  <a:schemeClr val="tx1"/>
                </a:solidFill>
              </a:rPr>
              <a:t>timer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s-ES" sz="2400" dirty="0" err="1">
                <a:solidFill>
                  <a:schemeClr val="tx1"/>
                </a:solidFill>
              </a:rPr>
              <a:t>out</a:t>
            </a:r>
            <a:r>
              <a:rPr lang="es-ES" sz="2400" dirty="0">
                <a:solidFill>
                  <a:schemeClr val="tx1"/>
                </a:solidFill>
              </a:rPr>
              <a:t> 61h,al    ;Saca nuevo valor de puerto B 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tx1"/>
                </a:solidFill>
              </a:rPr>
              <a:t>pop </a:t>
            </a:r>
            <a:r>
              <a:rPr lang="es-ES" sz="2400" dirty="0" err="1">
                <a:solidFill>
                  <a:schemeClr val="tx1"/>
                </a:solidFill>
              </a:rPr>
              <a:t>ax</a:t>
            </a:r>
            <a:r>
              <a:rPr lang="es-ES" sz="2400" dirty="0">
                <a:solidFill>
                  <a:schemeClr val="tx1"/>
                </a:solidFill>
              </a:rPr>
              <a:t>    ;Repone registro  </a:t>
            </a:r>
          </a:p>
          <a:p>
            <a:pPr marL="0" indent="0">
              <a:buNone/>
            </a:pPr>
            <a:br>
              <a:rPr lang="es-ES" sz="2400" dirty="0"/>
            </a:b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6612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0975" y="462741"/>
            <a:ext cx="9286993" cy="1202485"/>
          </a:xfrm>
        </p:spPr>
        <p:txBody>
          <a:bodyPr>
            <a:normAutofit/>
          </a:bodyPr>
          <a:lstStyle/>
          <a:p>
            <a:r>
              <a:rPr lang="es-ES" sz="2800" b="1" u="sng" dirty="0">
                <a:solidFill>
                  <a:srgbClr val="FF0000"/>
                </a:solidFill>
              </a:rPr>
              <a:t>COMO APAGAR LA BOCINA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946576" y="158353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OUT </a:t>
            </a:r>
            <a:r>
              <a:rPr lang="en-US" sz="2800" dirty="0" err="1">
                <a:solidFill>
                  <a:schemeClr val="tx1"/>
                </a:solidFill>
              </a:rPr>
              <a:t>transfiere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informacion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desde</a:t>
            </a:r>
            <a:r>
              <a:rPr lang="en-US" sz="2800" dirty="0">
                <a:solidFill>
                  <a:schemeClr val="tx1"/>
                </a:solidFill>
              </a:rPr>
              <a:t> un Puerto de salida al </a:t>
            </a:r>
            <a:r>
              <a:rPr lang="en-US" sz="2800" dirty="0" err="1">
                <a:solidFill>
                  <a:schemeClr val="tx1"/>
                </a:solidFill>
              </a:rPr>
              <a:t>AL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in al,61h ; </a:t>
            </a:r>
            <a:r>
              <a:rPr lang="en-US" sz="2800" dirty="0" err="1">
                <a:solidFill>
                  <a:schemeClr val="tx1"/>
                </a:solidFill>
              </a:rPr>
              <a:t>apagar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bocina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and al,0FCh 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out 61h,al 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pop ax ;Res</a:t>
            </a:r>
            <a:endParaRPr lang="es-E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4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46384" y="326264"/>
            <a:ext cx="9286993" cy="1202485"/>
          </a:xfrm>
        </p:spPr>
        <p:txBody>
          <a:bodyPr>
            <a:normAutofit/>
          </a:bodyPr>
          <a:lstStyle/>
          <a:p>
            <a:r>
              <a:rPr lang="es-ES" sz="2800" b="1" u="sng" dirty="0">
                <a:solidFill>
                  <a:srgbClr val="FF0000"/>
                </a:solidFill>
              </a:rPr>
              <a:t>ENSAMBLAR UN PROGRAMA </a:t>
            </a:r>
          </a:p>
        </p:txBody>
      </p:sp>
      <p:sp>
        <p:nvSpPr>
          <p:cNvPr id="5" name="CuadroTexto 3"/>
          <p:cNvSpPr txBox="1"/>
          <p:nvPr/>
        </p:nvSpPr>
        <p:spPr>
          <a:xfrm>
            <a:off x="1540291" y="1528749"/>
            <a:ext cx="90991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2400" b="1" i="1" dirty="0"/>
              <a:t>Ensamblar </a:t>
            </a:r>
            <a:r>
              <a:rPr lang="es-SV" sz="2400" dirty="0"/>
              <a:t>completamente el programa </a:t>
            </a:r>
            <a:r>
              <a:rPr lang="es-SV" sz="2400" b="1" dirty="0"/>
              <a:t>SONIDO.ASM</a:t>
            </a:r>
            <a:r>
              <a:rPr lang="es-SV" sz="2400" dirty="0"/>
              <a:t>, mediante el comando:</a:t>
            </a:r>
          </a:p>
          <a:p>
            <a:r>
              <a:rPr lang="es-SV" sz="2400" b="1" dirty="0"/>
              <a:t>	C&gt;</a:t>
            </a:r>
            <a:r>
              <a:rPr lang="es-SV" sz="2400" b="1" dirty="0" err="1"/>
              <a:t>tasm</a:t>
            </a:r>
            <a:r>
              <a:rPr lang="es-SV" sz="2400" b="1" dirty="0"/>
              <a:t>/</a:t>
            </a:r>
            <a:r>
              <a:rPr lang="es-SV" sz="2400" b="1" dirty="0" err="1"/>
              <a:t>zi</a:t>
            </a:r>
            <a:r>
              <a:rPr lang="es-SV" sz="2400" b="1" dirty="0"/>
              <a:t> sonido</a:t>
            </a:r>
          </a:p>
          <a:p>
            <a:endParaRPr lang="es-SV" sz="2400" b="1" dirty="0"/>
          </a:p>
          <a:p>
            <a:endParaRPr lang="es-SV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2400" b="1" i="1" dirty="0"/>
              <a:t>Meter </a:t>
            </a:r>
            <a:r>
              <a:rPr lang="es-SV" sz="2400" dirty="0"/>
              <a:t>en librería el módulo </a:t>
            </a:r>
            <a:r>
              <a:rPr lang="es-SV" sz="2400" b="1" dirty="0"/>
              <a:t>SONIDO.ASM</a:t>
            </a:r>
            <a:r>
              <a:rPr lang="es-SV" sz="2400" dirty="0"/>
              <a:t>, mediante el comando:</a:t>
            </a:r>
          </a:p>
          <a:p>
            <a:r>
              <a:rPr lang="es-SV" sz="2400" b="1" dirty="0"/>
              <a:t>	C&gt;</a:t>
            </a:r>
            <a:r>
              <a:rPr lang="es-SV" sz="2400" b="1" dirty="0" err="1"/>
              <a:t>tlib</a:t>
            </a:r>
            <a:r>
              <a:rPr lang="es-SV" sz="2400" b="1" dirty="0"/>
              <a:t> rem -+sonido</a:t>
            </a:r>
          </a:p>
          <a:p>
            <a:endParaRPr lang="es-SV" sz="2400" b="1" dirty="0"/>
          </a:p>
          <a:p>
            <a:endParaRPr lang="es-SV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2400" b="1" i="1" dirty="0"/>
              <a:t>Ensamblar </a:t>
            </a:r>
            <a:r>
              <a:rPr lang="es-SV" sz="2400" dirty="0"/>
              <a:t>y </a:t>
            </a:r>
            <a:r>
              <a:rPr lang="es-SV" sz="2400" b="1" dirty="0"/>
              <a:t>ligar </a:t>
            </a:r>
            <a:r>
              <a:rPr lang="es-SV" sz="2400" dirty="0"/>
              <a:t>el programa anterior y </a:t>
            </a:r>
            <a:r>
              <a:rPr lang="es-SV" sz="2400" b="1" dirty="0"/>
              <a:t>hacerlo </a:t>
            </a:r>
            <a:r>
              <a:rPr lang="es-SV" sz="2400" dirty="0"/>
              <a:t>ejecutable.</a:t>
            </a:r>
          </a:p>
          <a:p>
            <a:r>
              <a:rPr lang="es-SV" sz="2400" b="1" dirty="0"/>
              <a:t>	C:\&gt;tasm/zi nombre</a:t>
            </a:r>
          </a:p>
          <a:p>
            <a:r>
              <a:rPr lang="es-SV" sz="2400" b="1" dirty="0"/>
              <a:t>	C:\&gt;tlink/v </a:t>
            </a:r>
            <a:r>
              <a:rPr lang="es-SV" sz="2400" b="1" dirty="0" err="1"/>
              <a:t>nombre,,,rem</a:t>
            </a:r>
            <a:endParaRPr lang="es-SV" sz="2400" b="1" dirty="0"/>
          </a:p>
          <a:p>
            <a:endParaRPr lang="es-SV" sz="2000" b="1" dirty="0"/>
          </a:p>
          <a:p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428463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361" t="19850" r="24001" b="46699"/>
          <a:stretch/>
        </p:blipFill>
        <p:spPr>
          <a:xfrm>
            <a:off x="1078173" y="1788056"/>
            <a:ext cx="10085696" cy="37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4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1792" y="339912"/>
            <a:ext cx="9286993" cy="1202485"/>
          </a:xfrm>
        </p:spPr>
        <p:txBody>
          <a:bodyPr>
            <a:normAutofit/>
          </a:bodyPr>
          <a:lstStyle/>
          <a:p>
            <a:r>
              <a:rPr lang="es-SV" sz="2800" b="1" u="sng" dirty="0">
                <a:solidFill>
                  <a:srgbClr val="FF0000"/>
                </a:solidFill>
              </a:rPr>
              <a:t>NOTAS MUSICALES</a:t>
            </a:r>
            <a:endParaRPr lang="es-ES" sz="28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21223"/>
              </p:ext>
            </p:extLst>
          </p:nvPr>
        </p:nvGraphicFramePr>
        <p:xfrm>
          <a:off x="1762321" y="1447063"/>
          <a:ext cx="8916464" cy="4559119"/>
        </p:xfrm>
        <a:graphic>
          <a:graphicData uri="http://schemas.openxmlformats.org/drawingml/2006/table">
            <a:tbl>
              <a:tblPr firstRow="1" firstCol="1" bandRow="1"/>
              <a:tblGrid>
                <a:gridCol w="74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3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3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3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3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3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3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3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73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#DO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solidFill>
                            <a:srgbClr val="76717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solidFill>
                            <a:srgbClr val="76717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#RE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#FA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SOL#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LA#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7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</a:t>
                      </a:r>
                      <a:endParaRPr lang="es-SV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1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1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  <a:endParaRPr lang="es-SV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SV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s-SV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80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8160" y="599218"/>
            <a:ext cx="9286993" cy="1202485"/>
          </a:xfrm>
        </p:spPr>
        <p:txBody>
          <a:bodyPr>
            <a:normAutofit/>
          </a:bodyPr>
          <a:lstStyle/>
          <a:p>
            <a:r>
              <a:rPr lang="es-SV" sz="2800" b="1" u="sng" dirty="0">
                <a:solidFill>
                  <a:srgbClr val="FF0000"/>
                </a:solidFill>
              </a:rPr>
              <a:t>LA CUCARACHA</a:t>
            </a:r>
            <a:endParaRPr lang="es-ES" sz="2800" b="1" u="sng" dirty="0">
              <a:solidFill>
                <a:srgbClr val="FF0000"/>
              </a:solidFill>
            </a:endParaRP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672769" y="1801703"/>
            <a:ext cx="6172200" cy="3761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SV" sz="2800" dirty="0">
                <a:solidFill>
                  <a:schemeClr val="tx1"/>
                </a:solidFill>
              </a:rPr>
              <a:t>DO </a:t>
            </a:r>
            <a:r>
              <a:rPr lang="es-SV" sz="2800" dirty="0" err="1">
                <a:solidFill>
                  <a:schemeClr val="tx1"/>
                </a:solidFill>
              </a:rPr>
              <a:t>DO</a:t>
            </a:r>
            <a:r>
              <a:rPr lang="es-SV" sz="2800" dirty="0">
                <a:solidFill>
                  <a:schemeClr val="tx1"/>
                </a:solidFill>
              </a:rPr>
              <a:t> </a:t>
            </a:r>
            <a:r>
              <a:rPr lang="es-SV" sz="2800" dirty="0" err="1">
                <a:solidFill>
                  <a:schemeClr val="tx1"/>
                </a:solidFill>
              </a:rPr>
              <a:t>DO</a:t>
            </a:r>
            <a:r>
              <a:rPr lang="es-SV" sz="2800" dirty="0">
                <a:solidFill>
                  <a:schemeClr val="tx1"/>
                </a:solidFill>
              </a:rPr>
              <a:t> FA LA</a:t>
            </a:r>
          </a:p>
          <a:p>
            <a:pPr marL="0" indent="0" algn="ctr">
              <a:buNone/>
            </a:pPr>
            <a:r>
              <a:rPr lang="es-SV" sz="2800" dirty="0">
                <a:solidFill>
                  <a:schemeClr val="tx1"/>
                </a:solidFill>
              </a:rPr>
              <a:t>DO </a:t>
            </a:r>
            <a:r>
              <a:rPr lang="es-SV" sz="2800" dirty="0" err="1">
                <a:solidFill>
                  <a:schemeClr val="tx1"/>
                </a:solidFill>
              </a:rPr>
              <a:t>DO</a:t>
            </a:r>
            <a:r>
              <a:rPr lang="es-SV" sz="2800" dirty="0">
                <a:solidFill>
                  <a:schemeClr val="tx1"/>
                </a:solidFill>
              </a:rPr>
              <a:t> </a:t>
            </a:r>
            <a:r>
              <a:rPr lang="es-SV" sz="2800" dirty="0" err="1">
                <a:solidFill>
                  <a:schemeClr val="tx1"/>
                </a:solidFill>
              </a:rPr>
              <a:t>DO</a:t>
            </a:r>
            <a:r>
              <a:rPr lang="es-SV" sz="2800" dirty="0">
                <a:solidFill>
                  <a:schemeClr val="tx1"/>
                </a:solidFill>
              </a:rPr>
              <a:t> FA LA</a:t>
            </a:r>
          </a:p>
          <a:p>
            <a:pPr marL="0" indent="0" algn="ctr">
              <a:buNone/>
            </a:pPr>
            <a:r>
              <a:rPr lang="es-SV" sz="2800" dirty="0">
                <a:solidFill>
                  <a:schemeClr val="tx1"/>
                </a:solidFill>
              </a:rPr>
              <a:t>FA </a:t>
            </a:r>
            <a:r>
              <a:rPr lang="es-SV" sz="2800" dirty="0" err="1">
                <a:solidFill>
                  <a:schemeClr val="tx1"/>
                </a:solidFill>
              </a:rPr>
              <a:t>FA</a:t>
            </a:r>
            <a:r>
              <a:rPr lang="es-SV" sz="2800" dirty="0">
                <a:solidFill>
                  <a:schemeClr val="tx1"/>
                </a:solidFill>
              </a:rPr>
              <a:t> MI </a:t>
            </a:r>
            <a:r>
              <a:rPr lang="es-SV" sz="2800" dirty="0" err="1">
                <a:solidFill>
                  <a:schemeClr val="tx1"/>
                </a:solidFill>
              </a:rPr>
              <a:t>MI</a:t>
            </a:r>
            <a:r>
              <a:rPr lang="es-SV" sz="2800" dirty="0">
                <a:solidFill>
                  <a:schemeClr val="tx1"/>
                </a:solidFill>
              </a:rPr>
              <a:t> RE </a:t>
            </a:r>
            <a:r>
              <a:rPr lang="es-SV" sz="2800" dirty="0" err="1">
                <a:solidFill>
                  <a:schemeClr val="tx1"/>
                </a:solidFill>
              </a:rPr>
              <a:t>RE</a:t>
            </a:r>
            <a:r>
              <a:rPr lang="es-SV" sz="2800" dirty="0">
                <a:solidFill>
                  <a:schemeClr val="tx1"/>
                </a:solidFill>
              </a:rPr>
              <a:t> DO</a:t>
            </a:r>
          </a:p>
          <a:p>
            <a:pPr marL="0" indent="0" algn="ctr">
              <a:buNone/>
            </a:pPr>
            <a:endParaRPr lang="es-SV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SV" sz="2800" dirty="0">
                <a:solidFill>
                  <a:schemeClr val="tx1"/>
                </a:solidFill>
              </a:rPr>
              <a:t>DO </a:t>
            </a:r>
            <a:r>
              <a:rPr lang="es-SV" sz="2800" dirty="0" err="1">
                <a:solidFill>
                  <a:schemeClr val="tx1"/>
                </a:solidFill>
              </a:rPr>
              <a:t>DO</a:t>
            </a:r>
            <a:r>
              <a:rPr lang="es-SV" sz="2800" dirty="0">
                <a:solidFill>
                  <a:schemeClr val="tx1"/>
                </a:solidFill>
              </a:rPr>
              <a:t> </a:t>
            </a:r>
            <a:r>
              <a:rPr lang="es-SV" sz="2800" dirty="0" err="1">
                <a:solidFill>
                  <a:schemeClr val="tx1"/>
                </a:solidFill>
              </a:rPr>
              <a:t>DO</a:t>
            </a:r>
            <a:r>
              <a:rPr lang="es-SV" sz="2800" dirty="0">
                <a:solidFill>
                  <a:schemeClr val="tx1"/>
                </a:solidFill>
              </a:rPr>
              <a:t> MI SOL</a:t>
            </a:r>
          </a:p>
          <a:p>
            <a:pPr marL="0" indent="0" algn="ctr">
              <a:buNone/>
            </a:pPr>
            <a:r>
              <a:rPr lang="es-SV" sz="2800" dirty="0">
                <a:solidFill>
                  <a:schemeClr val="tx1"/>
                </a:solidFill>
              </a:rPr>
              <a:t>DO </a:t>
            </a:r>
            <a:r>
              <a:rPr lang="es-SV" sz="2800" dirty="0" err="1">
                <a:solidFill>
                  <a:schemeClr val="tx1"/>
                </a:solidFill>
              </a:rPr>
              <a:t>DO</a:t>
            </a:r>
            <a:r>
              <a:rPr lang="es-SV" sz="2800" dirty="0">
                <a:solidFill>
                  <a:schemeClr val="tx1"/>
                </a:solidFill>
              </a:rPr>
              <a:t> </a:t>
            </a:r>
            <a:r>
              <a:rPr lang="es-SV" sz="2800" dirty="0" err="1">
                <a:solidFill>
                  <a:schemeClr val="tx1"/>
                </a:solidFill>
              </a:rPr>
              <a:t>DO</a:t>
            </a:r>
            <a:r>
              <a:rPr lang="es-SV" sz="2800" dirty="0">
                <a:solidFill>
                  <a:schemeClr val="tx1"/>
                </a:solidFill>
              </a:rPr>
              <a:t> MI SOL</a:t>
            </a:r>
          </a:p>
          <a:p>
            <a:pPr marL="0" indent="0" algn="ctr">
              <a:buNone/>
            </a:pPr>
            <a:r>
              <a:rPr lang="es-SV" sz="2800" dirty="0">
                <a:solidFill>
                  <a:schemeClr val="tx1"/>
                </a:solidFill>
              </a:rPr>
              <a:t>DO´ RE´ DO´ LA# LA SOL FA</a:t>
            </a:r>
          </a:p>
        </p:txBody>
      </p:sp>
    </p:spTree>
    <p:extLst>
      <p:ext uri="{BB962C8B-B14F-4D97-AF65-F5344CB8AC3E}">
        <p14:creationId xmlns:p14="http://schemas.microsoft.com/office/powerpoint/2010/main" val="3769889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339</Words>
  <Application>Microsoft Office PowerPoint</Application>
  <PresentationFormat>Panorámica</PresentationFormat>
  <Paragraphs>112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Aharoni</vt:lpstr>
      <vt:lpstr>Arial</vt:lpstr>
      <vt:lpstr>Brush Script MT</vt:lpstr>
      <vt:lpstr>Calibri</vt:lpstr>
      <vt:lpstr>Constantia</vt:lpstr>
      <vt:lpstr>Franklin Gothic Book</vt:lpstr>
      <vt:lpstr>Rage Italic</vt:lpstr>
      <vt:lpstr>Times New Roman</vt:lpstr>
      <vt:lpstr>Wingdings</vt:lpstr>
      <vt:lpstr>Chincheta</vt:lpstr>
      <vt:lpstr>         SONIDO </vt:lpstr>
      <vt:lpstr>Como esta Compuesta la Interfaz de la Bocina de la PC (IBM)</vt:lpstr>
      <vt:lpstr>¿QUE ES UN PUERTO?</vt:lpstr>
      <vt:lpstr>COMO ACTIVAR LA BOCINA</vt:lpstr>
      <vt:lpstr>COMO APAGAR LA BOCINA</vt:lpstr>
      <vt:lpstr>ENSAMBLAR UN PROGRAMA </vt:lpstr>
      <vt:lpstr>Presentación de PowerPoint</vt:lpstr>
      <vt:lpstr>NOTAS MUSICALES</vt:lpstr>
      <vt:lpstr>LA CUCARACHA</vt:lpstr>
    </vt:vector>
  </TitlesOfParts>
  <Company>TuSoft.org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SONIDO</dc:title>
  <dc:creator>Azucena</dc:creator>
  <cp:lastModifiedBy>Yamileth</cp:lastModifiedBy>
  <cp:revision>10</cp:revision>
  <dcterms:created xsi:type="dcterms:W3CDTF">2018-05-15T01:19:37Z</dcterms:created>
  <dcterms:modified xsi:type="dcterms:W3CDTF">2018-05-21T16:12:32Z</dcterms:modified>
</cp:coreProperties>
</file>