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p:restoredTop sz="81844"/>
  </p:normalViewPr>
  <p:slideViewPr>
    <p:cSldViewPr snapToGrid="0">
      <p:cViewPr varScale="1">
        <p:scale>
          <a:sx n="97" d="100"/>
          <a:sy n="97" d="100"/>
        </p:scale>
        <p:origin x="10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DFAC0-8842-2441-A51D-53AE64D6F484}"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2579A-1F5A-3041-BE5F-D2CC23D7B5DB}" type="slidenum">
              <a:rPr lang="en-US" smtClean="0"/>
              <a:t>‹#›</a:t>
            </a:fld>
            <a:endParaRPr lang="en-US"/>
          </a:p>
        </p:txBody>
      </p:sp>
    </p:spTree>
    <p:extLst>
      <p:ext uri="{BB962C8B-B14F-4D97-AF65-F5344CB8AC3E}">
        <p14:creationId xmlns:p14="http://schemas.microsoft.com/office/powerpoint/2010/main" val="422747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Bottom Picture:</a:t>
            </a:r>
          </a:p>
          <a:p>
            <a:pPr marL="171450" indent="-171450">
              <a:buFontTx/>
              <a:buChar char="-"/>
            </a:pPr>
            <a:r>
              <a:rPr lang="en-US" dirty="0"/>
              <a:t>Felt the user passwords should be more safely secured in the database</a:t>
            </a:r>
          </a:p>
          <a:p>
            <a:pPr marL="171450" indent="-171450">
              <a:buFontTx/>
              <a:buChar char="-"/>
            </a:pPr>
            <a:r>
              <a:rPr lang="en-US" dirty="0"/>
              <a:t>So decided to use </a:t>
            </a:r>
            <a:r>
              <a:rPr lang="en-US" dirty="0" err="1"/>
              <a:t>bcrypt</a:t>
            </a:r>
            <a:r>
              <a:rPr lang="en-US" dirty="0"/>
              <a:t> which is widely used for password protection by hashing user passwords</a:t>
            </a:r>
          </a:p>
          <a:p>
            <a:pPr marL="171450" indent="-171450">
              <a:buFontTx/>
              <a:buChar char="-"/>
            </a:pPr>
            <a:r>
              <a:rPr lang="en-US" dirty="0"/>
              <a:t>Its basically just a popular hashing library that prevents plaintext password storage by using the salting algorithm</a:t>
            </a:r>
          </a:p>
        </p:txBody>
      </p:sp>
      <p:sp>
        <p:nvSpPr>
          <p:cNvPr id="4" name="Slide Number Placeholder 3"/>
          <p:cNvSpPr>
            <a:spLocks noGrp="1"/>
          </p:cNvSpPr>
          <p:nvPr>
            <p:ph type="sldNum" sz="quarter" idx="5"/>
          </p:nvPr>
        </p:nvSpPr>
        <p:spPr/>
        <p:txBody>
          <a:bodyPr/>
          <a:lstStyle/>
          <a:p>
            <a:fld id="{F422579A-1F5A-3041-BE5F-D2CC23D7B5DB}" type="slidenum">
              <a:rPr lang="en-US" smtClean="0"/>
              <a:t>2</a:t>
            </a:fld>
            <a:endParaRPr lang="en-US"/>
          </a:p>
        </p:txBody>
      </p:sp>
    </p:spTree>
    <p:extLst>
      <p:ext uri="{BB962C8B-B14F-4D97-AF65-F5344CB8AC3E}">
        <p14:creationId xmlns:p14="http://schemas.microsoft.com/office/powerpoint/2010/main" val="19646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Front-End Features: (HTML, CSS, and JS)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UI options include changing your password, viewing your search history, deleting your account, and viewing or creating playlists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Recommended Songs come with the Artist, features (if any), and a photo of the album along with a direct link to the Spotify web where you can play the song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‘Add’ option that allows to Add to your playlist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r>
              <a:rPr lang="en-US" dirty="0"/>
              <a:t>Recommendation Fetching</a:t>
            </a:r>
          </a:p>
          <a:p>
            <a:pPr marL="171450" indent="-171450">
              <a:buFontTx/>
              <a:buChar char="-"/>
            </a:pPr>
            <a:r>
              <a:rPr lang="en-US" dirty="0"/>
              <a:t>Triggered when user clicks the get recommendations button</a:t>
            </a:r>
          </a:p>
          <a:p>
            <a:pPr marL="171450" indent="-171450">
              <a:buFontTx/>
              <a:buChar char="-"/>
            </a:pPr>
            <a:r>
              <a:rPr lang="en-US" dirty="0"/>
              <a:t>Grabs user input</a:t>
            </a:r>
          </a:p>
          <a:p>
            <a:pPr marL="171450" indent="-171450">
              <a:buFontTx/>
              <a:buChar char="-"/>
            </a:pPr>
            <a:r>
              <a:rPr lang="en-US" dirty="0"/>
              <a:t>Validates it</a:t>
            </a:r>
          </a:p>
          <a:p>
            <a:pPr marL="171450" indent="-171450">
              <a:buFontTx/>
              <a:buChar char="-"/>
            </a:pPr>
            <a:r>
              <a:rPr lang="en-US" dirty="0" err="1"/>
              <a:t>Retrives</a:t>
            </a:r>
            <a:r>
              <a:rPr lang="en-US" dirty="0"/>
              <a:t> the </a:t>
            </a:r>
            <a:r>
              <a:rPr lang="en-US" dirty="0" err="1"/>
              <a:t>spotify</a:t>
            </a:r>
            <a:r>
              <a:rPr lang="en-US" dirty="0"/>
              <a:t> access token</a:t>
            </a:r>
          </a:p>
          <a:p>
            <a:pPr marL="171450" indent="-171450">
              <a:buFontTx/>
              <a:buChar char="-"/>
            </a:pPr>
            <a:r>
              <a:rPr lang="en-US" dirty="0"/>
              <a:t>And in later code uses that token to fetch song recommendations based on the user input</a:t>
            </a:r>
          </a:p>
          <a:p>
            <a:endParaRPr lang="en-US" dirty="0"/>
          </a:p>
          <a:p>
            <a:r>
              <a:rPr lang="en-US" dirty="0"/>
              <a:t>API Integration</a:t>
            </a:r>
          </a:p>
          <a:p>
            <a:pPr marL="171450" indent="-171450">
              <a:buFontTx/>
              <a:buChar char="-"/>
            </a:pPr>
            <a:r>
              <a:rPr lang="en-US" dirty="0"/>
              <a:t>Access Token (bottom picture) is a function that securely fetches a new Spotify access token and stores it with an expiry, this allows for communication with the actual Spotify API without having to re-authenticate each time</a:t>
            </a:r>
          </a:p>
        </p:txBody>
      </p:sp>
      <p:sp>
        <p:nvSpPr>
          <p:cNvPr id="4" name="Slide Number Placeholder 3"/>
          <p:cNvSpPr>
            <a:spLocks noGrp="1"/>
          </p:cNvSpPr>
          <p:nvPr>
            <p:ph type="sldNum" sz="quarter" idx="5"/>
          </p:nvPr>
        </p:nvSpPr>
        <p:spPr/>
        <p:txBody>
          <a:bodyPr/>
          <a:lstStyle/>
          <a:p>
            <a:fld id="{F422579A-1F5A-3041-BE5F-D2CC23D7B5DB}" type="slidenum">
              <a:rPr lang="en-US" smtClean="0"/>
              <a:t>3</a:t>
            </a:fld>
            <a:endParaRPr lang="en-US"/>
          </a:p>
        </p:txBody>
      </p:sp>
    </p:spTree>
    <p:extLst>
      <p:ext uri="{BB962C8B-B14F-4D97-AF65-F5344CB8AC3E}">
        <p14:creationId xmlns:p14="http://schemas.microsoft.com/office/powerpoint/2010/main" val="148827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here essentially helps in displaying the actual recommendations fetched from the Spotify API</a:t>
            </a:r>
          </a:p>
          <a:p>
            <a:endParaRPr lang="en-US" dirty="0"/>
          </a:p>
          <a:p>
            <a:r>
              <a:rPr lang="en-US" dirty="0"/>
              <a:t>It renders music track results in the UI based on the data that was retrieved and takes in track objects and creates HTML styled cards to display each song, while also ensuring that no duplicate songs appear since the Spotify API does that</a:t>
            </a:r>
          </a:p>
          <a:p>
            <a:endParaRPr lang="en-US" dirty="0"/>
          </a:p>
          <a:p>
            <a:r>
              <a:rPr lang="en-US" dirty="0"/>
              <a:t>Summary</a:t>
            </a:r>
          </a:p>
          <a:p>
            <a:r>
              <a:rPr lang="en-US" dirty="0"/>
              <a:t>Essentially this code here connects the backend Spotify track data to the UI to again ensure to duplicate entries</a:t>
            </a:r>
          </a:p>
          <a:p>
            <a:endParaRPr lang="en-US" dirty="0"/>
          </a:p>
          <a:p>
            <a:r>
              <a:rPr lang="en-US" dirty="0"/>
              <a:t>Lines 130-131 clears the previous list of songs to avoid stacking results on each new search</a:t>
            </a:r>
          </a:p>
          <a:p>
            <a:endParaRPr lang="en-US" dirty="0"/>
          </a:p>
          <a:p>
            <a:r>
              <a:rPr lang="en-US" dirty="0"/>
              <a:t>Lines 133-136 simply displays an error message if Spotify wasn’t able to find any tracks</a:t>
            </a:r>
          </a:p>
          <a:p>
            <a:endParaRPr lang="en-US" dirty="0"/>
          </a:p>
          <a:p>
            <a:r>
              <a:rPr lang="en-US" dirty="0"/>
              <a:t>*Lines 139-146 handles the duplicate logic. So This block removes any duplicates songs by tracking combinations of song names + the artist</a:t>
            </a:r>
          </a:p>
          <a:p>
            <a:r>
              <a:rPr lang="en-US" dirty="0"/>
              <a:t>The ‘Set’ keeps track of what’s already been shown to avoid any redundant or duplicate results</a:t>
            </a:r>
          </a:p>
          <a:p>
            <a:endParaRPr lang="en-US" dirty="0"/>
          </a:p>
          <a:p>
            <a:r>
              <a:rPr lang="en-US" dirty="0"/>
              <a:t>Lines 149-150 A div is created for each unique song, and styled with the song-card class</a:t>
            </a:r>
          </a:p>
          <a:p>
            <a:endParaRPr lang="en-US" dirty="0"/>
          </a:p>
          <a:p>
            <a:r>
              <a:rPr lang="en-US" dirty="0"/>
              <a:t>Lines 152-155</a:t>
            </a:r>
          </a:p>
          <a:p>
            <a:r>
              <a:rPr lang="en-US" dirty="0" err="1"/>
              <a:t>albumCover</a:t>
            </a:r>
            <a:r>
              <a:rPr lang="en-US" dirty="0"/>
              <a:t> – uses first available album image or falls back to a placeholder</a:t>
            </a:r>
          </a:p>
          <a:p>
            <a:r>
              <a:rPr lang="en-US" dirty="0" err="1"/>
              <a:t>spotifyLink</a:t>
            </a:r>
            <a:r>
              <a:rPr lang="en-US" dirty="0"/>
              <a:t> - an external link to the Song on </a:t>
            </a:r>
            <a:r>
              <a:rPr lang="en-US" dirty="0" err="1"/>
              <a:t>spotify</a:t>
            </a:r>
            <a:endParaRPr lang="en-US" dirty="0"/>
          </a:p>
          <a:p>
            <a:r>
              <a:rPr lang="en-US" dirty="0" err="1"/>
              <a:t>songName</a:t>
            </a:r>
            <a:r>
              <a:rPr lang="en-US" dirty="0"/>
              <a:t> and </a:t>
            </a:r>
            <a:r>
              <a:rPr lang="en-US" dirty="0" err="1"/>
              <a:t>ArtistName</a:t>
            </a:r>
            <a:r>
              <a:rPr lang="en-US" dirty="0"/>
              <a:t> – feature the song name and any features on the track</a:t>
            </a:r>
          </a:p>
          <a:p>
            <a:endParaRPr lang="en-US" dirty="0"/>
          </a:p>
          <a:p>
            <a:r>
              <a:rPr lang="en-US" dirty="0"/>
              <a:t>Lines 157-166</a:t>
            </a:r>
          </a:p>
          <a:p>
            <a:r>
              <a:rPr lang="en-US" dirty="0"/>
              <a:t>Builds the Track Card using template literals… It includes a Spotify link that opens in a new tab and an “Add” button that allows our other function to open a modal and allow saving the track to the </a:t>
            </a:r>
            <a:r>
              <a:rPr lang="en-US" dirty="0" err="1"/>
              <a:t>userPlaylist</a:t>
            </a:r>
            <a:endParaRPr lang="en-US" dirty="0"/>
          </a:p>
          <a:p>
            <a:endParaRPr lang="en-US" dirty="0"/>
          </a:p>
          <a:p>
            <a:r>
              <a:rPr lang="en-US" dirty="0"/>
              <a:t>Line 167: Adds the fully constructed track card to the recommendations section in the HTML</a:t>
            </a:r>
          </a:p>
          <a:p>
            <a:endParaRPr lang="en-US" dirty="0"/>
          </a:p>
        </p:txBody>
      </p:sp>
      <p:sp>
        <p:nvSpPr>
          <p:cNvPr id="4" name="Slide Number Placeholder 3"/>
          <p:cNvSpPr>
            <a:spLocks noGrp="1"/>
          </p:cNvSpPr>
          <p:nvPr>
            <p:ph type="sldNum" sz="quarter" idx="5"/>
          </p:nvPr>
        </p:nvSpPr>
        <p:spPr/>
        <p:txBody>
          <a:bodyPr/>
          <a:lstStyle/>
          <a:p>
            <a:fld id="{F422579A-1F5A-3041-BE5F-D2CC23D7B5DB}" type="slidenum">
              <a:rPr lang="en-US" smtClean="0"/>
              <a:t>4</a:t>
            </a:fld>
            <a:endParaRPr lang="en-US"/>
          </a:p>
        </p:txBody>
      </p:sp>
    </p:spTree>
    <p:extLst>
      <p:ext uri="{BB962C8B-B14F-4D97-AF65-F5344CB8AC3E}">
        <p14:creationId xmlns:p14="http://schemas.microsoft.com/office/powerpoint/2010/main" val="1037417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2579A-1F5A-3041-BE5F-D2CC23D7B5DB}" type="slidenum">
              <a:rPr lang="en-US" smtClean="0"/>
              <a:t>5</a:t>
            </a:fld>
            <a:endParaRPr lang="en-US"/>
          </a:p>
        </p:txBody>
      </p:sp>
    </p:spTree>
    <p:extLst>
      <p:ext uri="{BB962C8B-B14F-4D97-AF65-F5344CB8AC3E}">
        <p14:creationId xmlns:p14="http://schemas.microsoft.com/office/powerpoint/2010/main" val="122465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89666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5531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862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4038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5919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7393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5/6/25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3772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096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1119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9275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5/6/25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2736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5/6/25</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0611098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bstract red geometric pattern">
            <a:extLst>
              <a:ext uri="{FF2B5EF4-FFF2-40B4-BE49-F238E27FC236}">
                <a16:creationId xmlns:a16="http://schemas.microsoft.com/office/drawing/2014/main" id="{760203DC-DFC3-2082-9F8B-AA3B43D50BDC}"/>
              </a:ext>
            </a:extLst>
          </p:cNvPr>
          <p:cNvPicPr>
            <a:picLocks noChangeAspect="1"/>
          </p:cNvPicPr>
          <p:nvPr/>
        </p:nvPicPr>
        <p:blipFill>
          <a:blip r:embed="rId2">
            <a:alphaModFix amt="60000"/>
          </a:blip>
          <a:srcRect t="7618" r="-1" b="379"/>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D57F807C-C91A-6578-7912-9514A294C642}"/>
              </a:ext>
            </a:extLst>
          </p:cNvPr>
          <p:cNvSpPr>
            <a:spLocks noGrp="1"/>
          </p:cNvSpPr>
          <p:nvPr>
            <p:ph type="ctrTitle"/>
          </p:nvPr>
        </p:nvSpPr>
        <p:spPr>
          <a:xfrm>
            <a:off x="684225" y="746841"/>
            <a:ext cx="9339075" cy="2682160"/>
          </a:xfrm>
        </p:spPr>
        <p:txBody>
          <a:bodyPr>
            <a:normAutofit/>
          </a:bodyPr>
          <a:lstStyle/>
          <a:p>
            <a:r>
              <a:rPr lang="en-US" dirty="0">
                <a:solidFill>
                  <a:srgbClr val="FFFFFF"/>
                </a:solidFill>
              </a:rPr>
              <a:t>Music Recommender Project</a:t>
            </a:r>
          </a:p>
        </p:txBody>
      </p:sp>
      <p:sp>
        <p:nvSpPr>
          <p:cNvPr id="3" name="Subtitle 2">
            <a:extLst>
              <a:ext uri="{FF2B5EF4-FFF2-40B4-BE49-F238E27FC236}">
                <a16:creationId xmlns:a16="http://schemas.microsoft.com/office/drawing/2014/main" id="{5A036D98-D0F2-9BB8-CDB2-A4089048C689}"/>
              </a:ext>
            </a:extLst>
          </p:cNvPr>
          <p:cNvSpPr>
            <a:spLocks noGrp="1"/>
          </p:cNvSpPr>
          <p:nvPr>
            <p:ph type="subTitle" idx="1"/>
          </p:nvPr>
        </p:nvSpPr>
        <p:spPr>
          <a:xfrm>
            <a:off x="684225" y="3674327"/>
            <a:ext cx="9339075" cy="1380213"/>
          </a:xfrm>
        </p:spPr>
        <p:txBody>
          <a:bodyPr>
            <a:normAutofit/>
          </a:bodyPr>
          <a:lstStyle/>
          <a:p>
            <a:r>
              <a:rPr lang="en-US" dirty="0">
                <a:solidFill>
                  <a:srgbClr val="FFFFFF"/>
                </a:solidFill>
              </a:rPr>
              <a:t>Brian Ortiz</a:t>
            </a:r>
          </a:p>
        </p:txBody>
      </p:sp>
    </p:spTree>
    <p:extLst>
      <p:ext uri="{BB962C8B-B14F-4D97-AF65-F5344CB8AC3E}">
        <p14:creationId xmlns:p14="http://schemas.microsoft.com/office/powerpoint/2010/main" val="72396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AI-generated content may be incorrect.">
            <a:extLst>
              <a:ext uri="{FF2B5EF4-FFF2-40B4-BE49-F238E27FC236}">
                <a16:creationId xmlns:a16="http://schemas.microsoft.com/office/drawing/2014/main" id="{CFF2499F-7DF6-F3D8-7232-16EC76ABF1C3}"/>
              </a:ext>
            </a:extLst>
          </p:cNvPr>
          <p:cNvPicPr>
            <a:picLocks noChangeAspect="1"/>
          </p:cNvPicPr>
          <p:nvPr/>
        </p:nvPicPr>
        <p:blipFill>
          <a:blip r:embed="rId3"/>
          <a:stretch>
            <a:fillRect/>
          </a:stretch>
        </p:blipFill>
        <p:spPr>
          <a:xfrm>
            <a:off x="0" y="0"/>
            <a:ext cx="7146388" cy="5731727"/>
          </a:xfrm>
          <a:prstGeom prst="rect">
            <a:avLst/>
          </a:prstGeom>
        </p:spPr>
      </p:pic>
      <p:sp>
        <p:nvSpPr>
          <p:cNvPr id="4" name="TextBox 3">
            <a:extLst>
              <a:ext uri="{FF2B5EF4-FFF2-40B4-BE49-F238E27FC236}">
                <a16:creationId xmlns:a16="http://schemas.microsoft.com/office/drawing/2014/main" id="{4EBD51D5-A49B-EC94-1F99-717DFAB0D3B7}"/>
              </a:ext>
            </a:extLst>
          </p:cNvPr>
          <p:cNvSpPr txBox="1"/>
          <p:nvPr/>
        </p:nvSpPr>
        <p:spPr>
          <a:xfrm>
            <a:off x="7727795" y="200722"/>
            <a:ext cx="3702205" cy="5632311"/>
          </a:xfrm>
          <a:prstGeom prst="rect">
            <a:avLst/>
          </a:prstGeom>
          <a:noFill/>
        </p:spPr>
        <p:txBody>
          <a:bodyPr wrap="square" rtlCol="0">
            <a:spAutoFit/>
          </a:bodyPr>
          <a:lstStyle/>
          <a:p>
            <a:pPr marL="285750" indent="-285750">
              <a:buFont typeface="Arial" panose="020B0604020202020204" pitchFamily="34" charset="0"/>
              <a:buChar char="•"/>
            </a:pPr>
            <a:r>
              <a:rPr lang="en-US" dirty="0"/>
              <a:t>Beginner Full-Stack project that uses Spotify API to let users input an Artist or Song they might enjoy and get similar results/recommendations from that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Back-End Involves MySQL through XAMPP, where user data and playlists are stored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includes</a:t>
            </a:r>
          </a:p>
          <a:p>
            <a:pPr marL="742950" lvl="1" indent="-285750">
              <a:buFont typeface="Arial" panose="020B0604020202020204" pitchFamily="34" charset="0"/>
              <a:buChar char="•"/>
            </a:pPr>
            <a:r>
              <a:rPr lang="en-US" dirty="0"/>
              <a:t>Passwords</a:t>
            </a:r>
          </a:p>
          <a:p>
            <a:pPr marL="742950" lvl="1" indent="-285750">
              <a:buFont typeface="Arial" panose="020B0604020202020204" pitchFamily="34" charset="0"/>
              <a:buChar char="•"/>
            </a:pPr>
            <a:r>
              <a:rPr lang="en-US" dirty="0"/>
              <a:t>Email</a:t>
            </a:r>
          </a:p>
          <a:p>
            <a:pPr marL="742950" lvl="1" indent="-285750">
              <a:buFont typeface="Arial" panose="020B0604020202020204" pitchFamily="34" charset="0"/>
              <a:buChar char="•"/>
            </a:pPr>
            <a:r>
              <a:rPr lang="en-US" dirty="0"/>
              <a:t>ID#</a:t>
            </a:r>
          </a:p>
          <a:p>
            <a:pPr marL="742950" lvl="1" indent="-285750">
              <a:buFont typeface="Arial" panose="020B0604020202020204" pitchFamily="34" charset="0"/>
              <a:buChar char="•"/>
            </a:pPr>
            <a:r>
              <a:rPr lang="en-US" dirty="0"/>
              <a:t>Playlists</a:t>
            </a:r>
          </a:p>
          <a:p>
            <a:pPr marL="742950" lvl="1" indent="-285750">
              <a:buFont typeface="Arial" panose="020B0604020202020204" pitchFamily="34" charset="0"/>
              <a:buChar char="•"/>
            </a:pPr>
            <a:r>
              <a:rPr lang="en-US" dirty="0"/>
              <a:t>Songs</a:t>
            </a:r>
          </a:p>
          <a:p>
            <a:pPr marL="742950" lvl="1" indent="-285750">
              <a:buFont typeface="Arial" panose="020B0604020202020204" pitchFamily="34" charset="0"/>
              <a:buChar char="•"/>
            </a:pPr>
            <a:r>
              <a:rPr lang="en-US" dirty="0"/>
              <a:t>Search History</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4F36A2F2-D339-3E86-51CE-2EBD605C8F07}"/>
              </a:ext>
            </a:extLst>
          </p:cNvPr>
          <p:cNvPicPr>
            <a:picLocks noChangeAspect="1"/>
          </p:cNvPicPr>
          <p:nvPr/>
        </p:nvPicPr>
        <p:blipFill>
          <a:blip r:embed="rId4"/>
          <a:stretch>
            <a:fillRect/>
          </a:stretch>
        </p:blipFill>
        <p:spPr>
          <a:xfrm>
            <a:off x="2385424" y="5980063"/>
            <a:ext cx="7421151" cy="677215"/>
          </a:xfrm>
          <a:prstGeom prst="rect">
            <a:avLst/>
          </a:prstGeom>
        </p:spPr>
      </p:pic>
    </p:spTree>
    <p:extLst>
      <p:ext uri="{BB962C8B-B14F-4D97-AF65-F5344CB8AC3E}">
        <p14:creationId xmlns:p14="http://schemas.microsoft.com/office/powerpoint/2010/main" val="9021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user settings&#10;&#10;AI-generated content may be incorrect.">
            <a:extLst>
              <a:ext uri="{FF2B5EF4-FFF2-40B4-BE49-F238E27FC236}">
                <a16:creationId xmlns:a16="http://schemas.microsoft.com/office/drawing/2014/main" id="{E662BF01-2AC5-F929-3AD9-519AD00692CF}"/>
              </a:ext>
            </a:extLst>
          </p:cNvPr>
          <p:cNvPicPr>
            <a:picLocks noChangeAspect="1"/>
          </p:cNvPicPr>
          <p:nvPr/>
        </p:nvPicPr>
        <p:blipFill>
          <a:blip r:embed="rId3"/>
          <a:stretch>
            <a:fillRect/>
          </a:stretch>
        </p:blipFill>
        <p:spPr>
          <a:xfrm>
            <a:off x="6305681" y="0"/>
            <a:ext cx="5886318" cy="4080907"/>
          </a:xfrm>
          <a:prstGeom prst="rect">
            <a:avLst/>
          </a:prstGeom>
          <a:ln>
            <a:solidFill>
              <a:schemeClr val="accent1"/>
            </a:solidFill>
          </a:ln>
        </p:spPr>
      </p:pic>
      <p:pic>
        <p:nvPicPr>
          <p:cNvPr id="7" name="Picture 6">
            <a:extLst>
              <a:ext uri="{FF2B5EF4-FFF2-40B4-BE49-F238E27FC236}">
                <a16:creationId xmlns:a16="http://schemas.microsoft.com/office/drawing/2014/main" id="{2B3F7BDB-B4ED-E35B-E5DD-7B440170842E}"/>
              </a:ext>
            </a:extLst>
          </p:cNvPr>
          <p:cNvPicPr>
            <a:picLocks noChangeAspect="1"/>
          </p:cNvPicPr>
          <p:nvPr/>
        </p:nvPicPr>
        <p:blipFill>
          <a:blip r:embed="rId4"/>
          <a:stretch>
            <a:fillRect/>
          </a:stretch>
        </p:blipFill>
        <p:spPr>
          <a:xfrm>
            <a:off x="0" y="4873082"/>
            <a:ext cx="9548456" cy="981617"/>
          </a:xfrm>
          <a:prstGeom prst="rect">
            <a:avLst/>
          </a:prstGeom>
        </p:spPr>
      </p:pic>
      <p:sp>
        <p:nvSpPr>
          <p:cNvPr id="8" name="TextBox 7">
            <a:extLst>
              <a:ext uri="{FF2B5EF4-FFF2-40B4-BE49-F238E27FC236}">
                <a16:creationId xmlns:a16="http://schemas.microsoft.com/office/drawing/2014/main" id="{450A91FA-F698-CEF2-152D-7A0B722D228A}"/>
              </a:ext>
            </a:extLst>
          </p:cNvPr>
          <p:cNvSpPr txBox="1"/>
          <p:nvPr/>
        </p:nvSpPr>
        <p:spPr>
          <a:xfrm>
            <a:off x="0" y="5933196"/>
            <a:ext cx="91997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Provides an alternative to manually attaining new Spotify Tokens</a:t>
            </a:r>
          </a:p>
          <a:p>
            <a:pPr marL="285750" indent="-285750">
              <a:buFont typeface="Arial" panose="020B0604020202020204" pitchFamily="34" charset="0"/>
              <a:buChar char="•"/>
            </a:pPr>
            <a:r>
              <a:rPr lang="en-US" dirty="0"/>
              <a:t>Used Basic html to provide users with a darker contrast to fight bright coloring </a:t>
            </a:r>
          </a:p>
        </p:txBody>
      </p:sp>
      <p:sp>
        <p:nvSpPr>
          <p:cNvPr id="9" name="TextBox 8">
            <a:extLst>
              <a:ext uri="{FF2B5EF4-FFF2-40B4-BE49-F238E27FC236}">
                <a16:creationId xmlns:a16="http://schemas.microsoft.com/office/drawing/2014/main" id="{B84207D1-4904-0F9B-A500-7900661B2A14}"/>
              </a:ext>
            </a:extLst>
          </p:cNvPr>
          <p:cNvSpPr txBox="1"/>
          <p:nvPr/>
        </p:nvSpPr>
        <p:spPr>
          <a:xfrm>
            <a:off x="6305681" y="4195130"/>
            <a:ext cx="5428394"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Most Functionality on one main page</a:t>
            </a:r>
          </a:p>
        </p:txBody>
      </p:sp>
      <p:pic>
        <p:nvPicPr>
          <p:cNvPr id="12" name="Picture 11" descr="A screen shot of a computer program&#10;&#10;AI-generated content may be incorrect.">
            <a:extLst>
              <a:ext uri="{FF2B5EF4-FFF2-40B4-BE49-F238E27FC236}">
                <a16:creationId xmlns:a16="http://schemas.microsoft.com/office/drawing/2014/main" id="{668AEA78-8635-0945-3B3A-1D641F272A2B}"/>
              </a:ext>
            </a:extLst>
          </p:cNvPr>
          <p:cNvPicPr>
            <a:picLocks noChangeAspect="1"/>
          </p:cNvPicPr>
          <p:nvPr/>
        </p:nvPicPr>
        <p:blipFill>
          <a:blip r:embed="rId5"/>
          <a:stretch>
            <a:fillRect/>
          </a:stretch>
        </p:blipFill>
        <p:spPr>
          <a:xfrm>
            <a:off x="0" y="526955"/>
            <a:ext cx="6305681" cy="3284586"/>
          </a:xfrm>
          <a:prstGeom prst="rect">
            <a:avLst/>
          </a:prstGeom>
        </p:spPr>
      </p:pic>
    </p:spTree>
    <p:extLst>
      <p:ext uri="{BB962C8B-B14F-4D97-AF65-F5344CB8AC3E}">
        <p14:creationId xmlns:p14="http://schemas.microsoft.com/office/powerpoint/2010/main" val="413033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 screen&#10;&#10;AI-generated content may be incorrect.">
            <a:extLst>
              <a:ext uri="{FF2B5EF4-FFF2-40B4-BE49-F238E27FC236}">
                <a16:creationId xmlns:a16="http://schemas.microsoft.com/office/drawing/2014/main" id="{680A3E45-E5B3-EB92-201A-9033C84AF642}"/>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102561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1CB1-0741-52D2-5844-C3B9C2041B10}"/>
              </a:ext>
            </a:extLst>
          </p:cNvPr>
          <p:cNvSpPr>
            <a:spLocks noGrp="1"/>
          </p:cNvSpPr>
          <p:nvPr>
            <p:ph type="title"/>
          </p:nvPr>
        </p:nvSpPr>
        <p:spPr/>
        <p:txBody>
          <a:bodyPr/>
          <a:lstStyle/>
          <a:p>
            <a:r>
              <a:rPr lang="en-US" dirty="0"/>
              <a:t>Summary and Demo</a:t>
            </a:r>
          </a:p>
        </p:txBody>
      </p:sp>
      <p:sp>
        <p:nvSpPr>
          <p:cNvPr id="3" name="Content Placeholder 2">
            <a:extLst>
              <a:ext uri="{FF2B5EF4-FFF2-40B4-BE49-F238E27FC236}">
                <a16:creationId xmlns:a16="http://schemas.microsoft.com/office/drawing/2014/main" id="{B845E2F5-DD0C-F1B2-1EEE-720816CD9AFB}"/>
              </a:ext>
            </a:extLst>
          </p:cNvPr>
          <p:cNvSpPr>
            <a:spLocks noGrp="1"/>
          </p:cNvSpPr>
          <p:nvPr>
            <p:ph idx="1"/>
          </p:nvPr>
        </p:nvSpPr>
        <p:spPr>
          <a:xfrm>
            <a:off x="691079" y="2340131"/>
            <a:ext cx="10325000" cy="3455758"/>
          </a:xfrm>
        </p:spPr>
        <p:txBody>
          <a:bodyPr/>
          <a:lstStyle/>
          <a:p>
            <a:r>
              <a:rPr lang="en-US" dirty="0"/>
              <a:t>Used HTML/CSS to structure and style UI, modals, forms, and layout</a:t>
            </a:r>
          </a:p>
          <a:p>
            <a:r>
              <a:rPr lang="en-US" dirty="0"/>
              <a:t>JavaScript to handle the interactions, API requests to Spotify</a:t>
            </a:r>
          </a:p>
          <a:p>
            <a:r>
              <a:rPr lang="en-US" dirty="0"/>
              <a:t>NodeJS &amp; Express to create the backend server logic, manage the routes, and handle the user authentication (necessary to utilize the program)</a:t>
            </a:r>
          </a:p>
          <a:p>
            <a:r>
              <a:rPr lang="en-US" dirty="0"/>
              <a:t>MySQL to store the user data, playlists, and search history; also perform queries for CRUD operation such as (Create users, Read user Info, Update user password, and delete an account entirely)</a:t>
            </a:r>
          </a:p>
          <a:p>
            <a:r>
              <a:rPr lang="en-US" dirty="0"/>
              <a:t>Used </a:t>
            </a:r>
            <a:r>
              <a:rPr lang="en-US" dirty="0" err="1"/>
              <a:t>Bcrypt</a:t>
            </a:r>
            <a:r>
              <a:rPr lang="en-US" dirty="0"/>
              <a:t> to hash password in the database so user data (password) isn’t so naked</a:t>
            </a:r>
          </a:p>
        </p:txBody>
      </p:sp>
    </p:spTree>
    <p:extLst>
      <p:ext uri="{BB962C8B-B14F-4D97-AF65-F5344CB8AC3E}">
        <p14:creationId xmlns:p14="http://schemas.microsoft.com/office/powerpoint/2010/main" val="243559310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669</Words>
  <Application>Microsoft Macintosh PowerPoint</Application>
  <PresentationFormat>Widescreen</PresentationFormat>
  <Paragraphs>69</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Grandview</vt:lpstr>
      <vt:lpstr>Wingdings</vt:lpstr>
      <vt:lpstr>CosineVTI</vt:lpstr>
      <vt:lpstr>Music Recommender Project</vt:lpstr>
      <vt:lpstr>PowerPoint Presentation</vt:lpstr>
      <vt:lpstr>PowerPoint Presentation</vt:lpstr>
      <vt:lpstr>PowerPoint Presentation</vt:lpstr>
      <vt:lpstr>Summary and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Ortiz</dc:creator>
  <cp:lastModifiedBy>Brian Ortiz</cp:lastModifiedBy>
  <cp:revision>11</cp:revision>
  <dcterms:created xsi:type="dcterms:W3CDTF">2025-05-06T09:15:09Z</dcterms:created>
  <dcterms:modified xsi:type="dcterms:W3CDTF">2025-05-06T17:16:47Z</dcterms:modified>
</cp:coreProperties>
</file>