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146847058" r:id="rId9"/>
    <p:sldId id="265" r:id="rId10"/>
    <p:sldId id="2146847057" r:id="rId11"/>
    <p:sldId id="2146847068" r:id="rId12"/>
    <p:sldId id="2146847070" r:id="rId13"/>
    <p:sldId id="2146847071" r:id="rId14"/>
    <p:sldId id="2146847072" r:id="rId15"/>
    <p:sldId id="2146847073" r:id="rId16"/>
    <p:sldId id="2146847074" r:id="rId17"/>
    <p:sldId id="2146847066" r:id="rId18"/>
    <p:sldId id="2146847060" r:id="rId19"/>
    <p:sldId id="2146847062" r:id="rId20"/>
    <p:sldId id="2146847061" r:id="rId21"/>
    <p:sldId id="2146847055" r:id="rId22"/>
    <p:sldId id="2146847059" r:id="rId23"/>
    <p:sldId id="2146847069" r:id="rId24"/>
    <p:sldId id="2146847075"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borudesandesh/College-Admission-AI-Agent-/projects?query=is%3Aope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wallpaper-house.com/wallpaper-id-466104.php" TargetMode="External"/><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College Admission Agent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INTERSHIP PROJECT</a:t>
            </a:r>
          </a:p>
        </p:txBody>
      </p:sp>
      <p:sp>
        <p:nvSpPr>
          <p:cNvPr id="4" name="TextBox 3"/>
          <p:cNvSpPr txBox="1"/>
          <p:nvPr/>
        </p:nvSpPr>
        <p:spPr>
          <a:xfrm>
            <a:off x="1536090" y="3684962"/>
            <a:ext cx="9276488"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Student  Name : </a:t>
            </a:r>
            <a:r>
              <a:rPr lang="en-US" sz="2000" b="1" dirty="0">
                <a:solidFill>
                  <a:srgbClr val="FFC000"/>
                </a:solidFill>
                <a:latin typeface="Arial" pitchFamily="34" charset="0"/>
                <a:cs typeface="Arial" pitchFamily="34" charset="0"/>
              </a:rPr>
              <a:t>Sandesh Popat Borude</a:t>
            </a:r>
          </a:p>
          <a:p>
            <a:r>
              <a:rPr lang="en-US" sz="2000" b="1" dirty="0">
                <a:solidFill>
                  <a:schemeClr val="accent1">
                    <a:lumMod val="75000"/>
                  </a:schemeClr>
                </a:solidFill>
                <a:latin typeface="Arial"/>
                <a:cs typeface="Arial"/>
              </a:rPr>
              <a:t>College Name &amp; Department : </a:t>
            </a:r>
            <a:r>
              <a:rPr lang="en-US" sz="2000" b="1" dirty="0">
                <a:solidFill>
                  <a:srgbClr val="FFC000"/>
                </a:solidFill>
                <a:latin typeface="Arial"/>
                <a:cs typeface="Arial"/>
              </a:rPr>
              <a:t>MIT Academy of Engineering Alandi (ENTC)</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4D8220-3E17-9586-D757-957EE6BEF646}"/>
              </a:ext>
            </a:extLst>
          </p:cNvPr>
          <p:cNvPicPr>
            <a:picLocks noChangeAspect="1"/>
          </p:cNvPicPr>
          <p:nvPr/>
        </p:nvPicPr>
        <p:blipFill>
          <a:blip r:embed="rId2"/>
          <a:stretch>
            <a:fillRect/>
          </a:stretch>
        </p:blipFill>
        <p:spPr>
          <a:xfrm>
            <a:off x="757084" y="195628"/>
            <a:ext cx="11021961" cy="6195340"/>
          </a:xfrm>
          <a:prstGeom prst="rect">
            <a:avLst/>
          </a:prstGeom>
        </p:spPr>
      </p:pic>
    </p:spTree>
    <p:extLst>
      <p:ext uri="{BB962C8B-B14F-4D97-AF65-F5344CB8AC3E}">
        <p14:creationId xmlns:p14="http://schemas.microsoft.com/office/powerpoint/2010/main" val="121338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E88941-D85E-EEA4-F66C-CC0C26374F59}"/>
              </a:ext>
            </a:extLst>
          </p:cNvPr>
          <p:cNvPicPr>
            <a:picLocks noChangeAspect="1"/>
          </p:cNvPicPr>
          <p:nvPr/>
        </p:nvPicPr>
        <p:blipFill>
          <a:blip r:embed="rId2"/>
          <a:stretch>
            <a:fillRect/>
          </a:stretch>
        </p:blipFill>
        <p:spPr>
          <a:xfrm>
            <a:off x="334297" y="294969"/>
            <a:ext cx="11484077" cy="6100916"/>
          </a:xfrm>
          <a:prstGeom prst="rect">
            <a:avLst/>
          </a:prstGeom>
        </p:spPr>
      </p:pic>
    </p:spTree>
    <p:extLst>
      <p:ext uri="{BB962C8B-B14F-4D97-AF65-F5344CB8AC3E}">
        <p14:creationId xmlns:p14="http://schemas.microsoft.com/office/powerpoint/2010/main" val="362256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97BCEB-6EB3-B5D5-3791-19EF81824F99}"/>
              </a:ext>
            </a:extLst>
          </p:cNvPr>
          <p:cNvPicPr>
            <a:picLocks noChangeAspect="1"/>
          </p:cNvPicPr>
          <p:nvPr/>
        </p:nvPicPr>
        <p:blipFill>
          <a:blip r:embed="rId2"/>
          <a:stretch>
            <a:fillRect/>
          </a:stretch>
        </p:blipFill>
        <p:spPr>
          <a:xfrm>
            <a:off x="249858" y="216310"/>
            <a:ext cx="11692283" cy="6204155"/>
          </a:xfrm>
          <a:prstGeom prst="rect">
            <a:avLst/>
          </a:prstGeom>
        </p:spPr>
      </p:pic>
    </p:spTree>
    <p:extLst>
      <p:ext uri="{BB962C8B-B14F-4D97-AF65-F5344CB8AC3E}">
        <p14:creationId xmlns:p14="http://schemas.microsoft.com/office/powerpoint/2010/main" val="48634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6E6694-9824-CD7E-303D-F2825EC28EF2}"/>
              </a:ext>
            </a:extLst>
          </p:cNvPr>
          <p:cNvPicPr>
            <a:picLocks noChangeAspect="1"/>
          </p:cNvPicPr>
          <p:nvPr/>
        </p:nvPicPr>
        <p:blipFill>
          <a:blip r:embed="rId2"/>
          <a:stretch>
            <a:fillRect/>
          </a:stretch>
        </p:blipFill>
        <p:spPr>
          <a:xfrm>
            <a:off x="334780" y="275304"/>
            <a:ext cx="11522439" cy="6096000"/>
          </a:xfrm>
          <a:prstGeom prst="rect">
            <a:avLst/>
          </a:prstGeom>
        </p:spPr>
      </p:pic>
    </p:spTree>
    <p:extLst>
      <p:ext uri="{BB962C8B-B14F-4D97-AF65-F5344CB8AC3E}">
        <p14:creationId xmlns:p14="http://schemas.microsoft.com/office/powerpoint/2010/main" val="3587448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525798B-3139-A20D-4836-FE97AFDD02EE}"/>
              </a:ext>
            </a:extLst>
          </p:cNvPr>
          <p:cNvPicPr>
            <a:picLocks noChangeAspect="1"/>
          </p:cNvPicPr>
          <p:nvPr/>
        </p:nvPicPr>
        <p:blipFill>
          <a:blip r:embed="rId2"/>
          <a:stretch>
            <a:fillRect/>
          </a:stretch>
        </p:blipFill>
        <p:spPr>
          <a:xfrm>
            <a:off x="353961" y="259060"/>
            <a:ext cx="11484078" cy="611224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370FEB9-1EB9-E282-A22D-751F1D3D013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C87D8FF-DA4E-4872-4427-707DD9EC9055}"/>
              </a:ext>
            </a:extLst>
          </p:cNvPr>
          <p:cNvPicPr>
            <a:picLocks noChangeAspect="1"/>
          </p:cNvPicPr>
          <p:nvPr/>
        </p:nvPicPr>
        <p:blipFill>
          <a:blip r:embed="rId2"/>
          <a:stretch>
            <a:fillRect/>
          </a:stretch>
        </p:blipFill>
        <p:spPr>
          <a:xfrm>
            <a:off x="345218" y="328632"/>
            <a:ext cx="11600976" cy="591485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325553" y="692324"/>
            <a:ext cx="11029616" cy="530296"/>
          </a:xfrm>
        </p:spPr>
        <p:txBody>
          <a:bodyPr>
            <a:noAutofit/>
          </a:bodyPr>
          <a:lstStyle/>
          <a:p>
            <a:r>
              <a:rPr lang="en-IN" sz="4000" b="1"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pPr marL="0" indent="0">
              <a:buNone/>
            </a:pPr>
            <a:r>
              <a:rPr lang="en-US" sz="2600" dirty="0">
                <a:latin typeface="Times New Roman" panose="02020603050405020304" pitchFamily="18" charset="0"/>
                <a:cs typeface="Times New Roman" panose="02020603050405020304" pitchFamily="18" charset="0"/>
              </a:rPr>
              <a:t>The College Admission Agent, powered by Retrieval-Augmented Generation (RAG), represents a transformative step toward modernizing and simplifying the student admission journey. By providing real-time, accurate, and personalized information directly from trusted institutional sources, it eliminates confusion, reduces manual effort, and enhances transparency in the admission process.</a:t>
            </a:r>
          </a:p>
          <a:p>
            <a:pPr marL="0" indent="0">
              <a:buNone/>
            </a:pPr>
            <a:r>
              <a:rPr lang="en-US" sz="2600" dirty="0">
                <a:latin typeface="Times New Roman" panose="02020603050405020304" pitchFamily="18" charset="0"/>
                <a:cs typeface="Times New Roman" panose="02020603050405020304" pitchFamily="18" charset="0"/>
              </a:rPr>
              <a:t>With intelligent natural language understanding, 24/7 availability, and multilingual support, the agent empowers students, parents, and educators alike—bridging the information gap and ensuring equal access to educational opportunities. For institutions, it serves as a digital admission counselor, streamlining communication and delivering actionable insights through analytics.</a:t>
            </a:r>
          </a:p>
          <a:p>
            <a:pPr marL="0" indent="0">
              <a:buNone/>
            </a:pP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GitHub Link</a:t>
            </a:r>
          </a:p>
        </p:txBody>
      </p:sp>
      <p:sp>
        <p:nvSpPr>
          <p:cNvPr id="5" name="TextBox 4">
            <a:extLst>
              <a:ext uri="{FF2B5EF4-FFF2-40B4-BE49-F238E27FC236}">
                <a16:creationId xmlns:a16="http://schemas.microsoft.com/office/drawing/2014/main" id="{A093C7B5-5D5F-B80D-022D-E597AFF0582A}"/>
              </a:ext>
            </a:extLst>
          </p:cNvPr>
          <p:cNvSpPr txBox="1"/>
          <p:nvPr/>
        </p:nvSpPr>
        <p:spPr>
          <a:xfrm>
            <a:off x="845574" y="1926672"/>
            <a:ext cx="8367252" cy="646331"/>
          </a:xfrm>
          <a:prstGeom prst="rect">
            <a:avLst/>
          </a:prstGeom>
          <a:noFill/>
        </p:spPr>
        <p:txBody>
          <a:bodyPr wrap="square" rtlCol="0">
            <a:spAutoFit/>
          </a:bodyPr>
          <a:lstStyle/>
          <a:p>
            <a:r>
              <a:rPr lang="en-IN" dirty="0">
                <a:hlinkClick r:id="rId2"/>
              </a:rPr>
              <a:t>https://github.com/borudesandesh/College-Admission-AI-Agent-/projects?query=is%3Aopen</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Academic Calendar &amp; Publication Reminder</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Multilingual Research Support</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Voice-Activated Research Assistant</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Real-Time Collaboration Features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AI-Powered Paper &amp; Project Drafting Assistant</a:t>
            </a:r>
            <a:endParaRPr lang="en-US" sz="2800" dirty="0">
              <a:latin typeface="Times New Roman" panose="02020603050405020304" pitchFamily="18" charset="0"/>
              <a:ea typeface="+mn-lt"/>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Certifications</a:t>
            </a:r>
          </a:p>
        </p:txBody>
      </p:sp>
      <p:pic>
        <p:nvPicPr>
          <p:cNvPr id="5" name="Picture 4">
            <a:extLst>
              <a:ext uri="{FF2B5EF4-FFF2-40B4-BE49-F238E27FC236}">
                <a16:creationId xmlns:a16="http://schemas.microsoft.com/office/drawing/2014/main" id="{2E557E4B-B6BC-57DC-1C0C-FD9F5FDF5E80}"/>
              </a:ext>
            </a:extLst>
          </p:cNvPr>
          <p:cNvPicPr>
            <a:picLocks noChangeAspect="1"/>
          </p:cNvPicPr>
          <p:nvPr/>
        </p:nvPicPr>
        <p:blipFill>
          <a:blip r:embed="rId2"/>
          <a:stretch>
            <a:fillRect/>
          </a:stretch>
        </p:blipFill>
        <p:spPr>
          <a:xfrm>
            <a:off x="698413" y="1232452"/>
            <a:ext cx="9094516" cy="562554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84102" y="587965"/>
            <a:ext cx="10515600" cy="936035"/>
          </a:xfrm>
        </p:spPr>
        <p:txBody>
          <a:bodyPr>
            <a:normAutofit/>
          </a:bodyPr>
          <a:lstStyle/>
          <a:p>
            <a:r>
              <a:rPr lang="en-US" sz="40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84239" y="1127325"/>
            <a:ext cx="11019020" cy="487035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Wow factor </a:t>
            </a:r>
            <a:endParaRPr lang="en-US" sz="2400"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End users</a:t>
            </a:r>
          </a:p>
          <a:p>
            <a:pPr>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a:t>
            </a:r>
          </a:p>
          <a:p>
            <a:pPr>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p>
          <a:p>
            <a:pPr>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Git-hub Link</a:t>
            </a:r>
          </a:p>
          <a:p>
            <a:pPr>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D4234D-2AA9-33EB-3212-4CBA582F2D3C}"/>
              </a:ext>
            </a:extLst>
          </p:cNvPr>
          <p:cNvPicPr>
            <a:picLocks noChangeAspect="1"/>
          </p:cNvPicPr>
          <p:nvPr/>
        </p:nvPicPr>
        <p:blipFill>
          <a:blip r:embed="rId2"/>
          <a:stretch>
            <a:fillRect/>
          </a:stretch>
        </p:blipFill>
        <p:spPr>
          <a:xfrm>
            <a:off x="894736" y="536758"/>
            <a:ext cx="8770374" cy="632124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1FAF9F-CB27-5F19-DAE9-845A77E5D145}"/>
              </a:ext>
            </a:extLst>
          </p:cNvPr>
          <p:cNvPicPr>
            <a:picLocks noChangeAspect="1"/>
          </p:cNvPicPr>
          <p:nvPr/>
        </p:nvPicPr>
        <p:blipFill>
          <a:blip r:embed="rId2"/>
          <a:stretch>
            <a:fillRect/>
          </a:stretch>
        </p:blipFill>
        <p:spPr>
          <a:xfrm>
            <a:off x="781947" y="563631"/>
            <a:ext cx="9256788" cy="6294369"/>
          </a:xfrm>
          <a:prstGeom prst="rect">
            <a:avLst/>
          </a:prstGeom>
        </p:spPr>
      </p:pic>
    </p:spTree>
    <p:extLst>
      <p:ext uri="{BB962C8B-B14F-4D97-AF65-F5344CB8AC3E}">
        <p14:creationId xmlns:p14="http://schemas.microsoft.com/office/powerpoint/2010/main" val="791804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18912" y="19999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pic>
        <p:nvPicPr>
          <p:cNvPr id="3" name="Picture 2">
            <a:extLst>
              <a:ext uri="{FF2B5EF4-FFF2-40B4-BE49-F238E27FC236}">
                <a16:creationId xmlns:a16="http://schemas.microsoft.com/office/drawing/2014/main" id="{1E6CAEEF-03B4-5BEE-651C-68366CC573A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32619" y="1673046"/>
            <a:ext cx="9871587" cy="4984956"/>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College Admission Agent</a:t>
            </a:r>
            <a:r>
              <a:rPr lang="en-US" sz="2400" dirty="0">
                <a:latin typeface="Times New Roman" panose="02020603050405020304" pitchFamily="18" charset="0"/>
                <a:cs typeface="Times New Roman" panose="02020603050405020304" pitchFamily="18" charset="0"/>
              </a:rPr>
              <a:t>, powered by </a:t>
            </a:r>
            <a:r>
              <a:rPr lang="en-US" sz="2400" b="1" dirty="0">
                <a:latin typeface="Times New Roman" panose="02020603050405020304" pitchFamily="18" charset="0"/>
                <a:cs typeface="Times New Roman" panose="02020603050405020304" pitchFamily="18" charset="0"/>
              </a:rPr>
              <a:t>RAG (Retrieval-Augmented Generation)</a:t>
            </a:r>
            <a:r>
              <a:rPr lang="en-US" sz="2400" dirty="0">
                <a:latin typeface="Times New Roman" panose="02020603050405020304" pitchFamily="18" charset="0"/>
                <a:cs typeface="Times New Roman" panose="02020603050405020304" pitchFamily="18" charset="0"/>
              </a:rPr>
              <a:t>, streamlines the student admission process. It retrieves and summarizes admission policies, eligibility criteria, and FAQs from institutional databases and official sources. Prospective students can ask natural language questions and receive accurate, up-to-date responses instantly. </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US" sz="2400" dirty="0">
                <a:latin typeface="Times New Roman" panose="02020603050405020304" pitchFamily="18" charset="0"/>
                <a:cs typeface="Times New Roman" panose="02020603050405020304" pitchFamily="18" charset="0"/>
              </a:rPr>
              <a:t>The agent helps with course selection, application guidance, fee structure, and important deadlines. Using trusted, real-time data, it reduces manual inquiries and enhances applicant experience. This AI-driven assistant boosts transparency, accessibility, and efficiency in college admissions. </a:t>
            </a:r>
            <a:endParaRPr lang="en-US" sz="2400" dirty="0">
              <a:solidFill>
                <a:srgbClr val="404040"/>
              </a:solidFill>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3523951"/>
          </a:xfrm>
        </p:spPr>
        <p:txBody>
          <a:bodyPr vert="horz" lIns="91440" tIns="45720" rIns="91440" bIns="45720" rtlCol="0" anchor="ctr">
            <a:noAutofit/>
          </a:bodyPr>
          <a:lstStyle/>
          <a:p>
            <a:pPr>
              <a:buFont typeface="Wingdings" panose="05000000000000000000" pitchFamily="2" charset="2"/>
              <a:buChar char="Ø"/>
            </a:pPr>
            <a:r>
              <a:rPr lang="en-US" sz="2800" dirty="0">
                <a:solidFill>
                  <a:srgbClr val="000000"/>
                </a:solidFill>
                <a:latin typeface="Times New Roman" panose="02020603050405020304" pitchFamily="18" charset="0"/>
                <a:ea typeface="Calibri"/>
                <a:cs typeface="Times New Roman" panose="02020603050405020304" pitchFamily="18" charset="0"/>
              </a:rPr>
              <a:t>IBM cloud lite services</a:t>
            </a:r>
          </a:p>
          <a:p>
            <a:pPr>
              <a:buFont typeface="Wingdings" panose="05000000000000000000" pitchFamily="2" charset="2"/>
              <a:buChar char="Ø"/>
            </a:pPr>
            <a:r>
              <a:rPr lang="en-US" sz="2800" dirty="0">
                <a:solidFill>
                  <a:srgbClr val="000000"/>
                </a:solidFill>
                <a:latin typeface="Times New Roman" panose="02020603050405020304" pitchFamily="18" charset="0"/>
                <a:ea typeface="Calibri"/>
                <a:cs typeface="Times New Roman" panose="02020603050405020304" pitchFamily="18" charset="0"/>
              </a:rPr>
              <a:t>Natural Language Processing (NLP)</a:t>
            </a:r>
          </a:p>
          <a:p>
            <a:pPr>
              <a:buFont typeface="Wingdings" panose="05000000000000000000" pitchFamily="2" charset="2"/>
              <a:buChar char="Ø"/>
            </a:pPr>
            <a:r>
              <a:rPr lang="en-US" sz="2800" dirty="0">
                <a:solidFill>
                  <a:srgbClr val="000000"/>
                </a:solidFill>
                <a:latin typeface="Times New Roman" panose="02020603050405020304" pitchFamily="18" charset="0"/>
                <a:ea typeface="Calibri"/>
                <a:cs typeface="Times New Roman" panose="02020603050405020304" pitchFamily="18" charset="0"/>
              </a:rPr>
              <a:t>Retrieval Augmented Generation (RAG)</a:t>
            </a:r>
          </a:p>
          <a:p>
            <a:pPr>
              <a:buFont typeface="Wingdings" panose="05000000000000000000" pitchFamily="2" charset="2"/>
              <a:buChar char="Ø"/>
            </a:pPr>
            <a:r>
              <a:rPr lang="en-US" sz="2800" dirty="0">
                <a:solidFill>
                  <a:srgbClr val="000000"/>
                </a:solidFill>
                <a:latin typeface="Times New Roman" panose="02020603050405020304" pitchFamily="18" charset="0"/>
                <a:ea typeface="Calibri"/>
                <a:cs typeface="Times New Roman" panose="02020603050405020304" pitchFamily="18" charset="0"/>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1302026"/>
            <a:ext cx="11029615" cy="3004503"/>
          </a:xfrm>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IBM Cloud Watsonx AI Studio</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IBM Cloud </a:t>
            </a:r>
            <a:r>
              <a:rPr lang="en-IN" sz="2400" dirty="0" err="1">
                <a:latin typeface="Times New Roman" panose="02020603050405020304" pitchFamily="18" charset="0"/>
                <a:cs typeface="Times New Roman" panose="02020603050405020304" pitchFamily="18" charset="0"/>
              </a:rPr>
              <a:t>Watsonx</a:t>
            </a:r>
            <a:r>
              <a:rPr lang="en-IN" sz="2400" dirty="0">
                <a:latin typeface="Times New Roman" panose="02020603050405020304" pitchFamily="18" charset="0"/>
                <a:cs typeface="Times New Roman" panose="02020603050405020304" pitchFamily="18" charset="0"/>
              </a:rPr>
              <a:t> AI Runtime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IBM Cloud Agent Lab</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27229" y="617502"/>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27230" y="1147798"/>
            <a:ext cx="11679635" cy="5253002"/>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Uses real-time institutional data  to answer queries about eligibility, deadlines, fees, etc.</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Removes the need to browse multiple pages—answers are accurate, trustworthy, and to the point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Supports Indian languages (e.g., Hindi, Marathi, Tamil) to make the system inclusive and accessible to rural and semi-urban applicants.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Always-on, AI-powered chat that mimics a helpful admission counselor, even outside office hours.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Based on user interests, scores, budget, and location preferences, the agent recommends best-fit institutions and programs.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345218" y="829329"/>
            <a:ext cx="11029615" cy="4143028"/>
          </a:xfrm>
        </p:spPr>
        <p:txBody>
          <a:bodyPr>
            <a:normAutofit/>
          </a:bodyPr>
          <a:lstStyle/>
          <a:p>
            <a:pPr>
              <a:buFont typeface="Wingdings" panose="05000000000000000000" pitchFamily="2" charset="2"/>
              <a:buChar char="Ø"/>
            </a:pPr>
            <a:r>
              <a:rPr lang="en-IN" sz="2400" dirty="0">
                <a:latin typeface="Times New Roman" panose="02020603050405020304" pitchFamily="18" charset="0"/>
                <a:ea typeface="+mn-lt"/>
                <a:cs typeface="Times New Roman" panose="02020603050405020304" pitchFamily="18" charset="0"/>
              </a:rPr>
              <a:t>Academic Researchers</a:t>
            </a:r>
          </a:p>
          <a:p>
            <a:pPr>
              <a:buFont typeface="Wingdings" panose="05000000000000000000" pitchFamily="2" charset="2"/>
              <a:buChar char="Ø"/>
            </a:pPr>
            <a:r>
              <a:rPr lang="en-IN" sz="2400" dirty="0">
                <a:latin typeface="Times New Roman" panose="02020603050405020304" pitchFamily="18" charset="0"/>
                <a:ea typeface="+mn-lt"/>
                <a:cs typeface="Times New Roman" panose="02020603050405020304" pitchFamily="18" charset="0"/>
              </a:rPr>
              <a:t>Research Institutions and Universities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Students</a:t>
            </a:r>
            <a:endParaRPr lang="en-IN" sz="2400" dirty="0">
              <a:latin typeface="Times New Roman" panose="02020603050405020304" pitchFamily="18" charset="0"/>
              <a:ea typeface="+mn-lt"/>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Parents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College Admission Officers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Government Education Departments</a:t>
            </a:r>
            <a:endParaRPr lang="en-IN" sz="24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p>
        </p:txBody>
      </p:sp>
      <p:pic>
        <p:nvPicPr>
          <p:cNvPr id="6" name="Picture 5">
            <a:extLst>
              <a:ext uri="{FF2B5EF4-FFF2-40B4-BE49-F238E27FC236}">
                <a16:creationId xmlns:a16="http://schemas.microsoft.com/office/drawing/2014/main" id="{CE637FAA-818A-2DA0-1D95-C1CC7E91C156}"/>
              </a:ext>
            </a:extLst>
          </p:cNvPr>
          <p:cNvPicPr>
            <a:picLocks noChangeAspect="1"/>
          </p:cNvPicPr>
          <p:nvPr/>
        </p:nvPicPr>
        <p:blipFill>
          <a:blip r:embed="rId2"/>
          <a:stretch>
            <a:fillRect/>
          </a:stretch>
        </p:blipFill>
        <p:spPr>
          <a:xfrm>
            <a:off x="147483" y="1320942"/>
            <a:ext cx="11641395" cy="5079858"/>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052670-A982-3296-6198-D7D7C91EEFED}"/>
              </a:ext>
            </a:extLst>
          </p:cNvPr>
          <p:cNvPicPr>
            <a:picLocks noChangeAspect="1"/>
          </p:cNvPicPr>
          <p:nvPr/>
        </p:nvPicPr>
        <p:blipFill>
          <a:blip r:embed="rId2"/>
          <a:stretch>
            <a:fillRect/>
          </a:stretch>
        </p:blipFill>
        <p:spPr>
          <a:xfrm>
            <a:off x="442452" y="206478"/>
            <a:ext cx="11375921" cy="6194322"/>
          </a:xfrm>
          <a:prstGeom prst="rect">
            <a:avLst/>
          </a:prstGeom>
        </p:spPr>
      </p:pic>
    </p:spTree>
    <p:extLst>
      <p:ext uri="{BB962C8B-B14F-4D97-AF65-F5344CB8AC3E}">
        <p14:creationId xmlns:p14="http://schemas.microsoft.com/office/powerpoint/2010/main" val="70046534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b30265f8-c5e2-4918-b4a1-b977299ca3e2"/>
    <ds:schemaRef ds:uri="fadb41d3-f9cb-40fb-903c-8cacaba95bb5"/>
    <ds:schemaRef ds:uri="http://www.w3.org/XML/1998/namespace"/>
    <ds:schemaRef ds:uri="http://purl.org/dc/elements/1.1/"/>
    <ds:schemaRef ds:uri="http://purl.org/dc/terms/"/>
    <ds:schemaRef ds:uri="http://schemas.microsoft.com/office/2006/documentManagement/types"/>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161</TotalTime>
  <Words>467</Words>
  <Application>Microsoft Office PowerPoint</Application>
  <PresentationFormat>Widescreen</PresentationFormat>
  <Paragraphs>55</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Franklin Gothic Book</vt:lpstr>
      <vt:lpstr>Franklin Gothic Demi</vt:lpstr>
      <vt:lpstr>Times New Roman</vt:lpstr>
      <vt:lpstr>Wingdings</vt:lpstr>
      <vt:lpstr>Wingdings 2</vt:lpstr>
      <vt:lpstr>DividendVTI</vt:lpstr>
      <vt:lpstr>College Admission Agent </vt:lpstr>
      <vt:lpstr>OUTLINE</vt:lpstr>
      <vt:lpstr>Problem Statement</vt:lpstr>
      <vt:lpstr>Technology  used</vt:lpstr>
      <vt:lpstr>IBM cloud services used</vt:lpstr>
      <vt:lpstr>Wow factors</vt:lpstr>
      <vt:lpstr>End users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Sandesh Borude</cp:lastModifiedBy>
  <cp:revision>145</cp:revision>
  <dcterms:created xsi:type="dcterms:W3CDTF">2021-05-26T16:50:10Z</dcterms:created>
  <dcterms:modified xsi:type="dcterms:W3CDTF">2025-08-01T11:48:13Z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