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1412200" cy="302799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768" y="-4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915" y="4955545"/>
            <a:ext cx="18200370" cy="10541917"/>
          </a:xfrm>
        </p:spPr>
        <p:txBody>
          <a:bodyPr anchor="b"/>
          <a:lstStyle>
            <a:lvl1pPr algn="ctr">
              <a:defRPr sz="140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6525" y="15903998"/>
            <a:ext cx="16059150" cy="7310649"/>
          </a:xfrm>
        </p:spPr>
        <p:txBody>
          <a:bodyPr/>
          <a:lstStyle>
            <a:lvl1pPr marL="0" indent="0" algn="ctr">
              <a:buNone/>
              <a:defRPr sz="5620"/>
            </a:lvl1pPr>
            <a:lvl2pPr marL="1070625" indent="0" algn="ctr">
              <a:buNone/>
              <a:defRPr sz="4683"/>
            </a:lvl2pPr>
            <a:lvl3pPr marL="2141250" indent="0" algn="ctr">
              <a:buNone/>
              <a:defRPr sz="4215"/>
            </a:lvl3pPr>
            <a:lvl4pPr marL="3211876" indent="0" algn="ctr">
              <a:buNone/>
              <a:defRPr sz="3747"/>
            </a:lvl4pPr>
            <a:lvl5pPr marL="4282501" indent="0" algn="ctr">
              <a:buNone/>
              <a:defRPr sz="3747"/>
            </a:lvl5pPr>
            <a:lvl6pPr marL="5353126" indent="0" algn="ctr">
              <a:buNone/>
              <a:defRPr sz="3747"/>
            </a:lvl6pPr>
            <a:lvl7pPr marL="6423751" indent="0" algn="ctr">
              <a:buNone/>
              <a:defRPr sz="3747"/>
            </a:lvl7pPr>
            <a:lvl8pPr marL="7494377" indent="0" algn="ctr">
              <a:buNone/>
              <a:defRPr sz="3747"/>
            </a:lvl8pPr>
            <a:lvl9pPr marL="8565002" indent="0" algn="ctr">
              <a:buNone/>
              <a:defRPr sz="374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23107" y="1612128"/>
            <a:ext cx="4617006" cy="25660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2090" y="1612128"/>
            <a:ext cx="13583364" cy="25660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8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937" y="7548975"/>
            <a:ext cx="18468023" cy="12595626"/>
          </a:xfrm>
        </p:spPr>
        <p:txBody>
          <a:bodyPr anchor="b"/>
          <a:lstStyle>
            <a:lvl1pPr>
              <a:defRPr sz="140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937" y="20263761"/>
            <a:ext cx="18468023" cy="6623742"/>
          </a:xfrm>
        </p:spPr>
        <p:txBody>
          <a:bodyPr/>
          <a:lstStyle>
            <a:lvl1pPr marL="0" indent="0">
              <a:buNone/>
              <a:defRPr sz="5620">
                <a:solidFill>
                  <a:schemeClr val="tx1"/>
                </a:solidFill>
              </a:defRPr>
            </a:lvl1pPr>
            <a:lvl2pPr marL="1070625" indent="0">
              <a:buNone/>
              <a:defRPr sz="4683">
                <a:solidFill>
                  <a:schemeClr val="tx1">
                    <a:tint val="75000"/>
                  </a:schemeClr>
                </a:solidFill>
              </a:defRPr>
            </a:lvl2pPr>
            <a:lvl3pPr marL="2141250" indent="0">
              <a:buNone/>
              <a:defRPr sz="4215">
                <a:solidFill>
                  <a:schemeClr val="tx1">
                    <a:tint val="75000"/>
                  </a:schemeClr>
                </a:solidFill>
              </a:defRPr>
            </a:lvl3pPr>
            <a:lvl4pPr marL="3211876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4pPr>
            <a:lvl5pPr marL="4282501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5pPr>
            <a:lvl6pPr marL="5353126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6pPr>
            <a:lvl7pPr marL="6423751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7pPr>
            <a:lvl8pPr marL="7494377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8pPr>
            <a:lvl9pPr marL="8565002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9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2089" y="8060641"/>
            <a:ext cx="9100185" cy="192123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9926" y="8060641"/>
            <a:ext cx="9100185" cy="192123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5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7" y="1612135"/>
            <a:ext cx="18468023" cy="58527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880" y="7422802"/>
            <a:ext cx="9058363" cy="3637800"/>
          </a:xfrm>
        </p:spPr>
        <p:txBody>
          <a:bodyPr anchor="b"/>
          <a:lstStyle>
            <a:lvl1pPr marL="0" indent="0">
              <a:buNone/>
              <a:defRPr sz="5620" b="1"/>
            </a:lvl1pPr>
            <a:lvl2pPr marL="1070625" indent="0">
              <a:buNone/>
              <a:defRPr sz="4683" b="1"/>
            </a:lvl2pPr>
            <a:lvl3pPr marL="2141250" indent="0">
              <a:buNone/>
              <a:defRPr sz="4215" b="1"/>
            </a:lvl3pPr>
            <a:lvl4pPr marL="3211876" indent="0">
              <a:buNone/>
              <a:defRPr sz="3747" b="1"/>
            </a:lvl4pPr>
            <a:lvl5pPr marL="4282501" indent="0">
              <a:buNone/>
              <a:defRPr sz="3747" b="1"/>
            </a:lvl5pPr>
            <a:lvl6pPr marL="5353126" indent="0">
              <a:buNone/>
              <a:defRPr sz="3747" b="1"/>
            </a:lvl6pPr>
            <a:lvl7pPr marL="6423751" indent="0">
              <a:buNone/>
              <a:defRPr sz="3747" b="1"/>
            </a:lvl7pPr>
            <a:lvl8pPr marL="7494377" indent="0">
              <a:buNone/>
              <a:defRPr sz="3747" b="1"/>
            </a:lvl8pPr>
            <a:lvl9pPr marL="8565002" indent="0">
              <a:buNone/>
              <a:defRPr sz="374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4880" y="11060602"/>
            <a:ext cx="9058363" cy="16268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9927" y="7422802"/>
            <a:ext cx="9102974" cy="3637800"/>
          </a:xfrm>
        </p:spPr>
        <p:txBody>
          <a:bodyPr anchor="b"/>
          <a:lstStyle>
            <a:lvl1pPr marL="0" indent="0">
              <a:buNone/>
              <a:defRPr sz="5620" b="1"/>
            </a:lvl1pPr>
            <a:lvl2pPr marL="1070625" indent="0">
              <a:buNone/>
              <a:defRPr sz="4683" b="1"/>
            </a:lvl2pPr>
            <a:lvl3pPr marL="2141250" indent="0">
              <a:buNone/>
              <a:defRPr sz="4215" b="1"/>
            </a:lvl3pPr>
            <a:lvl4pPr marL="3211876" indent="0">
              <a:buNone/>
              <a:defRPr sz="3747" b="1"/>
            </a:lvl4pPr>
            <a:lvl5pPr marL="4282501" indent="0">
              <a:buNone/>
              <a:defRPr sz="3747" b="1"/>
            </a:lvl5pPr>
            <a:lvl6pPr marL="5353126" indent="0">
              <a:buNone/>
              <a:defRPr sz="3747" b="1"/>
            </a:lvl6pPr>
            <a:lvl7pPr marL="6423751" indent="0">
              <a:buNone/>
              <a:defRPr sz="3747" b="1"/>
            </a:lvl7pPr>
            <a:lvl8pPr marL="7494377" indent="0">
              <a:buNone/>
              <a:defRPr sz="3747" b="1"/>
            </a:lvl8pPr>
            <a:lvl9pPr marL="8565002" indent="0">
              <a:buNone/>
              <a:defRPr sz="374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9927" y="11060602"/>
            <a:ext cx="9102974" cy="16268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9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4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8" y="2018665"/>
            <a:ext cx="6905992" cy="7065328"/>
          </a:xfrm>
        </p:spPr>
        <p:txBody>
          <a:bodyPr anchor="b"/>
          <a:lstStyle>
            <a:lvl1pPr>
              <a:defRPr sz="749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2974" y="4359762"/>
            <a:ext cx="10839926" cy="21518408"/>
          </a:xfrm>
        </p:spPr>
        <p:txBody>
          <a:bodyPr/>
          <a:lstStyle>
            <a:lvl1pPr>
              <a:defRPr sz="7493"/>
            </a:lvl1pPr>
            <a:lvl2pPr>
              <a:defRPr sz="6557"/>
            </a:lvl2pPr>
            <a:lvl3pPr>
              <a:defRPr sz="5620"/>
            </a:lvl3pPr>
            <a:lvl4pPr>
              <a:defRPr sz="4683"/>
            </a:lvl4pPr>
            <a:lvl5pPr>
              <a:defRPr sz="4683"/>
            </a:lvl5pPr>
            <a:lvl6pPr>
              <a:defRPr sz="4683"/>
            </a:lvl6pPr>
            <a:lvl7pPr>
              <a:defRPr sz="4683"/>
            </a:lvl7pPr>
            <a:lvl8pPr>
              <a:defRPr sz="4683"/>
            </a:lvl8pPr>
            <a:lvl9pPr>
              <a:defRPr sz="468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4878" y="9083992"/>
            <a:ext cx="6905992" cy="16829220"/>
          </a:xfrm>
        </p:spPr>
        <p:txBody>
          <a:bodyPr/>
          <a:lstStyle>
            <a:lvl1pPr marL="0" indent="0">
              <a:buNone/>
              <a:defRPr sz="3747"/>
            </a:lvl1pPr>
            <a:lvl2pPr marL="1070625" indent="0">
              <a:buNone/>
              <a:defRPr sz="3278"/>
            </a:lvl2pPr>
            <a:lvl3pPr marL="2141250" indent="0">
              <a:buNone/>
              <a:defRPr sz="2810"/>
            </a:lvl3pPr>
            <a:lvl4pPr marL="3211876" indent="0">
              <a:buNone/>
              <a:defRPr sz="2342"/>
            </a:lvl4pPr>
            <a:lvl5pPr marL="4282501" indent="0">
              <a:buNone/>
              <a:defRPr sz="2342"/>
            </a:lvl5pPr>
            <a:lvl6pPr marL="5353126" indent="0">
              <a:buNone/>
              <a:defRPr sz="2342"/>
            </a:lvl6pPr>
            <a:lvl7pPr marL="6423751" indent="0">
              <a:buNone/>
              <a:defRPr sz="2342"/>
            </a:lvl7pPr>
            <a:lvl8pPr marL="7494377" indent="0">
              <a:buNone/>
              <a:defRPr sz="2342"/>
            </a:lvl8pPr>
            <a:lvl9pPr marL="8565002" indent="0">
              <a:buNone/>
              <a:defRPr sz="23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3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78" y="2018665"/>
            <a:ext cx="6905992" cy="7065328"/>
          </a:xfrm>
        </p:spPr>
        <p:txBody>
          <a:bodyPr anchor="b"/>
          <a:lstStyle>
            <a:lvl1pPr>
              <a:defRPr sz="749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02974" y="4359762"/>
            <a:ext cx="10839926" cy="21518408"/>
          </a:xfrm>
        </p:spPr>
        <p:txBody>
          <a:bodyPr anchor="t"/>
          <a:lstStyle>
            <a:lvl1pPr marL="0" indent="0">
              <a:buNone/>
              <a:defRPr sz="7493"/>
            </a:lvl1pPr>
            <a:lvl2pPr marL="1070625" indent="0">
              <a:buNone/>
              <a:defRPr sz="6557"/>
            </a:lvl2pPr>
            <a:lvl3pPr marL="2141250" indent="0">
              <a:buNone/>
              <a:defRPr sz="5620"/>
            </a:lvl3pPr>
            <a:lvl4pPr marL="3211876" indent="0">
              <a:buNone/>
              <a:defRPr sz="4683"/>
            </a:lvl4pPr>
            <a:lvl5pPr marL="4282501" indent="0">
              <a:buNone/>
              <a:defRPr sz="4683"/>
            </a:lvl5pPr>
            <a:lvl6pPr marL="5353126" indent="0">
              <a:buNone/>
              <a:defRPr sz="4683"/>
            </a:lvl6pPr>
            <a:lvl7pPr marL="6423751" indent="0">
              <a:buNone/>
              <a:defRPr sz="4683"/>
            </a:lvl7pPr>
            <a:lvl8pPr marL="7494377" indent="0">
              <a:buNone/>
              <a:defRPr sz="4683"/>
            </a:lvl8pPr>
            <a:lvl9pPr marL="8565002" indent="0">
              <a:buNone/>
              <a:defRPr sz="468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4878" y="9083992"/>
            <a:ext cx="6905992" cy="16829220"/>
          </a:xfrm>
        </p:spPr>
        <p:txBody>
          <a:bodyPr/>
          <a:lstStyle>
            <a:lvl1pPr marL="0" indent="0">
              <a:buNone/>
              <a:defRPr sz="3747"/>
            </a:lvl1pPr>
            <a:lvl2pPr marL="1070625" indent="0">
              <a:buNone/>
              <a:defRPr sz="3278"/>
            </a:lvl2pPr>
            <a:lvl3pPr marL="2141250" indent="0">
              <a:buNone/>
              <a:defRPr sz="2810"/>
            </a:lvl3pPr>
            <a:lvl4pPr marL="3211876" indent="0">
              <a:buNone/>
              <a:defRPr sz="2342"/>
            </a:lvl4pPr>
            <a:lvl5pPr marL="4282501" indent="0">
              <a:buNone/>
              <a:defRPr sz="2342"/>
            </a:lvl5pPr>
            <a:lvl6pPr marL="5353126" indent="0">
              <a:buNone/>
              <a:defRPr sz="2342"/>
            </a:lvl6pPr>
            <a:lvl7pPr marL="6423751" indent="0">
              <a:buNone/>
              <a:defRPr sz="2342"/>
            </a:lvl7pPr>
            <a:lvl8pPr marL="7494377" indent="0">
              <a:buNone/>
              <a:defRPr sz="2342"/>
            </a:lvl8pPr>
            <a:lvl9pPr marL="8565002" indent="0">
              <a:buNone/>
              <a:defRPr sz="234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9D1-A1F8-4D8A-8034-D991785937F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2089" y="1612135"/>
            <a:ext cx="18468023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089" y="8060641"/>
            <a:ext cx="18468023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2089" y="28065058"/>
            <a:ext cx="48177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29D1-A1F8-4D8A-8034-D991785937F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92791" y="28065058"/>
            <a:ext cx="722661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22366" y="28065058"/>
            <a:ext cx="48177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2E7A-7CC2-49E7-BB4C-17BEA5693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4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41250" rtl="0" eaLnBrk="1" latinLnBrk="1" hangingPunct="1">
        <a:lnSpc>
          <a:spcPct val="90000"/>
        </a:lnSpc>
        <a:spcBef>
          <a:spcPct val="0"/>
        </a:spcBef>
        <a:buNone/>
        <a:defRPr sz="10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5313" indent="-535313" algn="l" defTabSz="2141250" rtl="0" eaLnBrk="1" latinLnBrk="1" hangingPunct="1">
        <a:lnSpc>
          <a:spcPct val="90000"/>
        </a:lnSpc>
        <a:spcBef>
          <a:spcPts val="2342"/>
        </a:spcBef>
        <a:buFont typeface="Arial" panose="020B0604020202020204" pitchFamily="34" charset="0"/>
        <a:buChar char="•"/>
        <a:defRPr sz="6557" kern="1200">
          <a:solidFill>
            <a:schemeClr val="tx1"/>
          </a:solidFill>
          <a:latin typeface="+mn-lt"/>
          <a:ea typeface="+mn-ea"/>
          <a:cs typeface="+mn-cs"/>
        </a:defRPr>
      </a:lvl1pPr>
      <a:lvl2pPr marL="1605938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5620" kern="1200">
          <a:solidFill>
            <a:schemeClr val="tx1"/>
          </a:solidFill>
          <a:latin typeface="+mn-lt"/>
          <a:ea typeface="+mn-ea"/>
          <a:cs typeface="+mn-cs"/>
        </a:defRPr>
      </a:lvl2pPr>
      <a:lvl3pPr marL="2676563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683" kern="1200">
          <a:solidFill>
            <a:schemeClr val="tx1"/>
          </a:solidFill>
          <a:latin typeface="+mn-lt"/>
          <a:ea typeface="+mn-ea"/>
          <a:cs typeface="+mn-cs"/>
        </a:defRPr>
      </a:lvl3pPr>
      <a:lvl4pPr marL="3747188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4pPr>
      <a:lvl5pPr marL="4817814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5pPr>
      <a:lvl6pPr marL="5888439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6pPr>
      <a:lvl7pPr marL="6959064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7pPr>
      <a:lvl8pPr marL="8029689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8pPr>
      <a:lvl9pPr marL="9100315" indent="-535313" algn="l" defTabSz="2141250" rtl="0" eaLnBrk="1" latinLnBrk="1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1pPr>
      <a:lvl2pPr marL="1070625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2pPr>
      <a:lvl3pPr marL="2141250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3pPr>
      <a:lvl4pPr marL="3211876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4pPr>
      <a:lvl5pPr marL="4282501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5pPr>
      <a:lvl6pPr marL="5353126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6pPr>
      <a:lvl7pPr marL="6423751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7pPr>
      <a:lvl8pPr marL="7494377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8pPr>
      <a:lvl9pPr marL="8565002" algn="l" defTabSz="2141250" rtl="0" eaLnBrk="1" latinLnBrk="1" hangingPunct="1">
        <a:defRPr sz="4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2361" y="-29643"/>
            <a:ext cx="21412200" cy="7439949"/>
            <a:chOff x="35736" y="840598"/>
            <a:chExt cx="21412200" cy="7439949"/>
          </a:xfrm>
        </p:grpSpPr>
        <p:grpSp>
          <p:nvGrpSpPr>
            <p:cNvPr id="91" name="그룹 90"/>
            <p:cNvGrpSpPr/>
            <p:nvPr/>
          </p:nvGrpSpPr>
          <p:grpSpPr>
            <a:xfrm>
              <a:off x="35736" y="840598"/>
              <a:ext cx="21412200" cy="2214040"/>
              <a:chOff x="0" y="353291"/>
              <a:chExt cx="21674138" cy="2241125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529" y="824831"/>
                <a:ext cx="21673609" cy="11254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0588" tIns="80294" rIns="160588" bIns="802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161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53291"/>
                <a:ext cx="2241125" cy="2241125"/>
              </a:xfrm>
              <a:prstGeom prst="rect">
                <a:avLst/>
              </a:prstGeom>
            </p:spPr>
          </p:pic>
          <p:sp>
            <p:nvSpPr>
              <p:cNvPr id="12" name="Text Box 43"/>
              <p:cNvSpPr txBox="1">
                <a:spLocks noChangeArrowheads="1"/>
              </p:cNvSpPr>
              <p:nvPr/>
            </p:nvSpPr>
            <p:spPr bwMode="auto">
              <a:xfrm>
                <a:off x="2467514" y="801808"/>
                <a:ext cx="6141550" cy="1276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58058" tIns="82191" rIns="158058" bIns="82191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3556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성균관대학교                     소프트웨어융합대학</a:t>
                </a:r>
                <a:endParaRPr lang="en-US" altLang="ko-KR" sz="3556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Text Box 43"/>
              <p:cNvSpPr txBox="1">
                <a:spLocks noChangeArrowheads="1"/>
              </p:cNvSpPr>
              <p:nvPr/>
            </p:nvSpPr>
            <p:spPr bwMode="auto">
              <a:xfrm>
                <a:off x="18745199" y="889751"/>
                <a:ext cx="2841433" cy="84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58058" tIns="82191" rIns="158058" bIns="82191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ko-KR" altLang="en-US" sz="4347" u="sng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연구작품</a:t>
                </a:r>
                <a:endParaRPr lang="en-US" altLang="ko-KR" sz="4347" u="sng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1449381" y="2436140"/>
              <a:ext cx="19014247" cy="490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91664" tIns="145832" rIns="291664" bIns="145832" anchor="ctr"/>
            <a:lstStyle/>
            <a:p>
              <a:pPr algn="ctr" defTabSz="2917022">
                <a:defRPr/>
              </a:pPr>
              <a:r>
                <a:rPr lang="ko-KR" altLang="en-US" sz="4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/>
                  <a:ea typeface="맑은 고딕"/>
                </a:rPr>
                <a:t>기계 학습을 통한 </a:t>
              </a:r>
              <a:r>
                <a:rPr lang="en-US" altLang="ko-KR" sz="4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/>
                  <a:ea typeface="맑은 고딕"/>
                </a:rPr>
                <a:t>NBA </a:t>
              </a:r>
              <a:r>
                <a:rPr lang="ko-KR" altLang="en-US" sz="4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/>
                  <a:ea typeface="맑은 고딕"/>
                </a:rPr>
                <a:t>선수연봉 예측 모델 구현 </a:t>
              </a:r>
              <a:br>
                <a:rPr lang="ko-KR" altLang="en-US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3600" dirty="0">
                  <a:solidFill>
                    <a:schemeClr val="tx2"/>
                  </a:solidFill>
                  <a:latin typeface="맑은 고딕"/>
                  <a:ea typeface="맑은 고딕"/>
                </a:rPr>
                <a:t>김호진</a:t>
              </a:r>
              <a:br>
                <a:rPr lang="ko-KR" altLang="en-US" sz="36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36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 성균관대학교 소프트웨어대학</a:t>
              </a:r>
              <a:endPara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defTabSz="2917022">
                <a:defRPr/>
              </a:pPr>
              <a:br>
                <a:rPr lang="ko-KR" altLang="en-US" sz="4347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4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맑은 고딕"/>
                  <a:ea typeface="맑은 고딕"/>
                </a:rPr>
                <a:t>NBA Player Salary</a:t>
              </a:r>
              <a:r>
                <a:rPr lang="ko-KR" altLang="en-US" sz="4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맑은 고딕"/>
                  <a:ea typeface="맑은 고딕"/>
                </a:rPr>
                <a:t> </a:t>
              </a:r>
              <a:r>
                <a:rPr lang="en-US" altLang="ko-KR" sz="4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맑은 고딕"/>
                  <a:ea typeface="맑은 고딕"/>
                </a:rPr>
                <a:t>Prediction based on Machine Learning</a:t>
              </a:r>
              <a:r>
                <a:rPr lang="ko-KR" altLang="en-US" sz="4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 </a:t>
              </a:r>
              <a:br>
                <a:rPr lang="en-US" altLang="ko-KR" sz="4347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3600" dirty="0">
                  <a:solidFill>
                    <a:schemeClr val="tx2"/>
                  </a:solidFill>
                  <a:latin typeface="맑은 고딕"/>
                  <a:ea typeface="맑은 고딕"/>
                </a:rPr>
                <a:t>Kim Ho </a:t>
              </a:r>
              <a:r>
                <a:rPr lang="en-US" altLang="ko-KR" sz="3600" dirty="0" err="1">
                  <a:solidFill>
                    <a:schemeClr val="tx2"/>
                  </a:solidFill>
                  <a:latin typeface="맑은 고딕"/>
                  <a:ea typeface="맑은 고딕"/>
                </a:rPr>
                <a:t>Jin</a:t>
              </a:r>
              <a:endParaRPr lang="en-US" altLang="ko-KR" sz="36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defTabSz="2917022">
                <a:defRPr/>
              </a:pPr>
              <a:r>
                <a:rPr lang="en-US" altLang="ko-KR" sz="36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Sungkyunkwan University </a:t>
              </a: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302743" y="7633172"/>
              <a:ext cx="19023657" cy="647375"/>
              <a:chOff x="1178981" y="7640065"/>
              <a:chExt cx="19256375" cy="655294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1178981" y="7707984"/>
                <a:ext cx="9291637" cy="587375"/>
                <a:chOff x="1805494" y="8142638"/>
                <a:chExt cx="9291637" cy="587375"/>
              </a:xfrm>
            </p:grpSpPr>
            <p:sp>
              <p:nvSpPr>
                <p:cNvPr id="22" name="AutoShape 40"/>
                <p:cNvSpPr>
                  <a:spLocks noChangeArrowheads="1"/>
                </p:cNvSpPr>
                <p:nvPr/>
              </p:nvSpPr>
              <p:spPr bwMode="auto">
                <a:xfrm>
                  <a:off x="1805494" y="8310913"/>
                  <a:ext cx="576262" cy="3841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txBody>
                <a:bodyPr wrap="none" lIns="88912" tIns="46234" rIns="88912" bIns="46234" anchor="ctr"/>
                <a:lstStyle>
                  <a:lvl1pPr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sz="5730"/>
                </a:p>
              </p:txBody>
            </p:sp>
            <p:sp>
              <p:nvSpPr>
                <p:cNvPr id="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413506" y="8142638"/>
                  <a:ext cx="8683625" cy="58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8912" tIns="46234" rIns="88912" bIns="46234">
                  <a:spAutoFit/>
                </a:bodyPr>
                <a:lstStyle>
                  <a:lvl1pPr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ko-KR" altLang="en-US" sz="3200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지도 교수</a:t>
                  </a:r>
                  <a:r>
                    <a:rPr lang="en-US" altLang="ko-KR" sz="3200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:  </a:t>
                  </a:r>
                  <a:r>
                    <a:rPr lang="ko-KR" altLang="en-US" sz="3200" dirty="0" err="1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우홍욱</a:t>
                  </a:r>
                  <a:r>
                    <a:rPr lang="ko-KR" altLang="en-US" sz="3200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 교수님</a:t>
                  </a:r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11143719" y="7640065"/>
                <a:ext cx="9291637" cy="587375"/>
                <a:chOff x="11128881" y="8142638"/>
                <a:chExt cx="9291637" cy="587375"/>
              </a:xfrm>
            </p:grpSpPr>
            <p:sp>
              <p:nvSpPr>
                <p:cNvPr id="24" name="AutoShape 40"/>
                <p:cNvSpPr>
                  <a:spLocks noChangeArrowheads="1"/>
                </p:cNvSpPr>
                <p:nvPr/>
              </p:nvSpPr>
              <p:spPr bwMode="auto">
                <a:xfrm>
                  <a:off x="11128881" y="8310913"/>
                  <a:ext cx="576262" cy="38417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txBody>
                <a:bodyPr wrap="none" lIns="88912" tIns="46234" rIns="88912" bIns="46234" anchor="ctr"/>
                <a:lstStyle>
                  <a:lvl1pPr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sz="573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1736893" y="8142638"/>
                  <a:ext cx="8683625" cy="587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8912" tIns="46234" rIns="88912" bIns="46234">
                  <a:spAutoFit/>
                </a:bodyPr>
                <a:lstStyle>
                  <a:lvl1pPr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2952750" eaLnBrk="0" hangingPunct="0"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295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5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r>
                    <a:rPr lang="ko-KR" altLang="en-US" sz="3200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연구실명</a:t>
                  </a:r>
                  <a:r>
                    <a:rPr lang="en-US" altLang="ko-KR" sz="3200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:  CSI </a:t>
                  </a:r>
                  <a:r>
                    <a:rPr lang="ko-KR" altLang="en-US" sz="3200" dirty="0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연구실</a:t>
                  </a:r>
                </a:p>
              </p:txBody>
            </p:sp>
          </p:grpSp>
        </p:grpSp>
      </p:grpSp>
      <p:grpSp>
        <p:nvGrpSpPr>
          <p:cNvPr id="44" name="그룹 43"/>
          <p:cNvGrpSpPr/>
          <p:nvPr/>
        </p:nvGrpSpPr>
        <p:grpSpPr>
          <a:xfrm>
            <a:off x="376962" y="7771028"/>
            <a:ext cx="10379106" cy="5268243"/>
            <a:chOff x="36513" y="8083553"/>
            <a:chExt cx="10506075" cy="5070974"/>
          </a:xfrm>
        </p:grpSpPr>
        <p:grpSp>
          <p:nvGrpSpPr>
            <p:cNvPr id="47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51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개 요</a:t>
                </a:r>
              </a:p>
            </p:txBody>
          </p:sp>
          <p:sp>
            <p:nvSpPr>
              <p:cNvPr id="52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396875" y="9490577"/>
              <a:ext cx="10118725" cy="366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ko-KR" sz="2400" dirty="0">
                  <a:effectLst/>
                  <a:cs typeface="Times New Roman" panose="02020603050405020304" pitchFamily="18" charset="0"/>
                </a:rPr>
                <a:t>오늘날 데이터가 산업 전반의 다양한 분야로 활용 폭을 넓히게 되면서 빅데이터를 다루기 위한 기계 학습의 중요성 역시 커지게 되었다</a:t>
              </a:r>
              <a:r>
                <a:rPr lang="en-US" altLang="ko-KR" sz="2400" dirty="0">
                  <a:effectLst/>
                  <a:cs typeface="Times New Roman" panose="02020603050405020304" pitchFamily="18" charset="0"/>
                </a:rPr>
                <a:t>. </a:t>
              </a:r>
              <a:r>
                <a:rPr lang="ko-KR" altLang="ko-KR" sz="2400" dirty="0">
                  <a:effectLst/>
                  <a:cs typeface="Times New Roman" panose="02020603050405020304" pitchFamily="18" charset="0"/>
                </a:rPr>
                <a:t>이러한 추세에 맞춰 스포츠 분야에서도 데이터 활용이 활발하게 이루어지고 있지만</a:t>
              </a:r>
              <a:r>
                <a:rPr lang="en-US" altLang="ko-KR" sz="2400" dirty="0">
                  <a:effectLst/>
                  <a:cs typeface="Times New Roman" panose="02020603050405020304" pitchFamily="18" charset="0"/>
                </a:rPr>
                <a:t>, </a:t>
              </a:r>
              <a:r>
                <a:rPr lang="ko-KR" altLang="en-US" sz="2400" dirty="0">
                  <a:cs typeface="Times New Roman" panose="02020603050405020304" pitchFamily="18" charset="0"/>
                </a:rPr>
                <a:t>아직까지</a:t>
              </a:r>
              <a:r>
                <a:rPr lang="en-US" altLang="ko-KR" sz="2400" dirty="0">
                  <a:effectLst/>
                  <a:cs typeface="Times New Roman" panose="02020603050405020304" pitchFamily="18" charset="0"/>
                </a:rPr>
                <a:t> </a:t>
              </a:r>
              <a:r>
                <a:rPr lang="ko-KR" altLang="ko-KR" sz="2400" dirty="0">
                  <a:effectLst/>
                  <a:cs typeface="Times New Roman" panose="02020603050405020304" pitchFamily="18" charset="0"/>
                </a:rPr>
                <a:t>이상적인 데이터셋과 학습 모델이 불분명한 상태이며 개선이 필요한 부분도 상당수 존재한다</a:t>
              </a:r>
              <a:r>
                <a:rPr lang="en-US" altLang="ko-KR" sz="2400" dirty="0">
                  <a:effectLst/>
                  <a:cs typeface="Times New Roman" panose="02020603050405020304" pitchFamily="18" charset="0"/>
                </a:rPr>
                <a:t>. </a:t>
              </a:r>
              <a:r>
                <a:rPr lang="ko-KR" altLang="ko-KR" sz="2400" dirty="0">
                  <a:effectLst/>
                  <a:cs typeface="Times New Roman" panose="02020603050405020304" pitchFamily="18" charset="0"/>
                </a:rPr>
                <a:t>그러므로 본 연구에서는</a:t>
              </a:r>
              <a:r>
                <a:rPr lang="en-US" altLang="ko-KR" sz="2400" dirty="0">
                  <a:effectLst/>
                  <a:cs typeface="Times New Roman" panose="02020603050405020304" pitchFamily="18" charset="0"/>
                </a:rPr>
                <a:t> NBA </a:t>
              </a:r>
              <a:r>
                <a:rPr lang="ko-KR" altLang="ko-KR" sz="2400" dirty="0">
                  <a:effectLst/>
                  <a:cs typeface="Times New Roman" panose="02020603050405020304" pitchFamily="18" charset="0"/>
                </a:rPr>
                <a:t>선수들의 연봉을 예측하는 모델을 구현하는데 있어</a:t>
              </a:r>
              <a:r>
                <a:rPr lang="ko-KR" altLang="en-US" sz="2400" dirty="0">
                  <a:effectLst/>
                  <a:cs typeface="Times New Roman" panose="02020603050405020304" pitchFamily="18" charset="0"/>
                </a:rPr>
                <a:t>서</a:t>
              </a:r>
              <a:r>
                <a:rPr lang="ko-KR" altLang="ko-KR" sz="2400" dirty="0">
                  <a:effectLst/>
                  <a:cs typeface="Times New Roman" panose="02020603050405020304" pitchFamily="18" charset="0"/>
                </a:rPr>
                <a:t> 기존에 사용되었던 </a:t>
              </a:r>
              <a:r>
                <a:rPr lang="en-US" altLang="ko-KR" sz="2400" dirty="0">
                  <a:effectLst/>
                  <a:cs typeface="Times New Roman" panose="02020603050405020304" pitchFamily="18" charset="0"/>
                </a:rPr>
                <a:t>1</a:t>
              </a:r>
              <a:r>
                <a:rPr lang="ko-KR" altLang="ko-KR" sz="2400" dirty="0">
                  <a:effectLst/>
                  <a:cs typeface="Times New Roman" panose="02020603050405020304" pitchFamily="18" charset="0"/>
                </a:rPr>
                <a:t>차 기록에 더해 </a:t>
              </a:r>
              <a:r>
                <a:rPr lang="en-US" altLang="ko-KR" sz="2400" dirty="0">
                  <a:effectLst/>
                  <a:cs typeface="Times New Roman" panose="02020603050405020304" pitchFamily="18" charset="0"/>
                </a:rPr>
                <a:t>PER, WS, VORP </a:t>
              </a:r>
              <a:r>
                <a:rPr lang="ko-KR" altLang="ko-KR" sz="2400" dirty="0">
                  <a:effectLst/>
                  <a:cs typeface="Times New Roman" panose="02020603050405020304" pitchFamily="18" charset="0"/>
                </a:rPr>
                <a:t>등의 </a:t>
              </a:r>
              <a:r>
                <a:rPr lang="en-US" altLang="ko-KR" sz="2400" dirty="0">
                  <a:effectLst/>
                  <a:cs typeface="Times New Roman" panose="02020603050405020304" pitchFamily="18" charset="0"/>
                </a:rPr>
                <a:t>2</a:t>
              </a:r>
              <a:r>
                <a:rPr lang="ko-KR" altLang="ko-KR" sz="2400" dirty="0">
                  <a:effectLst/>
                  <a:cs typeface="Times New Roman" panose="02020603050405020304" pitchFamily="18" charset="0"/>
                </a:rPr>
                <a:t>차 기록을 함께 사용하고</a:t>
              </a:r>
              <a:r>
                <a:rPr lang="en-US" altLang="ko-KR" sz="2400" dirty="0">
                  <a:effectLst/>
                  <a:cs typeface="Times New Roman" panose="02020603050405020304" pitchFamily="18" charset="0"/>
                </a:rPr>
                <a:t>, feature</a:t>
              </a:r>
              <a:r>
                <a:rPr lang="ko-KR" altLang="ko-KR" sz="2400" dirty="0">
                  <a:effectLst/>
                  <a:cs typeface="Times New Roman" panose="02020603050405020304" pitchFamily="18" charset="0"/>
                </a:rPr>
                <a:t>간의 상관관계를 확인한 </a:t>
              </a:r>
              <a:r>
                <a:rPr lang="ko-KR" altLang="en-US" sz="2400" dirty="0">
                  <a:effectLst/>
                  <a:cs typeface="Times New Roman" panose="02020603050405020304" pitchFamily="18" charset="0"/>
                </a:rPr>
                <a:t>이</a:t>
              </a:r>
              <a:r>
                <a:rPr lang="ko-KR" altLang="ko-KR" sz="2400" dirty="0">
                  <a:effectLst/>
                  <a:cs typeface="Times New Roman" panose="02020603050405020304" pitchFamily="18" charset="0"/>
                </a:rPr>
                <a:t>후 다중 공선성</a:t>
              </a:r>
              <a:r>
                <a:rPr lang="ko-KR" altLang="en-US" sz="2400" dirty="0">
                  <a:effectLst/>
                  <a:cs typeface="Times New Roman" panose="02020603050405020304" pitchFamily="18" charset="0"/>
                </a:rPr>
                <a:t>을</a:t>
              </a:r>
              <a:r>
                <a:rPr lang="ko-KR" altLang="ko-KR" sz="2400" dirty="0">
                  <a:effectLst/>
                  <a:cs typeface="Times New Roman" panose="02020603050405020304" pitchFamily="18" charset="0"/>
                </a:rPr>
                <a:t> 고려하면서 예측 정확도를 높이고자 </a:t>
              </a:r>
              <a:r>
                <a:rPr lang="ko-KR" altLang="en-US" sz="2400" dirty="0">
                  <a:effectLst/>
                  <a:cs typeface="Times New Roman" panose="02020603050405020304" pitchFamily="18" charset="0"/>
                </a:rPr>
                <a:t>한</a:t>
              </a:r>
              <a:r>
                <a:rPr lang="ko-KR" altLang="ko-KR" sz="2400" dirty="0">
                  <a:effectLst/>
                  <a:cs typeface="Times New Roman" panose="02020603050405020304" pitchFamily="18" charset="0"/>
                </a:rPr>
                <a:t>다</a:t>
              </a:r>
              <a:r>
                <a:rPr lang="en-US" altLang="ko-KR" sz="2400" dirty="0">
                  <a:effectLst/>
                  <a:cs typeface="Times New Roman" panose="02020603050405020304" pitchFamily="18" charset="0"/>
                </a:rPr>
                <a:t>. </a:t>
              </a:r>
              <a:r>
                <a:rPr lang="ko-KR" altLang="ko-KR" sz="2400" dirty="0">
                  <a:effectLst/>
                  <a:cs typeface="Times New Roman" panose="02020603050405020304" pitchFamily="18" charset="0"/>
                </a:rPr>
                <a:t>해당 모델의 구현은 다양한</a:t>
              </a:r>
              <a:r>
                <a:rPr lang="en-US" altLang="ko-KR" sz="2400" dirty="0">
                  <a:effectLst/>
                  <a:cs typeface="Times New Roman" panose="02020603050405020304" pitchFamily="18" charset="0"/>
                </a:rPr>
                <a:t> </a:t>
              </a:r>
              <a:r>
                <a:rPr lang="ko-KR" altLang="en-US" sz="2400" dirty="0">
                  <a:effectLst/>
                  <a:cs typeface="Times New Roman" panose="02020603050405020304" pitchFamily="18" charset="0"/>
                </a:rPr>
                <a:t>종류의</a:t>
              </a:r>
              <a:r>
                <a:rPr lang="en-US" altLang="ko-KR" sz="2400" dirty="0">
                  <a:effectLst/>
                  <a:cs typeface="Times New Roman" panose="02020603050405020304" pitchFamily="18" charset="0"/>
                </a:rPr>
                <a:t> Regression model</a:t>
              </a:r>
              <a:r>
                <a:rPr lang="ko-KR" altLang="ko-KR" sz="2400" dirty="0">
                  <a:effectLst/>
                  <a:cs typeface="Times New Roman" panose="02020603050405020304" pitchFamily="18" charset="0"/>
                </a:rPr>
                <a:t>과 </a:t>
              </a:r>
              <a:r>
                <a:rPr lang="en-US" altLang="ko-KR" sz="2400" dirty="0">
                  <a:effectLst/>
                  <a:cs typeface="Times New Roman" panose="02020603050405020304" pitchFamily="18" charset="0"/>
                </a:rPr>
                <a:t>Boosting model</a:t>
              </a:r>
              <a:r>
                <a:rPr lang="ko-KR" altLang="ko-KR" sz="2400" dirty="0">
                  <a:effectLst/>
                  <a:cs typeface="Times New Roman" panose="02020603050405020304" pitchFamily="18" charset="0"/>
                </a:rPr>
                <a:t>을 활용하여 진행</a:t>
              </a:r>
              <a:r>
                <a:rPr lang="ko-KR" altLang="en-US" sz="2400" dirty="0">
                  <a:cs typeface="Times New Roman" panose="02020603050405020304" pitchFamily="18" charset="0"/>
                </a:rPr>
                <a:t>한</a:t>
              </a:r>
              <a:r>
                <a:rPr lang="ko-KR" altLang="ko-KR" sz="2400" dirty="0">
                  <a:effectLst/>
                  <a:cs typeface="Times New Roman" panose="02020603050405020304" pitchFamily="18" charset="0"/>
                </a:rPr>
                <a:t>다</a:t>
              </a:r>
              <a:r>
                <a:rPr lang="en-US" altLang="ko-KR" sz="2400" dirty="0">
                  <a:effectLst/>
                  <a:cs typeface="Times New Roman" panose="02020603050405020304" pitchFamily="18" charset="0"/>
                </a:rPr>
                <a:t>.</a:t>
              </a:r>
              <a:endParaRPr lang="ko-KR" altLang="ko-KR" sz="2400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400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10874284" y="7699949"/>
            <a:ext cx="10379106" cy="3217055"/>
            <a:chOff x="36513" y="8083559"/>
            <a:chExt cx="10506075" cy="3037101"/>
          </a:xfrm>
        </p:grpSpPr>
        <p:grpSp>
          <p:nvGrpSpPr>
            <p:cNvPr id="68" name="Group 5"/>
            <p:cNvGrpSpPr>
              <a:grpSpLocks/>
            </p:cNvGrpSpPr>
            <p:nvPr/>
          </p:nvGrpSpPr>
          <p:grpSpPr bwMode="auto">
            <a:xfrm>
              <a:off x="36513" y="8083559"/>
              <a:ext cx="10506075" cy="1258889"/>
              <a:chOff x="23" y="5092"/>
              <a:chExt cx="6618" cy="793"/>
            </a:xfrm>
          </p:grpSpPr>
          <p:sp>
            <p:nvSpPr>
              <p:cNvPr id="70" name="AutoShape 6"/>
              <p:cNvSpPr>
                <a:spLocks noChangeArrowheads="1"/>
              </p:cNvSpPr>
              <p:nvPr/>
            </p:nvSpPr>
            <p:spPr bwMode="auto">
              <a:xfrm>
                <a:off x="250" y="5341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연구 목표</a:t>
                </a:r>
                <a:endParaRPr lang="ko-KR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396875" y="9604374"/>
              <a:ext cx="10119145" cy="1516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/>
              <a:r>
                <a:rPr lang="ko-KR" altLang="en-US" sz="2400" b="0" i="0" u="none" strike="noStrike" baseline="0" dirty="0"/>
                <a:t>본 연구는 프로스포츠 선수들의 연봉이 선수의 개인 성적과 팀 승리에 대한 기여 등에 영향을 받는다는 가정하에 </a:t>
              </a:r>
              <a:r>
                <a:rPr lang="en-US" altLang="ko-KR" sz="2400" b="0" i="0" u="none" strike="noStrike" baseline="0" dirty="0"/>
                <a:t>NBA</a:t>
              </a:r>
              <a:r>
                <a:rPr lang="ko-KR" altLang="en-US" sz="2400" b="0" i="0" u="none" strike="noStrike" baseline="0" dirty="0"/>
                <a:t>에서 뛰고 있는 선수의 전년도 성적을 기반으로 다음해 연봉을 예측하는 모델을 만들고자 한다</a:t>
              </a:r>
              <a:r>
                <a:rPr lang="en-US" altLang="ko-KR" sz="2400" b="0" i="0" u="none" strike="noStrike" baseline="0" dirty="0"/>
                <a:t>.</a:t>
              </a: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76962" y="13133201"/>
            <a:ext cx="10379107" cy="13084577"/>
            <a:chOff x="36513" y="8083553"/>
            <a:chExt cx="10506076" cy="13244642"/>
          </a:xfrm>
        </p:grpSpPr>
        <p:grpSp>
          <p:nvGrpSpPr>
            <p:cNvPr id="73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6" cy="1214438"/>
              <a:chOff x="23" y="5092"/>
              <a:chExt cx="6618" cy="765"/>
            </a:xfrm>
          </p:grpSpPr>
          <p:sp>
            <p:nvSpPr>
              <p:cNvPr id="75" name="AutoShape 6"/>
              <p:cNvSpPr>
                <a:spLocks noChangeArrowheads="1"/>
              </p:cNvSpPr>
              <p:nvPr/>
            </p:nvSpPr>
            <p:spPr bwMode="auto">
              <a:xfrm>
                <a:off x="250" y="5313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시스템 구성</a:t>
                </a:r>
              </a:p>
            </p:txBody>
          </p:sp>
          <p:sp>
            <p:nvSpPr>
              <p:cNvPr id="76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74" name="Text Box 31"/>
            <p:cNvSpPr txBox="1">
              <a:spLocks noChangeArrowheads="1"/>
            </p:cNvSpPr>
            <p:nvPr/>
          </p:nvSpPr>
          <p:spPr bwMode="auto">
            <a:xfrm>
              <a:off x="396875" y="9604374"/>
              <a:ext cx="10118725" cy="11723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0999748" y="24365269"/>
            <a:ext cx="10379106" cy="5122113"/>
            <a:chOff x="36513" y="8083553"/>
            <a:chExt cx="10506075" cy="5184772"/>
          </a:xfrm>
        </p:grpSpPr>
        <p:grpSp>
          <p:nvGrpSpPr>
            <p:cNvPr id="78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80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ko-KR" altLang="en-US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결 </a:t>
                </a:r>
                <a:r>
                  <a:rPr lang="ko-KR" altLang="en-US" sz="40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론</a:t>
                </a:r>
                <a:endParaRPr lang="ko-KR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396875" y="9604375"/>
              <a:ext cx="10118725" cy="366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2400" b="0" i="0" u="none" strike="noStrike" baseline="0" dirty="0"/>
                <a:t>테스트 데이터에 대한 최종 모델의 성능은 </a:t>
              </a:r>
              <a:r>
                <a:rPr lang="en-US" altLang="ko-KR" sz="2400" b="0" i="0" u="none" strike="noStrike" baseline="0" dirty="0"/>
                <a:t>Root Mean Squared Error: 3.4604, R-squared Error: 0.7568</a:t>
              </a:r>
              <a:r>
                <a:rPr lang="ko-KR" altLang="en-US" sz="2400" b="0" i="0" u="none" strike="noStrike" baseline="0" dirty="0"/>
                <a:t>로 기존보다 향상되었다</a:t>
              </a:r>
              <a:r>
                <a:rPr lang="en-US" altLang="ko-KR" sz="2400" b="0" i="0" u="none" strike="noStrike" baseline="0" dirty="0"/>
                <a:t>. </a:t>
              </a:r>
              <a:r>
                <a:rPr lang="ko-KR" altLang="en-US" sz="2400" b="0" i="0" u="none" strike="noStrike" baseline="0" dirty="0"/>
                <a:t>또한</a:t>
              </a:r>
              <a:r>
                <a:rPr lang="en-US" altLang="ko-KR" sz="2400" b="0" i="0" u="none" strike="noStrike" baseline="0" dirty="0"/>
                <a:t>,</a:t>
              </a:r>
              <a:r>
                <a:rPr lang="ko-KR" altLang="en-US" sz="2400" b="0" i="0" u="none" strike="noStrike" baseline="0" dirty="0"/>
                <a:t> 해당 모델의 </a:t>
              </a:r>
              <a:r>
                <a:rPr lang="ko-KR" altLang="en-US" sz="2400" dirty="0"/>
                <a:t>예측 값은 실제 연봉과 유사하게 나타났다</a:t>
              </a:r>
              <a:r>
                <a:rPr lang="en-US" altLang="ko-KR" sz="2400" dirty="0"/>
                <a:t>. </a:t>
              </a:r>
              <a:r>
                <a:rPr lang="ko-KR" altLang="en-US" sz="2400" dirty="0"/>
                <a:t>그러나</a:t>
              </a:r>
              <a:r>
                <a:rPr lang="en-US" altLang="ko-KR" sz="2400" dirty="0"/>
                <a:t> </a:t>
              </a:r>
              <a:r>
                <a:rPr lang="ko-KR" altLang="en-US" sz="2400" b="0" i="0" u="none" strike="noStrike" baseline="0" dirty="0"/>
                <a:t>현재 데이터만으로는 연봉을 산정하는데 있어서 포지션 및 전술상의 차이</a:t>
              </a:r>
              <a:r>
                <a:rPr lang="en-US" altLang="ko-KR" sz="2400" b="0" i="0" u="none" strike="noStrike" baseline="0" dirty="0"/>
                <a:t>,</a:t>
              </a:r>
              <a:r>
                <a:rPr lang="en-US" altLang="ko-KR" sz="2400" dirty="0"/>
                <a:t> </a:t>
              </a:r>
              <a:r>
                <a:rPr lang="ko-KR" altLang="en-US" sz="2400" b="0" i="0" u="none" strike="noStrike" baseline="0" dirty="0"/>
                <a:t>선수들의 부상 여부</a:t>
              </a:r>
              <a:r>
                <a:rPr lang="en-US" altLang="ko-KR" sz="2400" b="0" i="0" u="none" strike="noStrike" baseline="0" dirty="0"/>
                <a:t>, </a:t>
              </a:r>
              <a:r>
                <a:rPr lang="ko-KR" altLang="en-US" sz="2400" b="0" i="0" u="none" strike="noStrike" baseline="0" dirty="0"/>
                <a:t>중요 순간 활약도</a:t>
              </a:r>
              <a:r>
                <a:rPr lang="en-US" altLang="ko-KR" sz="2400" b="0" i="0" u="none" strike="noStrike" baseline="0" dirty="0"/>
                <a:t>, </a:t>
              </a:r>
              <a:r>
                <a:rPr lang="ko-KR" altLang="en-US" sz="2400" b="0" i="0" u="none" strike="noStrike" baseline="0" dirty="0"/>
                <a:t>기록되지 못하는 공헌도 등을 반영하기 어렵다</a:t>
              </a:r>
              <a:r>
                <a:rPr lang="en-US" altLang="ko-KR" sz="2400" dirty="0"/>
                <a:t>. </a:t>
              </a:r>
              <a:r>
                <a:rPr lang="ko-KR" altLang="en-US" sz="2400" b="0" i="0" u="none" strike="noStrike" baseline="0" dirty="0"/>
                <a:t>특히 </a:t>
              </a:r>
              <a:r>
                <a:rPr lang="en-US" altLang="ko-KR" sz="2400" b="0" i="0" u="none" strike="noStrike" baseline="0" dirty="0"/>
                <a:t>FA </a:t>
              </a:r>
              <a:r>
                <a:rPr lang="ko-KR" altLang="en-US" sz="2400" b="0" i="0" u="none" strike="noStrike" baseline="0" dirty="0"/>
                <a:t>계약과 같은 외부적 요인에 의한 이상치 값은 정확한 연봉 예측에 있어서 큰 혼란을 유발했다</a:t>
              </a:r>
              <a:r>
                <a:rPr lang="en-US" altLang="ko-KR" sz="2400" b="0" i="0" u="none" strike="noStrike" baseline="0" dirty="0"/>
                <a:t>. </a:t>
              </a:r>
              <a:r>
                <a:rPr lang="ko-KR" altLang="en-US" sz="2400" b="0" i="0" u="none" strike="noStrike" baseline="0" dirty="0"/>
                <a:t>그러므로 추후 진행되는 연구에서 해당 요소들을 적절하게 조정하여 예측에 반영한다면</a:t>
              </a:r>
              <a:r>
                <a:rPr lang="en-US" altLang="ko-KR" sz="2400" b="0" i="0" u="none" strike="noStrike" baseline="0" dirty="0"/>
                <a:t>, </a:t>
              </a:r>
              <a:r>
                <a:rPr lang="ko-KR" altLang="en-US" sz="2400" b="0" i="0" u="none" strike="noStrike" baseline="0" dirty="0"/>
                <a:t>본 연구보다 개선된 결과를 얻을 수 있을 거라 기대한다</a:t>
              </a:r>
              <a:r>
                <a:rPr lang="en-US" altLang="ko-KR" sz="2400" b="0" i="0" u="none" strike="noStrike" baseline="0" dirty="0"/>
                <a:t>.</a:t>
              </a:r>
              <a:endParaRPr lang="en-US" altLang="ko-KR" sz="2400" dirty="0"/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0874284" y="10605905"/>
            <a:ext cx="10379107" cy="5633262"/>
            <a:chOff x="36513" y="8083553"/>
            <a:chExt cx="10506076" cy="5702173"/>
          </a:xfrm>
        </p:grpSpPr>
        <p:grpSp>
          <p:nvGrpSpPr>
            <p:cNvPr id="83" name="Group 5"/>
            <p:cNvGrpSpPr>
              <a:grpSpLocks/>
            </p:cNvGrpSpPr>
            <p:nvPr/>
          </p:nvGrpSpPr>
          <p:grpSpPr bwMode="auto">
            <a:xfrm>
              <a:off x="36513" y="8083553"/>
              <a:ext cx="10506075" cy="1223963"/>
              <a:chOff x="23" y="5092"/>
              <a:chExt cx="6618" cy="771"/>
            </a:xfrm>
          </p:grpSpPr>
          <p:sp>
            <p:nvSpPr>
              <p:cNvPr id="85" name="AutoShape 6"/>
              <p:cNvSpPr>
                <a:spLocks noChangeArrowheads="1"/>
              </p:cNvSpPr>
              <p:nvPr/>
            </p:nvSpPr>
            <p:spPr bwMode="auto">
              <a:xfrm>
                <a:off x="250" y="5319"/>
                <a:ext cx="6391" cy="544"/>
              </a:xfrm>
              <a:prstGeom prst="flowChartAlternateProcess">
                <a:avLst/>
              </a:prstGeom>
              <a:gradFill rotWithShape="1">
                <a:gsLst>
                  <a:gs pos="74000">
                    <a:srgbClr val="336699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915454">
                  <a:defRPr/>
                </a:pPr>
                <a:r>
                  <a:rPr lang="en-US" altLang="ko-KR" sz="3952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맑은 고딕" pitchFamily="50" charset="-127"/>
                    <a:ea typeface="맑은 고딕" pitchFamily="50" charset="-127"/>
                  </a:rPr>
                  <a:t>결 과</a:t>
                </a:r>
              </a:p>
            </p:txBody>
          </p:sp>
          <p:sp>
            <p:nvSpPr>
              <p:cNvPr id="86" name="Text Box 7"/>
              <p:cNvSpPr txBox="1">
                <a:spLocks noChangeArrowheads="1"/>
              </p:cNvSpPr>
              <p:nvPr/>
            </p:nvSpPr>
            <p:spPr bwMode="auto">
              <a:xfrm>
                <a:off x="23" y="5092"/>
                <a:ext cx="590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8912" tIns="46234" rIns="88912" bIns="46234">
                <a:spAutoFit/>
              </a:bodyPr>
              <a:lstStyle>
                <a:lvl1pPr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2952750" eaLnBrk="0" hangingPunct="0"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5927" b="1">
                    <a:solidFill>
                      <a:schemeClr val="bg1"/>
                    </a:solidFill>
                  </a:rPr>
                  <a:t>ⓔ</a:t>
                </a:r>
              </a:p>
            </p:txBody>
          </p:sp>
        </p:grpSp>
        <p:sp>
          <p:nvSpPr>
            <p:cNvPr id="84" name="Text Box 31"/>
            <p:cNvSpPr txBox="1">
              <a:spLocks noChangeArrowheads="1"/>
            </p:cNvSpPr>
            <p:nvPr/>
          </p:nvSpPr>
          <p:spPr bwMode="auto">
            <a:xfrm>
              <a:off x="423864" y="9532978"/>
              <a:ext cx="10118725" cy="4252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88912" tIns="46234" rIns="88912" bIns="46234"/>
            <a:lstStyle>
              <a:lvl1pPr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952750" eaLnBrk="0" hangingPunct="0"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952750" eaLnBrk="0" fontAlgn="base" hangingPunct="0">
                <a:spcBef>
                  <a:spcPct val="0"/>
                </a:spcBef>
                <a:spcAft>
                  <a:spcPct val="0"/>
                </a:spcAft>
                <a:defRPr kumimoji="1" sz="5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2400" b="0" i="0" u="none" strike="noStrike" baseline="0" dirty="0"/>
                <a:t>인공지능 모델 별 </a:t>
              </a:r>
              <a:r>
                <a:rPr lang="en-US" altLang="ko-KR" sz="2400" b="0" i="0" u="none" strike="noStrike" baseline="0" dirty="0"/>
                <a:t>RMSE / R-Squared </a:t>
              </a:r>
              <a:r>
                <a:rPr lang="ko-KR" altLang="en-US" sz="2400" b="0" i="0" u="none" strike="noStrike" baseline="0" dirty="0"/>
                <a:t>수치는 다음과 같다</a:t>
              </a:r>
              <a:r>
                <a:rPr lang="en-US" altLang="ko-KR" sz="2400" b="0" i="0" u="none" strike="noStrike" baseline="0" dirty="0"/>
                <a:t>.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ko-KR" sz="2400" dirty="0">
                <a:solidFill>
                  <a:srgbClr val="000000"/>
                </a:solidFill>
              </a:endParaRPr>
            </a:p>
            <a:p>
              <a:pPr marL="451668" indent="-451668"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ko-KR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ko-KR" sz="2766" dirty="0">
                <a:solidFill>
                  <a:srgbClr val="000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2400" b="0" i="0" u="none" strike="noStrike" baseline="0" dirty="0"/>
                <a:t>XGB-Regressor</a:t>
              </a:r>
              <a:r>
                <a:rPr lang="ko-KR" altLang="en-US" sz="2400" b="0" i="0" u="none" strike="noStrike" baseline="0" dirty="0"/>
                <a:t>가 가장 높은 정확도 점수를 얻었기 때문에</a:t>
              </a:r>
              <a:r>
                <a:rPr lang="ko-KR" altLang="en-US" sz="2400" b="0" i="0" u="none" strike="noStrike" baseline="0" dirty="0">
                  <a:solidFill>
                    <a:srgbClr val="000000"/>
                  </a:solidFill>
                </a:rPr>
                <a:t> 이를 기준으로  최종 모델을 구현했고</a:t>
              </a:r>
              <a:r>
                <a:rPr lang="en-US" altLang="ko-KR" sz="2400" b="0" i="0" u="none" strike="noStrike" baseline="0" dirty="0">
                  <a:solidFill>
                    <a:srgbClr val="000000"/>
                  </a:solidFill>
                </a:rPr>
                <a:t>, </a:t>
              </a:r>
              <a:r>
                <a:rPr lang="ko-KR" altLang="en-US" sz="2400" dirty="0">
                  <a:solidFill>
                    <a:srgbClr val="000000"/>
                  </a:solidFill>
                </a:rPr>
                <a:t>해당 모델이 </a:t>
              </a:r>
              <a:r>
                <a:rPr lang="ko-KR" altLang="en-US" sz="2400" b="0" i="0" u="none" strike="noStrike" baseline="0" dirty="0"/>
                <a:t>예측한 연봉과 실제 연봉 데이터를 비교한 시각화 자료는 다음과 같이 나타났다</a:t>
              </a:r>
              <a:r>
                <a:rPr lang="en-US" altLang="ko-KR" sz="2400" b="0" i="0" u="none" strike="noStrike" baseline="0" dirty="0"/>
                <a:t>.</a:t>
              </a:r>
              <a:endParaRPr lang="ko-KR" altLang="ko-KR" sz="24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87" name="_x883944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0359" y="14559839"/>
            <a:ext cx="9641022" cy="454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8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93271"/>
              </p:ext>
            </p:extLst>
          </p:nvPr>
        </p:nvGraphicFramePr>
        <p:xfrm>
          <a:off x="798660" y="19405468"/>
          <a:ext cx="9884419" cy="10318130"/>
        </p:xfrm>
        <a:graphic>
          <a:graphicData uri="http://schemas.openxmlformats.org/drawingml/2006/table">
            <a:tbl>
              <a:tblPr/>
              <a:tblGrid>
                <a:gridCol w="2812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0396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수집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NBA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의 다양한 통계 정보를 제공하고 있는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Basketball Reference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로부터 웹 </a:t>
                      </a:r>
                      <a:r>
                        <a:rPr lang="ko-KR" altLang="ko-KR" sz="2400" b="1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크롤링을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하여 필요한 데이터들을 </a:t>
                      </a:r>
                      <a:r>
                        <a:rPr lang="ko-KR" altLang="en-US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얻어온다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데이터셋은 연봉 관련 데이터와 기록 관련 데이터로 분리하여 가져온 뒤 추후 </a:t>
                      </a:r>
                      <a:r>
                        <a:rPr lang="ko-KR" altLang="en-US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하나로 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병합</a:t>
                      </a:r>
                      <a:r>
                        <a:rPr lang="ko-KR" altLang="en-US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하여 사용한다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281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준비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수집한 데이터의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feature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를 분석하고 </a:t>
                      </a:r>
                      <a:r>
                        <a:rPr lang="ko-KR" altLang="en-US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이를 기반으로 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데이터를 정제한다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탐색적 데이터 분석은 회귀 분석과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2400" b="1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히트맵을</a:t>
                      </a:r>
                      <a:r>
                        <a:rPr lang="ko-KR" altLang="en-US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이용한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시각화를 통해 진행한다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회귀 분석은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feature 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간의 독립성을 전제로 하기 때문에 예측의 성능을 높이기 위해서 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VIF 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계수를 </a:t>
                      </a:r>
                      <a:r>
                        <a:rPr lang="ko-KR" altLang="en-US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고려하여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다중 공선성 문제를 해결한다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241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모델 구현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912" marR="88912" marT="46234" marB="462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Linear Regression, Lasso Regression, Ridge Regression</a:t>
                      </a:r>
                      <a:r>
                        <a:rPr lang="ko-KR" altLang="en-US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과 같이 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기본적인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기계 학습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알고리즘에 더하여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Boosting 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앙상블을 이용하는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2400" b="1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sz="2400" b="1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LightGBM</a:t>
                      </a:r>
                      <a:r>
                        <a:rPr lang="ko-KR" altLang="en-US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을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활용해 모델링을 진행한다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모델 간의 분석 및 비교를 위해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RMSE Score, R-Squared score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를 평가지표로 사용한다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553">
                <a:tc>
                  <a:txBody>
                    <a:bodyPr/>
                    <a:lstStyle/>
                    <a:p>
                      <a:pPr marL="0" marR="0" lvl="0" indent="0" algn="ctr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 해석</a:t>
                      </a:r>
                      <a:endParaRPr kumimoji="1" lang="en-US" altLang="ko-K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52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구현 모델 중 가장 정확한 예측도를 보인 모델</a:t>
                      </a:r>
                      <a:r>
                        <a:rPr lang="ko-KR" altLang="en-US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을 기준으로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Feature importance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를 측정하고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이를 </a:t>
                      </a:r>
                      <a:r>
                        <a:rPr lang="ko-KR" altLang="en-US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토대로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최종 모델을 구현한다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최종 모델이 테스트 데이터에 대해 어떻게 동작하는지 확인한 이후 예측 연봉과 실제 연봉 데이터를 비교하는 시각화 자료를 만든다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해당 자료를 통해서 모델이 얼마나 정확한 예측을 하였는지 직관적으로 확인하고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NBA 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선수의 연봉 예측에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있어서</a:t>
                      </a:r>
                      <a:r>
                        <a:rPr lang="ko-KR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이상적인 데이터셋과 학습 모델을 파악한다</a:t>
                      </a:r>
                      <a:r>
                        <a:rPr lang="en-US" altLang="ko-KR" sz="2400" b="1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912" marR="88912" marT="46234" marB="462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3" name="_x882510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683780" y="16311437"/>
            <a:ext cx="8630253" cy="825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DE09F42-9AEF-F380-7090-7B5EA02D7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59955"/>
              </p:ext>
            </p:extLst>
          </p:nvPr>
        </p:nvGraphicFramePr>
        <p:xfrm>
          <a:off x="11256954" y="12732151"/>
          <a:ext cx="9483906" cy="2044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651">
                  <a:extLst>
                    <a:ext uri="{9D8B030D-6E8A-4147-A177-3AD203B41FA5}">
                      <a16:colId xmlns:a16="http://schemas.microsoft.com/office/drawing/2014/main" val="1500195112"/>
                    </a:ext>
                  </a:extLst>
                </a:gridCol>
                <a:gridCol w="1580651">
                  <a:extLst>
                    <a:ext uri="{9D8B030D-6E8A-4147-A177-3AD203B41FA5}">
                      <a16:colId xmlns:a16="http://schemas.microsoft.com/office/drawing/2014/main" val="3123222517"/>
                    </a:ext>
                  </a:extLst>
                </a:gridCol>
                <a:gridCol w="1580651">
                  <a:extLst>
                    <a:ext uri="{9D8B030D-6E8A-4147-A177-3AD203B41FA5}">
                      <a16:colId xmlns:a16="http://schemas.microsoft.com/office/drawing/2014/main" val="2475664875"/>
                    </a:ext>
                  </a:extLst>
                </a:gridCol>
                <a:gridCol w="1580651">
                  <a:extLst>
                    <a:ext uri="{9D8B030D-6E8A-4147-A177-3AD203B41FA5}">
                      <a16:colId xmlns:a16="http://schemas.microsoft.com/office/drawing/2014/main" val="993189715"/>
                    </a:ext>
                  </a:extLst>
                </a:gridCol>
                <a:gridCol w="1580651">
                  <a:extLst>
                    <a:ext uri="{9D8B030D-6E8A-4147-A177-3AD203B41FA5}">
                      <a16:colId xmlns:a16="http://schemas.microsoft.com/office/drawing/2014/main" val="1347247286"/>
                    </a:ext>
                  </a:extLst>
                </a:gridCol>
                <a:gridCol w="1580651">
                  <a:extLst>
                    <a:ext uri="{9D8B030D-6E8A-4147-A177-3AD203B41FA5}">
                      <a16:colId xmlns:a16="http://schemas.microsoft.com/office/drawing/2014/main" val="1081821943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Linear Regression</a:t>
                      </a:r>
                      <a:endParaRPr lang="ko-KR" altLang="en-US" sz="20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Ridge Regression</a:t>
                      </a:r>
                      <a:endParaRPr lang="ko-KR" altLang="en-US" sz="20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Lasso Regression</a:t>
                      </a:r>
                      <a:endParaRPr lang="ko-KR" altLang="en-US" sz="20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Light GBM</a:t>
                      </a:r>
                      <a:endParaRPr lang="ko-KR" altLang="en-US" sz="20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XGBoost</a:t>
                      </a:r>
                      <a:endParaRPr lang="ko-KR" altLang="en-US" sz="20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332333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RMSE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4.0602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3.9691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4.349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4.0509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3.8072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342207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R-Squared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0.6549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0.6681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0.6035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0.6556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0.6957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30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6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529</Words>
  <Application>Microsoft Office PowerPoint</Application>
  <PresentationFormat>사용자 지정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HY견고딕</vt:lpstr>
      <vt:lpstr>굴림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김 호진</cp:lastModifiedBy>
  <cp:revision>34</cp:revision>
  <dcterms:created xsi:type="dcterms:W3CDTF">2021-04-05T07:42:37Z</dcterms:created>
  <dcterms:modified xsi:type="dcterms:W3CDTF">2022-10-27T04:25:50Z</dcterms:modified>
</cp:coreProperties>
</file>