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2" r:id="rId2"/>
    <p:sldId id="263" r:id="rId3"/>
    <p:sldId id="294" r:id="rId4"/>
    <p:sldId id="300" r:id="rId5"/>
    <p:sldId id="299" r:id="rId6"/>
    <p:sldId id="266" r:id="rId7"/>
    <p:sldId id="270" r:id="rId8"/>
    <p:sldId id="297" r:id="rId9"/>
    <p:sldId id="295" r:id="rId10"/>
    <p:sldId id="296" r:id="rId11"/>
    <p:sldId id="280" r:id="rId12"/>
    <p:sldId id="281" r:id="rId13"/>
    <p:sldId id="282" r:id="rId14"/>
    <p:sldId id="306" r:id="rId15"/>
    <p:sldId id="283" r:id="rId16"/>
    <p:sldId id="272" r:id="rId17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8" autoAdjust="0"/>
    <p:restoredTop sz="94648"/>
  </p:normalViewPr>
  <p:slideViewPr>
    <p:cSldViewPr>
      <p:cViewPr varScale="1">
        <p:scale>
          <a:sx n="104" d="100"/>
          <a:sy n="104" d="100"/>
        </p:scale>
        <p:origin x="186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BCDB733-1F73-D707-E554-320A7BB1A0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85FCA0-17DD-8C95-7742-8E216E1FD5C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BADCDFCA-7F93-DE45-95FD-045553FC0E64}" type="datetimeFigureOut">
              <a:rPr lang="ko-KR" altLang="en-US"/>
              <a:pPr>
                <a:defRPr/>
              </a:pPr>
              <a:t>2022-12-02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C3CDE27F-C4D5-E149-E9B5-CEE7AF5AB0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D2B2AA1C-E6DA-8715-DD7E-2FB67955A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편집하려면 클릭</a:t>
            </a:r>
          </a:p>
          <a:p>
            <a:pPr lvl="1"/>
            <a:r>
              <a:rPr lang="ko-KR" altLang="en-US" noProof="0"/>
              <a:t>두 번째 수준</a:t>
            </a:r>
          </a:p>
          <a:p>
            <a:pPr lvl="2"/>
            <a:r>
              <a:rPr lang="ko-KR" altLang="en-US" noProof="0"/>
              <a:t>세 번째 수준</a:t>
            </a:r>
          </a:p>
          <a:p>
            <a:pPr lvl="3"/>
            <a:r>
              <a:rPr lang="ko-KR" altLang="en-US" noProof="0"/>
              <a:t>네 번째 수준</a:t>
            </a:r>
          </a:p>
          <a:p>
            <a:pPr lvl="4"/>
            <a:r>
              <a:rPr lang="ko-KR" altLang="en-US" noProof="0"/>
              <a:t>다섯 번째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FC4720-00D3-DC38-962F-434B1F5A7D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B0E48-5E20-E792-8679-5772AEC537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C0A4624E-7960-114D-A91C-47CD0BFE1E0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2FC73C6A-A905-3879-E0A8-D22DCD4764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슬라이드 노트 개체 틀 2">
            <a:extLst>
              <a:ext uri="{FF2B5EF4-FFF2-40B4-BE49-F238E27FC236}">
                <a16:creationId xmlns:a16="http://schemas.microsoft.com/office/drawing/2014/main" id="{071628EA-2695-5134-DD4D-2B25AC5C73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F678201C-D90D-3945-E703-96077C8D65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fld id="{BB228CB6-F8C7-D743-9201-81158FC56CC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272E1617-C017-7C19-1255-58E711D060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213FFC03-3502-09EB-99C2-E730CD9147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5F11A52E-1935-136C-1E96-0C6534C7F6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fld id="{9D7F700D-6FC5-CD4A-AD1E-309F9CB0590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860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>
            <a:extLst>
              <a:ext uri="{FF2B5EF4-FFF2-40B4-BE49-F238E27FC236}">
                <a16:creationId xmlns:a16="http://schemas.microsoft.com/office/drawing/2014/main" id="{3C658861-1404-731D-ADEF-1A10035DD9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슬라이드 노트 개체 틀 2">
            <a:extLst>
              <a:ext uri="{FF2B5EF4-FFF2-40B4-BE49-F238E27FC236}">
                <a16:creationId xmlns:a16="http://schemas.microsoft.com/office/drawing/2014/main" id="{BDB13527-C0E9-8B81-E49F-618CE00FE9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z="1800">
                <a:solidFill>
                  <a:srgbClr val="000000"/>
                </a:solidFill>
              </a:rPr>
              <a:t>전체적인 아키텍처는 크게 클라이언트와 서버로 나눌 수 있다</a:t>
            </a:r>
            <a:r>
              <a:rPr lang="en-US" altLang="ko-KR" sz="1800">
                <a:solidFill>
                  <a:srgbClr val="000000"/>
                </a:solidFill>
              </a:rPr>
              <a:t>. </a:t>
            </a:r>
            <a:r>
              <a:rPr lang="ko-KR" altLang="en-US" sz="1800">
                <a:solidFill>
                  <a:srgbClr val="000000"/>
                </a:solidFill>
              </a:rPr>
              <a:t>클라이언트는 웹 브라우저로</a:t>
            </a:r>
            <a:r>
              <a:rPr lang="en-US" altLang="ko-KR" sz="1800">
                <a:solidFill>
                  <a:srgbClr val="000000"/>
                </a:solidFill>
              </a:rPr>
              <a:t>, </a:t>
            </a:r>
            <a:r>
              <a:rPr lang="ko-KR" altLang="en-US" sz="1800">
                <a:solidFill>
                  <a:srgbClr val="000000"/>
                </a:solidFill>
              </a:rPr>
              <a:t>유저의 상호작용에 따라 프론트엔드 서버인 </a:t>
            </a:r>
            <a:r>
              <a:rPr lang="en-US" altLang="ko-KR" sz="1800">
                <a:solidFill>
                  <a:srgbClr val="000000"/>
                </a:solidFill>
              </a:rPr>
              <a:t>NodeJS </a:t>
            </a:r>
            <a:r>
              <a:rPr lang="ko-KR" altLang="en-US" sz="1800">
                <a:solidFill>
                  <a:srgbClr val="000000"/>
                </a:solidFill>
              </a:rPr>
              <a:t>엔진과 정적 파일을 주고받으며 웹페이지를 렌더링한다</a:t>
            </a:r>
            <a:r>
              <a:rPr lang="en-US" altLang="ko-KR" sz="1800">
                <a:solidFill>
                  <a:srgbClr val="000000"/>
                </a:solidFill>
              </a:rPr>
              <a:t>. </a:t>
            </a:r>
            <a:r>
              <a:rPr lang="ko-KR" altLang="en-US" sz="1800">
                <a:solidFill>
                  <a:srgbClr val="000000"/>
                </a:solidFill>
              </a:rPr>
              <a:t>이때 </a:t>
            </a:r>
            <a:r>
              <a:rPr lang="en-US" altLang="ko-KR" sz="1800">
                <a:solidFill>
                  <a:srgbClr val="000000"/>
                </a:solidFill>
              </a:rPr>
              <a:t>JavaScript </a:t>
            </a:r>
            <a:r>
              <a:rPr lang="ko-KR" altLang="en-US" sz="1800">
                <a:solidFill>
                  <a:srgbClr val="000000"/>
                </a:solidFill>
              </a:rPr>
              <a:t>라이브러리인 </a:t>
            </a:r>
            <a:r>
              <a:rPr lang="en-US" altLang="ko-KR" sz="1800">
                <a:solidFill>
                  <a:srgbClr val="000000"/>
                </a:solidFill>
              </a:rPr>
              <a:t>React</a:t>
            </a:r>
            <a:r>
              <a:rPr lang="ko-KR" altLang="en-US" sz="1800">
                <a:solidFill>
                  <a:srgbClr val="000000"/>
                </a:solidFill>
              </a:rPr>
              <a:t>의 기능을 활용한다</a:t>
            </a:r>
            <a:r>
              <a:rPr lang="en-US" altLang="ko-KR" sz="1800">
                <a:solidFill>
                  <a:srgbClr val="000000"/>
                </a:solidFill>
              </a:rPr>
              <a:t>. </a:t>
            </a:r>
            <a:r>
              <a:rPr lang="ko-KR" altLang="en-US" sz="1800">
                <a:solidFill>
                  <a:srgbClr val="000000"/>
                </a:solidFill>
              </a:rPr>
              <a:t>비즈니스 데이터가 필요한 경우에는 </a:t>
            </a:r>
            <a:r>
              <a:rPr lang="en-US" altLang="ko-KR" sz="1800">
                <a:solidFill>
                  <a:srgbClr val="000000"/>
                </a:solidFill>
              </a:rPr>
              <a:t>axios </a:t>
            </a:r>
            <a:r>
              <a:rPr lang="ko-KR" altLang="en-US" sz="1800">
                <a:solidFill>
                  <a:srgbClr val="000000"/>
                </a:solidFill>
              </a:rPr>
              <a:t>라이브러리를 활용하여 서버 측으로 </a:t>
            </a:r>
            <a:r>
              <a:rPr lang="en-US" altLang="ko-KR" sz="1800">
                <a:solidFill>
                  <a:srgbClr val="000000"/>
                </a:solidFill>
              </a:rPr>
              <a:t>API</a:t>
            </a:r>
            <a:r>
              <a:rPr lang="ko-KR" altLang="en-US" sz="1800">
                <a:solidFill>
                  <a:srgbClr val="000000"/>
                </a:solidFill>
              </a:rPr>
              <a:t>를 호출한다</a:t>
            </a:r>
            <a:r>
              <a:rPr lang="en-US" altLang="ko-KR" sz="1800">
                <a:solidFill>
                  <a:srgbClr val="000000"/>
                </a:solidFill>
              </a:rPr>
              <a:t>. </a:t>
            </a:r>
            <a:r>
              <a:rPr lang="ko-KR" altLang="en-US" sz="1800">
                <a:solidFill>
                  <a:srgbClr val="000000"/>
                </a:solidFill>
              </a:rPr>
              <a:t>서버는 클라이언트로부터 받은 데이터를 해석하고 필요한 데이터를 </a:t>
            </a:r>
            <a:r>
              <a:rPr lang="en-US" altLang="ko-KR" sz="1800">
                <a:solidFill>
                  <a:srgbClr val="000000"/>
                </a:solidFill>
              </a:rPr>
              <a:t>DB </a:t>
            </a:r>
            <a:r>
              <a:rPr lang="ko-KR" altLang="en-US" sz="1800">
                <a:solidFill>
                  <a:srgbClr val="000000"/>
                </a:solidFill>
              </a:rPr>
              <a:t>또는 </a:t>
            </a:r>
            <a:r>
              <a:rPr lang="en-US" altLang="ko-KR" sz="1800">
                <a:solidFill>
                  <a:srgbClr val="000000"/>
                </a:solidFill>
              </a:rPr>
              <a:t>OpenAI Codex</a:t>
            </a:r>
            <a:r>
              <a:rPr lang="ko-KR" altLang="en-US" sz="1800">
                <a:solidFill>
                  <a:srgbClr val="000000"/>
                </a:solidFill>
              </a:rPr>
              <a:t>와 같은 외부 시스템에 요청하여 획득하여 가공한 뒤 다시 클라이언트로 반환한다</a:t>
            </a:r>
            <a:r>
              <a:rPr lang="en-US" altLang="ko-KR" sz="1800">
                <a:solidFill>
                  <a:srgbClr val="000000"/>
                </a:solidFill>
              </a:rPr>
              <a:t>. DB</a:t>
            </a:r>
            <a:r>
              <a:rPr lang="ko-KR" altLang="en-US" sz="1800">
                <a:solidFill>
                  <a:srgbClr val="000000"/>
                </a:solidFill>
              </a:rPr>
              <a:t>와 상호작용하는 로직은 주로 유저 정보</a:t>
            </a:r>
            <a:r>
              <a:rPr lang="en-US" altLang="ko-KR" sz="1800">
                <a:solidFill>
                  <a:srgbClr val="000000"/>
                </a:solidFill>
              </a:rPr>
              <a:t>, </a:t>
            </a:r>
            <a:r>
              <a:rPr lang="ko-KR" altLang="en-US" sz="1800">
                <a:solidFill>
                  <a:srgbClr val="000000"/>
                </a:solidFill>
              </a:rPr>
              <a:t>강의 정보</a:t>
            </a:r>
            <a:r>
              <a:rPr lang="en-US" altLang="ko-KR" sz="1800">
                <a:solidFill>
                  <a:srgbClr val="000000"/>
                </a:solidFill>
              </a:rPr>
              <a:t>, </a:t>
            </a:r>
            <a:r>
              <a:rPr lang="ko-KR" altLang="en-US" sz="1800">
                <a:solidFill>
                  <a:srgbClr val="000000"/>
                </a:solidFill>
              </a:rPr>
              <a:t>문제 정보</a:t>
            </a:r>
            <a:r>
              <a:rPr lang="en-US" altLang="ko-KR" sz="1800">
                <a:solidFill>
                  <a:srgbClr val="000000"/>
                </a:solidFill>
              </a:rPr>
              <a:t>, </a:t>
            </a:r>
            <a:r>
              <a:rPr lang="ko-KR" altLang="en-US" sz="1800">
                <a:solidFill>
                  <a:srgbClr val="000000"/>
                </a:solidFill>
              </a:rPr>
              <a:t>저장된 코드 등을 불러오거나 저장하는 작업에서 사용한다</a:t>
            </a:r>
            <a:r>
              <a:rPr lang="en-US" altLang="ko-KR" sz="1800">
                <a:solidFill>
                  <a:srgbClr val="000000"/>
                </a:solidFill>
              </a:rPr>
              <a:t>. </a:t>
            </a:r>
            <a:r>
              <a:rPr lang="ko-KR" altLang="en-US" sz="1800">
                <a:solidFill>
                  <a:srgbClr val="000000"/>
                </a:solidFill>
              </a:rPr>
              <a:t>그 외의 핵심 작업으로는 파이썬 스크립트 실행</a:t>
            </a:r>
            <a:r>
              <a:rPr lang="en-US" altLang="ko-KR" sz="1800">
                <a:solidFill>
                  <a:srgbClr val="000000"/>
                </a:solidFill>
              </a:rPr>
              <a:t>, </a:t>
            </a:r>
            <a:r>
              <a:rPr lang="ko-KR" altLang="en-US" sz="1800">
                <a:solidFill>
                  <a:srgbClr val="000000"/>
                </a:solidFill>
              </a:rPr>
              <a:t>검증 및 분석 작업이 있는데 이는 요청 또는 </a:t>
            </a:r>
            <a:r>
              <a:rPr lang="en-US" altLang="ko-KR" sz="1800">
                <a:solidFill>
                  <a:srgbClr val="000000"/>
                </a:solidFill>
              </a:rPr>
              <a:t>DB</a:t>
            </a:r>
            <a:r>
              <a:rPr lang="ko-KR" altLang="en-US" sz="1800">
                <a:solidFill>
                  <a:srgbClr val="000000"/>
                </a:solidFill>
              </a:rPr>
              <a:t>에 존재하는 파이썬 스크립트 데이터를 별도의 프로세스로 실행하도록 설계되었으며 출력 결과는 단위 테스트 라이브러리를 활용해 검증된다</a:t>
            </a:r>
            <a:r>
              <a:rPr lang="en-US" altLang="ko-KR" sz="1800">
                <a:solidFill>
                  <a:srgbClr val="000000"/>
                </a:solidFill>
              </a:rPr>
              <a:t>. </a:t>
            </a:r>
            <a:r>
              <a:rPr lang="ko-KR" altLang="en-US" sz="1800">
                <a:solidFill>
                  <a:srgbClr val="000000"/>
                </a:solidFill>
              </a:rPr>
              <a:t>분석에는 </a:t>
            </a:r>
            <a:r>
              <a:rPr lang="en-US" altLang="ko-KR" sz="1800">
                <a:solidFill>
                  <a:srgbClr val="000000"/>
                </a:solidFill>
              </a:rPr>
              <a:t>OpenAI Codex</a:t>
            </a:r>
            <a:r>
              <a:rPr lang="ko-KR" altLang="en-US" sz="1800">
                <a:solidFill>
                  <a:srgbClr val="000000"/>
                </a:solidFill>
              </a:rPr>
              <a:t>와 같은 외부 시스템과 다양한 파이썬 분석 툴이 활용되고 해당 내용은 </a:t>
            </a:r>
            <a:r>
              <a:rPr lang="en-US" altLang="ko-KR" sz="1800">
                <a:solidFill>
                  <a:srgbClr val="000000"/>
                </a:solidFill>
              </a:rPr>
              <a:t>DB</a:t>
            </a:r>
            <a:r>
              <a:rPr lang="ko-KR" altLang="en-US" sz="1800">
                <a:solidFill>
                  <a:srgbClr val="000000"/>
                </a:solidFill>
              </a:rPr>
              <a:t>에 다시 저장된다</a:t>
            </a:r>
            <a:r>
              <a:rPr lang="en-US" altLang="ko-KR" sz="1800">
                <a:solidFill>
                  <a:srgbClr val="000000"/>
                </a:solidFill>
              </a:rPr>
              <a:t>. </a:t>
            </a:r>
            <a:endParaRPr lang="ko-KR" altLang="en-US"/>
          </a:p>
        </p:txBody>
      </p:sp>
      <p:sp>
        <p:nvSpPr>
          <p:cNvPr id="13316" name="슬라이드 번호 개체 틀 3">
            <a:extLst>
              <a:ext uri="{FF2B5EF4-FFF2-40B4-BE49-F238E27FC236}">
                <a16:creationId xmlns:a16="http://schemas.microsoft.com/office/drawing/2014/main" id="{B705B420-914B-4337-28FE-F6063E516B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fld id="{90DEB53F-96D1-664C-8D7F-687A8A4733F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EC2723F2-E230-AC67-48D7-B23872F301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5E3F5277-2228-5F3B-0D07-EF3016512B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79A42C97-B936-55BC-3929-7A12B71239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fld id="{FC2E1BE1-A75E-1C40-B83E-6C9A7300802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758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>
            <a:extLst>
              <a:ext uri="{FF2B5EF4-FFF2-40B4-BE49-F238E27FC236}">
                <a16:creationId xmlns:a16="http://schemas.microsoft.com/office/drawing/2014/main" id="{EB570779-EC29-F9D6-EE23-0A3296E15C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>
            <a:extLst>
              <a:ext uri="{FF2B5EF4-FFF2-40B4-BE49-F238E27FC236}">
                <a16:creationId xmlns:a16="http://schemas.microsoft.com/office/drawing/2014/main" id="{2290AF70-644D-9DFB-39A8-E5FF80BD4C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604" name="슬라이드 번호 개체 틀 3">
            <a:extLst>
              <a:ext uri="{FF2B5EF4-FFF2-40B4-BE49-F238E27FC236}">
                <a16:creationId xmlns:a16="http://schemas.microsoft.com/office/drawing/2014/main" id="{FBB42819-703D-FA34-8CF3-29CB277093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fld id="{DD99244A-760B-DB4C-95FE-69DAE63BEE4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0DF4005-F645-D9C7-F509-EF96752781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EB7D87-464B-61E5-FC67-1486D3DCF8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172802D-50CE-24F7-33BB-F0B3675156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FF0A6-8EA7-0D44-B425-03C2EB3A87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967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4078086-585D-1D6D-F277-344BDEA192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C1CCC4-7309-083D-2CDC-3DBA99EAA0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C689511-2F54-85A7-DCC5-C695419289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07494-061D-194D-B1E3-4C23D2C162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634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42896B-4635-4CD4-D6A3-D1FBE4403F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7EE012-5FC6-227A-DA6A-24E7632928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B5AB66-3EBD-9BE7-5C1D-D56B3112FA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65115-14F8-8B4D-82F2-4DDC933A0D2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492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B4B49B5-8268-6394-7C0F-D1D666CEE8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E8DC616-F0FD-51E8-0A52-BF0F48AC69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DE74FA-6B55-DEF2-3D0C-9F71FE31D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D8370-9AAD-D341-8F95-F4D0444CA8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012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612EDB-8DF7-C788-371D-0728496D21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9A3360-E354-A381-15A7-2B0D037111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1C6672-3B51-F1D0-1BDD-BA0AE7653E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625BE-D23E-C54B-95E2-8B60351F75B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020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0CE0B3-A035-31C2-D2E4-1FEAEEEB30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C3A90C-C693-10EC-7B43-AC799BA8B1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915613-37C7-F97B-47F0-A111993679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FB355-53C2-354C-8987-F077EE1D5B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974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0FE3A77-E0E7-5327-D703-8F1866686B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0C37EDE-45DC-EAB7-5DD7-D7CC8CBDDE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5898520-C767-7CFF-45E5-C4AE4A10DB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FEC53-3839-A740-AC6C-B9BA68B9DAF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526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64E4C7A-3FB0-3909-1628-FEFA35936A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3F253A3-09CE-985D-2C4C-F6F8DEDA42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DCF69DD-E6DC-4795-F6E8-A4A04D5D61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6A007-DF9C-EB45-8EAE-946458FD30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942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330A2F8-52AB-4BEB-8243-33131C652D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9E6A8D0-9FB6-45F1-850D-FED557F88B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B610EC3-F06D-8FE4-2BC2-FE1DABEB6E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0753D-EA9D-0B4D-8BE1-7C6E595D38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120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1B9396-C917-949A-DD49-220FF47180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E7D5D9-1DE5-F680-557E-B052C9CDBA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AFCCE6-87B1-A4BE-EE98-B7851DD95C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411D9-217B-DC4C-92F7-7A806723A8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844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F9ADC7-6538-A76E-EA79-5F1101E96C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C46F63-F888-9388-B076-9B40A1C2CA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3EAAD4-0227-B702-3095-57D9D76571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33E9F-470E-0E4C-8911-C689223DE3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649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6E3AF61-D984-6FE8-5D05-2F26AECF84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8B34321-ED40-73EF-D047-CB66673BB7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23D185C-8882-7BD6-6372-EA7C9BEEBFE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ECA8514-272F-891A-5DE3-72BEA9131E5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E17F9DA-F878-488D-98A6-6B7EDFF8D9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8B8BE062-848E-B043-ADA1-EB1F14DF0D0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4CBE16E-BB2A-C900-5900-58DC5585B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9525"/>
            <a:ext cx="91471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제목 1">
            <a:extLst>
              <a:ext uri="{FF2B5EF4-FFF2-40B4-BE49-F238E27FC236}">
                <a16:creationId xmlns:a16="http://schemas.microsoft.com/office/drawing/2014/main" id="{1DFF0083-ED41-4BA3-72F4-8F0652C2E10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3700" y="44450"/>
            <a:ext cx="8353425" cy="3455988"/>
          </a:xfrm>
        </p:spPr>
        <p:txBody>
          <a:bodyPr/>
          <a:lstStyle/>
          <a:p>
            <a:pPr eaLnBrk="1" hangingPunct="1"/>
            <a:r>
              <a:rPr lang="ko-KR" altLang="en-US" sz="4000" b="1">
                <a:latin typeface="맑은 고딕" panose="020B0503020000020004" pitchFamily="34" charset="-127"/>
                <a:ea typeface="맑은 고딕" panose="020B0503020000020004" pitchFamily="34" charset="-127"/>
              </a:rPr>
              <a:t>온라인 코딩 테스트 웹 플랫폼</a:t>
            </a:r>
            <a:br>
              <a:rPr lang="en-US" altLang="ko-KR" sz="4000" b="1"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en-US" altLang="ko-KR" sz="4000" b="1">
                <a:latin typeface="맑은 고딕" panose="020B0503020000020004" pitchFamily="34" charset="-127"/>
                <a:ea typeface="맑은 고딕" panose="020B0503020000020004" pitchFamily="34" charset="-127"/>
              </a:rPr>
              <a:t>- </a:t>
            </a:r>
            <a:r>
              <a:rPr lang="ko-KR" altLang="en-US" sz="4000" b="1">
                <a:latin typeface="맑은 고딕" panose="020B0503020000020004" pitchFamily="34" charset="-127"/>
                <a:ea typeface="맑은 고딕" panose="020B0503020000020004" pitchFamily="34" charset="-127"/>
              </a:rPr>
              <a:t>프로그래머스쿠 </a:t>
            </a:r>
            <a:r>
              <a:rPr lang="en-US" altLang="ko-KR" sz="4000" b="1">
                <a:latin typeface="맑은 고딕" panose="020B0503020000020004" pitchFamily="34" charset="-127"/>
                <a:ea typeface="맑은 고딕" panose="020B0503020000020004" pitchFamily="34" charset="-127"/>
              </a:rPr>
              <a:t>-</a:t>
            </a:r>
            <a:endParaRPr lang="ko-KR" altLang="en-US" sz="4000" b="1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076" name="부제목 2">
            <a:extLst>
              <a:ext uri="{FF2B5EF4-FFF2-40B4-BE49-F238E27FC236}">
                <a16:creationId xmlns:a16="http://schemas.microsoft.com/office/drawing/2014/main" id="{0495D1B4-3E19-0EF7-B77B-306BEDD42DF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27125" y="4344988"/>
            <a:ext cx="6886575" cy="1668462"/>
          </a:xfrm>
        </p:spPr>
        <p:txBody>
          <a:bodyPr/>
          <a:lstStyle/>
          <a:p>
            <a:pPr algn="r" eaLnBrk="1" hangingPunct="1"/>
            <a:r>
              <a:rPr lang="ko-KR" altLang="en-US" sz="2000">
                <a:latin typeface="맑은 고딕" panose="020B0503020000020004" pitchFamily="34" charset="-127"/>
                <a:ea typeface="맑은 고딕" panose="020B0503020000020004" pitchFamily="34" charset="-127"/>
              </a:rPr>
              <a:t>소프트웨어공학개론 </a:t>
            </a:r>
            <a:r>
              <a:rPr lang="en-US" altLang="ko-KR" sz="2000">
                <a:latin typeface="맑은 고딕" panose="020B0503020000020004" pitchFamily="34" charset="-127"/>
                <a:ea typeface="맑은 고딕" panose="020B0503020000020004" pitchFamily="34" charset="-127"/>
              </a:rPr>
              <a:t>TEAM 7</a:t>
            </a:r>
          </a:p>
          <a:p>
            <a:pPr algn="r" eaLnBrk="1" hangingPunct="1"/>
            <a:r>
              <a:rPr lang="ko-KR" altLang="en-US" sz="2000">
                <a:latin typeface="맑은 고딕" panose="020B0503020000020004" pitchFamily="34" charset="-127"/>
                <a:ea typeface="맑은 고딕" panose="020B0503020000020004" pitchFamily="34" charset="-127"/>
              </a:rPr>
              <a:t>김양선</a:t>
            </a:r>
            <a:r>
              <a:rPr lang="en-US" altLang="ko-KR" sz="2000"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2000">
                <a:latin typeface="맑은 고딕" panose="020B0503020000020004" pitchFamily="34" charset="-127"/>
                <a:ea typeface="맑은 고딕" panose="020B0503020000020004" pitchFamily="34" charset="-127"/>
              </a:rPr>
              <a:t>김호진</a:t>
            </a:r>
            <a:r>
              <a:rPr lang="en-US" altLang="ko-KR" sz="2000"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2000">
                <a:latin typeface="맑은 고딕" panose="020B0503020000020004" pitchFamily="34" charset="-127"/>
                <a:ea typeface="맑은 고딕" panose="020B0503020000020004" pitchFamily="34" charset="-127"/>
              </a:rPr>
              <a:t>변영민</a:t>
            </a:r>
            <a:r>
              <a:rPr lang="en-US" altLang="ko-KR" sz="2000"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2000">
                <a:latin typeface="맑은 고딕" panose="020B0503020000020004" pitchFamily="34" charset="-127"/>
                <a:ea typeface="맑은 고딕" panose="020B0503020000020004" pitchFamily="34" charset="-127"/>
              </a:rPr>
              <a:t>이주빈</a:t>
            </a:r>
            <a:r>
              <a:rPr lang="en-US" altLang="ko-KR" sz="2000"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2000">
                <a:latin typeface="맑은 고딕" panose="020B0503020000020004" pitchFamily="34" charset="-127"/>
                <a:ea typeface="맑은 고딕" panose="020B0503020000020004" pitchFamily="34" charset="-127"/>
              </a:rPr>
              <a:t>임세아</a:t>
            </a:r>
            <a:r>
              <a:rPr lang="en-US" altLang="ko-KR" sz="2000"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2000">
                <a:latin typeface="맑은 고딕" panose="020B0503020000020004" pitchFamily="34" charset="-127"/>
                <a:ea typeface="맑은 고딕" panose="020B0503020000020004" pitchFamily="34" charset="-127"/>
              </a:rPr>
              <a:t>전윤태</a:t>
            </a:r>
            <a:r>
              <a:rPr lang="en-US" altLang="ko-KR" sz="2000"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sz="2000"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F46FB06A-E2B9-81A8-B9F4-19192D396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9525"/>
            <a:ext cx="91471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제목 5">
            <a:extLst>
              <a:ext uri="{FF2B5EF4-FFF2-40B4-BE49-F238E27FC236}">
                <a16:creationId xmlns:a16="http://schemas.microsoft.com/office/drawing/2014/main" id="{44C256DF-CFFE-8E61-06BD-D021EA9614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1075"/>
            <a:ext cx="8229600" cy="685800"/>
          </a:xfrm>
        </p:spPr>
        <p:txBody>
          <a:bodyPr/>
          <a:lstStyle/>
          <a:p>
            <a:pPr algn="l"/>
            <a:r>
              <a:rPr lang="ko-KR" altLang="en-US" sz="3200" b="1">
                <a:ea typeface="맑은 고딕" panose="020B0503020000020004" pitchFamily="34" charset="-127"/>
              </a:rPr>
              <a:t>조직화된 역할 분담</a:t>
            </a:r>
          </a:p>
        </p:txBody>
      </p:sp>
      <p:pic>
        <p:nvPicPr>
          <p:cNvPr id="10244" name="내용 개체 틀 4">
            <a:extLst>
              <a:ext uri="{FF2B5EF4-FFF2-40B4-BE49-F238E27FC236}">
                <a16:creationId xmlns:a16="http://schemas.microsoft.com/office/drawing/2014/main" id="{E02D0FFB-8BD3-03CE-0F0A-7E8E8FF248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2975" y="2617788"/>
            <a:ext cx="7216775" cy="3579812"/>
          </a:xfrm>
        </p:spPr>
      </p:pic>
      <p:sp>
        <p:nvSpPr>
          <p:cNvPr id="10245" name="TextBox 5">
            <a:extLst>
              <a:ext uri="{FF2B5EF4-FFF2-40B4-BE49-F238E27FC236}">
                <a16:creationId xmlns:a16="http://schemas.microsoft.com/office/drawing/2014/main" id="{C726882E-AEC5-D5E3-1041-595D317BA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1700213"/>
            <a:ext cx="805815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lnSpc>
                <a:spcPct val="125000"/>
              </a:lnSpc>
              <a:spcBef>
                <a:spcPct val="0"/>
              </a:spcBef>
            </a:pPr>
            <a:r>
              <a:rPr lang="en-US" altLang="ko-KR" sz="1800">
                <a:latin typeface="맑은 고딕" panose="020B0503020000020004" pitchFamily="34" charset="-127"/>
                <a:ea typeface="맑은 고딕" panose="020B0503020000020004" pitchFamily="34" charset="-127"/>
              </a:rPr>
              <a:t>Notion</a:t>
            </a:r>
            <a:r>
              <a:rPr lang="ko-KR" altLang="en-US" sz="1800">
                <a:latin typeface="맑은 고딕" panose="020B0503020000020004" pitchFamily="34" charset="-127"/>
                <a:ea typeface="맑은 고딕" panose="020B0503020000020004" pitchFamily="34" charset="-127"/>
              </a:rPr>
              <a:t>을 활용한 조직적인 역할 분담</a:t>
            </a:r>
            <a:endParaRPr lang="en-US" altLang="ko-KR" sz="180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atinLnBrk="0">
              <a:lnSpc>
                <a:spcPct val="125000"/>
              </a:lnSpc>
              <a:spcBef>
                <a:spcPct val="0"/>
              </a:spcBef>
            </a:pPr>
            <a:r>
              <a:rPr lang="ko-KR" altLang="en-US" sz="1800">
                <a:latin typeface="맑은 고딕" panose="020B0503020000020004" pitchFamily="34" charset="-127"/>
                <a:ea typeface="맑은 고딕" panose="020B0503020000020004" pitchFamily="34" charset="-127"/>
              </a:rPr>
              <a:t>구체적인 작업 명세를 통해 원활한 </a:t>
            </a:r>
            <a:r>
              <a:rPr lang="en-US" altLang="ko-KR" sz="1800">
                <a:latin typeface="맑은 고딕" panose="020B0503020000020004" pitchFamily="34" charset="-127"/>
                <a:ea typeface="맑은 고딕" panose="020B0503020000020004" pitchFamily="34" charset="-127"/>
              </a:rPr>
              <a:t>Frontend</a:t>
            </a:r>
            <a:r>
              <a:rPr lang="ko-KR" altLang="en-US" sz="1800">
                <a:latin typeface="맑은 고딕" panose="020B0503020000020004" pitchFamily="34" charset="-127"/>
                <a:ea typeface="맑은 고딕" panose="020B0503020000020004" pitchFamily="34" charset="-127"/>
              </a:rPr>
              <a:t>와 </a:t>
            </a:r>
            <a:r>
              <a:rPr lang="en-US" altLang="ko-KR" sz="1800">
                <a:latin typeface="맑은 고딕" panose="020B0503020000020004" pitchFamily="34" charset="-127"/>
                <a:ea typeface="맑은 고딕" panose="020B0503020000020004" pitchFamily="34" charset="-127"/>
              </a:rPr>
              <a:t>Backend</a:t>
            </a:r>
            <a:r>
              <a:rPr lang="ko-KR" altLang="en-US" sz="1800">
                <a:latin typeface="맑은 고딕" panose="020B0503020000020004" pitchFamily="34" charset="-127"/>
                <a:ea typeface="맑은 고딕" panose="020B0503020000020004" pitchFamily="34" charset="-127"/>
              </a:rPr>
              <a:t>의 병행 개발 진행 </a:t>
            </a:r>
            <a:endParaRPr lang="en-US" altLang="ko-KR" sz="180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6746892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>
            <a:extLst>
              <a:ext uri="{FF2B5EF4-FFF2-40B4-BE49-F238E27FC236}">
                <a16:creationId xmlns:a16="http://schemas.microsoft.com/office/drawing/2014/main" id="{C3630994-A532-983F-88D8-8D0E9B736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471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제목 5">
            <a:extLst>
              <a:ext uri="{FF2B5EF4-FFF2-40B4-BE49-F238E27FC236}">
                <a16:creationId xmlns:a16="http://schemas.microsoft.com/office/drawing/2014/main" id="{3BEB3978-3A54-9136-B89F-307B8ED961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8788" y="836613"/>
            <a:ext cx="8229600" cy="685800"/>
          </a:xfrm>
        </p:spPr>
        <p:txBody>
          <a:bodyPr/>
          <a:lstStyle/>
          <a:p>
            <a:pPr algn="l"/>
            <a:r>
              <a:rPr lang="ko-KR" altLang="en-US" sz="3200" b="1">
                <a:ea typeface="맑은 고딕" panose="020B0503020000020004" pitchFamily="34" charset="-127"/>
              </a:rPr>
              <a:t>로그인 페이지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89BFB1A-3A87-B734-2B02-4B607DE80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844675"/>
            <a:ext cx="8229600" cy="4895850"/>
          </a:xfrm>
        </p:spPr>
        <p:txBody>
          <a:bodyPr/>
          <a:lstStyle/>
          <a:p>
            <a:pPr>
              <a:defRPr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FontTx/>
              <a:buNone/>
              <a:defRPr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485" name="그림 2">
            <a:extLst>
              <a:ext uri="{FF2B5EF4-FFF2-40B4-BE49-F238E27FC236}">
                <a16:creationId xmlns:a16="http://schemas.microsoft.com/office/drawing/2014/main" id="{BCF80BAB-B03E-7D19-159C-8E6978DD1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1760538"/>
            <a:ext cx="5940425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TextBox 1">
            <a:extLst>
              <a:ext uri="{FF2B5EF4-FFF2-40B4-BE49-F238E27FC236}">
                <a16:creationId xmlns:a16="http://schemas.microsoft.com/office/drawing/2014/main" id="{42D2656B-E35B-1FD1-7B92-57B8ECCBC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" y="4868863"/>
            <a:ext cx="7704138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lnSpc>
                <a:spcPct val="125000"/>
              </a:lnSpc>
              <a:spcBef>
                <a:spcPct val="0"/>
              </a:spcBef>
            </a:pPr>
            <a:r>
              <a:rPr lang="ko-KR" altLang="en-US" sz="1800">
                <a:latin typeface="맑은 고딕" panose="020B0503020000020004" pitchFamily="34" charset="-127"/>
                <a:ea typeface="맑은 고딕" panose="020B0503020000020004" pitchFamily="34" charset="-127"/>
              </a:rPr>
              <a:t>다수의 사용자가 동시에 서비스를 이용할 수 있도록 로그인 기능 구현</a:t>
            </a:r>
            <a:endParaRPr lang="en-US" altLang="ko-KR" sz="180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atinLnBrk="0">
              <a:lnSpc>
                <a:spcPct val="125000"/>
              </a:lnSpc>
              <a:spcBef>
                <a:spcPct val="0"/>
              </a:spcBef>
            </a:pPr>
            <a:r>
              <a:rPr lang="en-US" altLang="ko-KR" sz="1800">
                <a:latin typeface="맑은 고딕" panose="020B0503020000020004" pitchFamily="34" charset="-127"/>
                <a:ea typeface="맑은 고딕" panose="020B0503020000020004" pitchFamily="34" charset="-127"/>
              </a:rPr>
              <a:t>Backend</a:t>
            </a:r>
            <a:r>
              <a:rPr lang="ko-KR" altLang="en-US" sz="1800">
                <a:latin typeface="맑은 고딕" panose="020B0503020000020004" pitchFamily="34" charset="-127"/>
                <a:ea typeface="맑은 고딕" panose="020B0503020000020004" pitchFamily="34" charset="-127"/>
              </a:rPr>
              <a:t>에서 페이지에 입력된 학번과 비밀번호를 검증한 이후 비밀번호를 제외한 유저 정보 반환</a:t>
            </a:r>
            <a:endParaRPr lang="en-US" altLang="ko-KR" sz="180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atinLnBrk="0">
              <a:lnSpc>
                <a:spcPct val="125000"/>
              </a:lnSpc>
              <a:spcBef>
                <a:spcPct val="0"/>
              </a:spcBef>
            </a:pPr>
            <a:r>
              <a:rPr lang="en-US" altLang="ko-KR" sz="1800">
                <a:latin typeface="맑은 고딕" panose="020B0503020000020004" pitchFamily="34" charset="-127"/>
                <a:ea typeface="맑은 고딕" panose="020B0503020000020004" pitchFamily="34" charset="-127"/>
              </a:rPr>
              <a:t>Set-Cookie </a:t>
            </a:r>
            <a:r>
              <a:rPr lang="ko-KR" altLang="en-US" sz="1800">
                <a:latin typeface="맑은 고딕" panose="020B0503020000020004" pitchFamily="34" charset="-127"/>
                <a:ea typeface="맑은 고딕" panose="020B0503020000020004" pitchFamily="34" charset="-127"/>
              </a:rPr>
              <a:t>헤더로 오는 </a:t>
            </a:r>
            <a:r>
              <a:rPr lang="en-US" altLang="ko-KR" sz="1800">
                <a:latin typeface="맑은 고딕" panose="020B0503020000020004" pitchFamily="34" charset="-127"/>
                <a:ea typeface="맑은 고딕" panose="020B0503020000020004" pitchFamily="34" charset="-127"/>
              </a:rPr>
              <a:t>sessionid</a:t>
            </a:r>
            <a:r>
              <a:rPr lang="ko-KR" altLang="en-US" sz="1800">
                <a:latin typeface="맑은 고딕" panose="020B0503020000020004" pitchFamily="34" charset="-127"/>
                <a:ea typeface="맑은 고딕" panose="020B0503020000020004" pitchFamily="34" charset="-127"/>
              </a:rPr>
              <a:t>와 </a:t>
            </a:r>
            <a:r>
              <a:rPr lang="en-US" altLang="ko-KR" sz="1800">
                <a:latin typeface="맑은 고딕" panose="020B0503020000020004" pitchFamily="34" charset="-127"/>
                <a:ea typeface="맑은 고딕" panose="020B0503020000020004" pitchFamily="34" charset="-127"/>
              </a:rPr>
              <a:t>csrftoken</a:t>
            </a:r>
            <a:r>
              <a:rPr lang="ko-KR" altLang="en-US" sz="1800">
                <a:latin typeface="맑은 고딕" panose="020B0503020000020004" pitchFamily="34" charset="-127"/>
                <a:ea typeface="맑은 고딕" panose="020B0503020000020004" pitchFamily="34" charset="-127"/>
              </a:rPr>
              <a:t>을 저장한 뒤</a:t>
            </a:r>
            <a:r>
              <a:rPr lang="en-US" altLang="ko-KR" sz="1800"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sz="1800">
                <a:latin typeface="맑은 고딕" panose="020B0503020000020004" pitchFamily="34" charset="-127"/>
                <a:ea typeface="맑은 고딕" panose="020B0503020000020004" pitchFamily="34" charset="-127"/>
              </a:rPr>
              <a:t>인증이 필요한 모든 요청에 해당 값을 넣어 전송</a:t>
            </a:r>
            <a:endParaRPr lang="en-US" altLang="ko-KR" sz="180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atinLnBrk="0">
              <a:spcBef>
                <a:spcPct val="0"/>
              </a:spcBef>
            </a:pPr>
            <a:endParaRPr lang="ko-KR" altLang="en-US" sz="180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1973671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id="{C67383E9-91AD-DCDC-F40C-A2D3CF2D4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471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제목 5">
            <a:extLst>
              <a:ext uri="{FF2B5EF4-FFF2-40B4-BE49-F238E27FC236}">
                <a16:creationId xmlns:a16="http://schemas.microsoft.com/office/drawing/2014/main" id="{14815160-B0DD-5C0E-58AE-479014DA20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8788" y="836613"/>
            <a:ext cx="8229600" cy="685800"/>
          </a:xfrm>
        </p:spPr>
        <p:txBody>
          <a:bodyPr/>
          <a:lstStyle/>
          <a:p>
            <a:pPr algn="l"/>
            <a:r>
              <a:rPr lang="ko-KR" altLang="en-US" sz="3200" b="1">
                <a:ea typeface="맑은 고딕" panose="020B0503020000020004" pitchFamily="34" charset="-127"/>
              </a:rPr>
              <a:t>로그인 페이지 </a:t>
            </a:r>
            <a:r>
              <a:rPr lang="en-US" altLang="ko-KR" sz="3200" b="1">
                <a:ea typeface="맑은 고딕" panose="020B0503020000020004" pitchFamily="34" charset="-127"/>
              </a:rPr>
              <a:t>(</a:t>
            </a:r>
            <a:r>
              <a:rPr lang="ko-KR" altLang="en-US" sz="3200" b="1">
                <a:ea typeface="맑은 고딕" panose="020B0503020000020004" pitchFamily="34" charset="-127"/>
              </a:rPr>
              <a:t>로그인 실패</a:t>
            </a:r>
            <a:r>
              <a:rPr lang="en-US" altLang="ko-KR" sz="3200" b="1">
                <a:ea typeface="맑은 고딕" panose="020B0503020000020004" pitchFamily="34" charset="-127"/>
              </a:rPr>
              <a:t>)</a:t>
            </a:r>
            <a:r>
              <a:rPr lang="ko-KR" altLang="en-US" sz="3200" b="1">
                <a:ea typeface="맑은 고딕" panose="020B0503020000020004" pitchFamily="34" charset="-127"/>
              </a:rPr>
              <a:t> 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27418B3-FD15-E641-27F8-97D3CDD3F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844675"/>
            <a:ext cx="8229600" cy="4895850"/>
          </a:xfrm>
        </p:spPr>
        <p:txBody>
          <a:bodyPr/>
          <a:lstStyle/>
          <a:p>
            <a:pPr>
              <a:defRPr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FontTx/>
              <a:buNone/>
              <a:defRPr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509" name="그림 2">
            <a:extLst>
              <a:ext uri="{FF2B5EF4-FFF2-40B4-BE49-F238E27FC236}">
                <a16:creationId xmlns:a16="http://schemas.microsoft.com/office/drawing/2014/main" id="{0F97CF2E-39E1-ED33-166C-AABCEF254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1762125"/>
            <a:ext cx="5940425" cy="293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TextBox 1">
            <a:extLst>
              <a:ext uri="{FF2B5EF4-FFF2-40B4-BE49-F238E27FC236}">
                <a16:creationId xmlns:a16="http://schemas.microsoft.com/office/drawing/2014/main" id="{FCC1DD6E-46D5-8B3E-FBB6-B34B913A7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" y="5014913"/>
            <a:ext cx="7704138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lnSpc>
                <a:spcPct val="125000"/>
              </a:lnSpc>
              <a:spcBef>
                <a:spcPct val="0"/>
              </a:spcBef>
            </a:pPr>
            <a:r>
              <a:rPr lang="ko-KR" altLang="en-US" sz="1800">
                <a:latin typeface="맑은 고딕" panose="020B0503020000020004" pitchFamily="34" charset="-127"/>
                <a:ea typeface="맑은 고딕" panose="020B0503020000020004" pitchFamily="34" charset="-127"/>
              </a:rPr>
              <a:t>아이디나</a:t>
            </a:r>
            <a:r>
              <a:rPr lang="en-US" altLang="ko-KR" sz="1800"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sz="1800">
                <a:latin typeface="맑은 고딕" panose="020B0503020000020004" pitchFamily="34" charset="-127"/>
                <a:ea typeface="맑은 고딕" panose="020B0503020000020004" pitchFamily="34" charset="-127"/>
              </a:rPr>
              <a:t>비밀번호를 입력하지 않았거나</a:t>
            </a:r>
            <a:r>
              <a:rPr lang="en-US" altLang="ko-KR" sz="1800"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800">
                <a:latin typeface="맑은 고딕" panose="020B0503020000020004" pitchFamily="34" charset="-127"/>
                <a:ea typeface="맑은 고딕" panose="020B0503020000020004" pitchFamily="34" charset="-127"/>
              </a:rPr>
              <a:t>잘못 입력한 경우에는 사용자에게 에러메시지 제공</a:t>
            </a:r>
          </a:p>
        </p:txBody>
      </p:sp>
    </p:spTree>
    <p:extLst>
      <p:ext uri="{BB962C8B-B14F-4D97-AF65-F5344CB8AC3E}">
        <p14:creationId xmlns:p14="http://schemas.microsoft.com/office/powerpoint/2010/main" val="1223659926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515A8148-93EE-FFB7-F9CB-A27F7EA6A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471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제목 5">
            <a:extLst>
              <a:ext uri="{FF2B5EF4-FFF2-40B4-BE49-F238E27FC236}">
                <a16:creationId xmlns:a16="http://schemas.microsoft.com/office/drawing/2014/main" id="{FC591F7F-CBB7-CCA5-3060-DCDEF4C125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8788" y="836613"/>
            <a:ext cx="8229600" cy="685800"/>
          </a:xfrm>
        </p:spPr>
        <p:txBody>
          <a:bodyPr/>
          <a:lstStyle/>
          <a:p>
            <a:pPr algn="l"/>
            <a:r>
              <a:rPr lang="ko-KR" altLang="en-US" sz="3200" b="1">
                <a:ea typeface="맑은 고딕" panose="020B0503020000020004" pitchFamily="34" charset="-127"/>
              </a:rPr>
              <a:t>강의 선택 페이지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6AFF9B0-317F-2210-81D8-93ACD282F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844675"/>
            <a:ext cx="8229600" cy="4895850"/>
          </a:xfrm>
        </p:spPr>
        <p:txBody>
          <a:bodyPr/>
          <a:lstStyle/>
          <a:p>
            <a:pPr>
              <a:defRPr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FontTx/>
              <a:buNone/>
              <a:defRPr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533" name="그림 2">
            <a:extLst>
              <a:ext uri="{FF2B5EF4-FFF2-40B4-BE49-F238E27FC236}">
                <a16:creationId xmlns:a16="http://schemas.microsoft.com/office/drawing/2014/main" id="{86676BDB-3224-4410-36E2-5FCC40F2C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1760538"/>
            <a:ext cx="5940425" cy="293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TextBox 1">
            <a:extLst>
              <a:ext uri="{FF2B5EF4-FFF2-40B4-BE49-F238E27FC236}">
                <a16:creationId xmlns:a16="http://schemas.microsoft.com/office/drawing/2014/main" id="{DBE22D71-8BDA-5972-6173-28CE76BD5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" y="5014913"/>
            <a:ext cx="7704138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lnSpc>
                <a:spcPct val="125000"/>
              </a:lnSpc>
              <a:spcBef>
                <a:spcPct val="0"/>
              </a:spcBef>
            </a:pPr>
            <a:r>
              <a:rPr lang="ko-KR" altLang="en-US" sz="1800">
                <a:latin typeface="맑은 고딕" panose="020B0503020000020004" pitchFamily="34" charset="-127"/>
                <a:ea typeface="맑은 고딕" panose="020B0503020000020004" pitchFamily="34" charset="-127"/>
              </a:rPr>
              <a:t>로그인이 성공적으로 진행되면</a:t>
            </a:r>
            <a:r>
              <a:rPr lang="en-US" altLang="ko-KR" sz="1800"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800">
                <a:latin typeface="맑은 고딕" panose="020B0503020000020004" pitchFamily="34" charset="-127"/>
                <a:ea typeface="맑은 고딕" panose="020B0503020000020004" pitchFamily="34" charset="-127"/>
              </a:rPr>
              <a:t>강의 선택 페이지 생성</a:t>
            </a:r>
            <a:endParaRPr lang="en-US" altLang="ko-KR" sz="180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atinLnBrk="0">
              <a:lnSpc>
                <a:spcPct val="125000"/>
              </a:lnSpc>
              <a:spcBef>
                <a:spcPct val="0"/>
              </a:spcBef>
            </a:pPr>
            <a:r>
              <a:rPr lang="ko-KR" altLang="en-US" sz="1800">
                <a:latin typeface="맑은 고딕" panose="020B0503020000020004" pitchFamily="34" charset="-127"/>
                <a:ea typeface="맑은 고딕" panose="020B0503020000020004" pitchFamily="34" charset="-127"/>
              </a:rPr>
              <a:t>반드시 강의를 선택하고</a:t>
            </a:r>
            <a:r>
              <a:rPr lang="en-US" altLang="ko-KR" sz="1800">
                <a:latin typeface="맑은 고딕" panose="020B0503020000020004" pitchFamily="34" charset="-127"/>
                <a:ea typeface="맑은 고딕" panose="020B0503020000020004" pitchFamily="34" charset="-127"/>
              </a:rPr>
              <a:t>, enroll API</a:t>
            </a:r>
            <a:r>
              <a:rPr lang="ko-KR" altLang="en-US" sz="1800">
                <a:latin typeface="맑은 고딕" panose="020B0503020000020004" pitchFamily="34" charset="-127"/>
                <a:ea typeface="맑은 고딕" panose="020B0503020000020004" pitchFamily="34" charset="-127"/>
              </a:rPr>
              <a:t>가 성공적으로 호출되어야만</a:t>
            </a:r>
            <a:r>
              <a:rPr lang="en-US" altLang="ko-KR" sz="1800"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sz="1800">
                <a:latin typeface="맑은 고딕" panose="020B0503020000020004" pitchFamily="34" charset="-127"/>
                <a:ea typeface="맑은 고딕" panose="020B0503020000020004" pitchFamily="34" charset="-127"/>
              </a:rPr>
              <a:t>테스트페이지로 이동 가능</a:t>
            </a:r>
            <a:endParaRPr lang="en-US" altLang="ko-KR" sz="180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atinLnBrk="0">
              <a:spcBef>
                <a:spcPct val="0"/>
              </a:spcBef>
            </a:pPr>
            <a:endParaRPr lang="en-US" altLang="ko-KR" sz="180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atinLnBrk="0">
              <a:spcBef>
                <a:spcPct val="0"/>
              </a:spcBef>
            </a:pPr>
            <a:endParaRPr lang="ko-KR" altLang="en-US" sz="180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8146872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51FBC64F-ECA3-5CE1-6B6D-FFEDEF827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471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제목 5">
            <a:extLst>
              <a:ext uri="{FF2B5EF4-FFF2-40B4-BE49-F238E27FC236}">
                <a16:creationId xmlns:a16="http://schemas.microsoft.com/office/drawing/2014/main" id="{48ACC88F-FCEE-B831-15E3-46B19661EF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8788" y="836613"/>
            <a:ext cx="8229600" cy="685800"/>
          </a:xfrm>
        </p:spPr>
        <p:txBody>
          <a:bodyPr/>
          <a:lstStyle/>
          <a:p>
            <a:pPr algn="l"/>
            <a:r>
              <a:rPr lang="ko-KR" altLang="en-US" sz="3200" b="1">
                <a:ea typeface="맑은 고딕" panose="020B0503020000020004" pitchFamily="34" charset="-127"/>
              </a:rPr>
              <a:t>테스트페이지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8BC2B7B-62EF-BAFC-47FD-43A4FFA87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844675"/>
            <a:ext cx="8229600" cy="4895850"/>
          </a:xfrm>
        </p:spPr>
        <p:txBody>
          <a:bodyPr/>
          <a:lstStyle/>
          <a:p>
            <a:pPr>
              <a:defRPr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FontTx/>
              <a:buNone/>
              <a:defRPr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557" name="그림 2">
            <a:extLst>
              <a:ext uri="{FF2B5EF4-FFF2-40B4-BE49-F238E27FC236}">
                <a16:creationId xmlns:a16="http://schemas.microsoft.com/office/drawing/2014/main" id="{96D8E731-7A8A-B3B3-FB19-D49CB0C0B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1844675"/>
            <a:ext cx="8089900" cy="40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1824588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51FBC64F-ECA3-5CE1-6B6D-FFEDEF827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471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제목 5">
            <a:extLst>
              <a:ext uri="{FF2B5EF4-FFF2-40B4-BE49-F238E27FC236}">
                <a16:creationId xmlns:a16="http://schemas.microsoft.com/office/drawing/2014/main" id="{48ACC88F-FCEE-B831-15E3-46B19661EF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8788" y="836613"/>
            <a:ext cx="8229600" cy="685800"/>
          </a:xfrm>
        </p:spPr>
        <p:txBody>
          <a:bodyPr/>
          <a:lstStyle/>
          <a:p>
            <a:pPr algn="l"/>
            <a:r>
              <a:rPr lang="ko-KR" altLang="en-US" sz="3200" b="1" dirty="0">
                <a:ea typeface="맑은 고딕" panose="020B0503020000020004" pitchFamily="34" charset="-127"/>
              </a:rPr>
              <a:t>결과 페이지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8BC2B7B-62EF-BAFC-47FD-43A4FFA87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844675"/>
            <a:ext cx="8229600" cy="4895850"/>
          </a:xfrm>
        </p:spPr>
        <p:txBody>
          <a:bodyPr/>
          <a:lstStyle/>
          <a:p>
            <a:pPr>
              <a:defRPr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FontTx/>
              <a:buNone/>
              <a:defRPr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557" name="그림 2">
            <a:extLst>
              <a:ext uri="{FF2B5EF4-FFF2-40B4-BE49-F238E27FC236}">
                <a16:creationId xmlns:a16="http://schemas.microsoft.com/office/drawing/2014/main" id="{96D8E731-7A8A-B3B3-FB19-D49CB0C0B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2420" y="1844675"/>
            <a:ext cx="7915986" cy="40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611854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>
            <a:extLst>
              <a:ext uri="{FF2B5EF4-FFF2-40B4-BE49-F238E27FC236}">
                <a16:creationId xmlns:a16="http://schemas.microsoft.com/office/drawing/2014/main" id="{4D3142C4-7492-A982-81F2-BD1B97B97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471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제목 5">
            <a:extLst>
              <a:ext uri="{FF2B5EF4-FFF2-40B4-BE49-F238E27FC236}">
                <a16:creationId xmlns:a16="http://schemas.microsoft.com/office/drawing/2014/main" id="{77FA1F50-612E-248A-488C-C28CBF416C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2" y="2857500"/>
            <a:ext cx="8229600" cy="114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ea typeface="맑은 고딕" panose="020B0503020000020004" pitchFamily="34" charset="-127"/>
              </a:rPr>
              <a:t>지금부터는 시연을 진행하겠습니다</a:t>
            </a:r>
            <a:br>
              <a:rPr lang="en-US" altLang="ko-KR" sz="4000" b="1" dirty="0">
                <a:ea typeface="맑은 고딕" panose="020B0503020000020004" pitchFamily="34" charset="-127"/>
              </a:rPr>
            </a:br>
            <a:r>
              <a:rPr lang="ko-KR" altLang="en-US" sz="4000" b="1" dirty="0">
                <a:ea typeface="맑은 고딕" panose="020B0503020000020004" pitchFamily="34" charset="-127"/>
              </a:rPr>
              <a:t>감사합니다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3C160FD-6C32-6D73-A13A-92E5CAE29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9237"/>
            <a:ext cx="91471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제목 5">
            <a:extLst>
              <a:ext uri="{FF2B5EF4-FFF2-40B4-BE49-F238E27FC236}">
                <a16:creationId xmlns:a16="http://schemas.microsoft.com/office/drawing/2014/main" id="{34028D08-E543-2022-F2CB-EF4F5F3880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4186238"/>
            <a:ext cx="8229600" cy="2160587"/>
          </a:xfrm>
        </p:spPr>
        <p:txBody>
          <a:bodyPr/>
          <a:lstStyle/>
          <a:p>
            <a:r>
              <a:rPr lang="ko-KR" altLang="en-US" sz="3200" b="1">
                <a:ea typeface="맑은 고딕" panose="020B0503020000020004" pitchFamily="34" charset="-127"/>
              </a:rPr>
              <a:t>프로그래머스쿠</a:t>
            </a:r>
            <a:r>
              <a:rPr lang="en-US" altLang="ko-KR" sz="3200" b="1">
                <a:ea typeface="맑은 고딕" panose="020B0503020000020004" pitchFamily="34" charset="-127"/>
              </a:rPr>
              <a:t>(Programmerskku)</a:t>
            </a:r>
            <a:r>
              <a:rPr lang="ko-KR" altLang="en-US" sz="3200" b="1">
                <a:ea typeface="맑은 고딕" panose="020B0503020000020004" pitchFamily="34" charset="-127"/>
              </a:rPr>
              <a:t>는 </a:t>
            </a:r>
            <a:br>
              <a:rPr lang="en-US" altLang="ko-KR" sz="3200" b="1">
                <a:ea typeface="맑은 고딕" panose="020B0503020000020004" pitchFamily="34" charset="-127"/>
              </a:rPr>
            </a:br>
            <a:r>
              <a:rPr lang="ko-KR" altLang="en-US" sz="3200" b="1">
                <a:ea typeface="맑은 고딕" panose="020B0503020000020004" pitchFamily="34" charset="-127"/>
              </a:rPr>
              <a:t>프로그래머스에서 영감을 받은 </a:t>
            </a:r>
            <a:br>
              <a:rPr lang="en-US" altLang="ko-KR" sz="3200" b="1">
                <a:ea typeface="맑은 고딕" panose="020B0503020000020004" pitchFamily="34" charset="-127"/>
              </a:rPr>
            </a:br>
            <a:r>
              <a:rPr lang="ko-KR" altLang="en-US" sz="3200" b="1">
                <a:ea typeface="맑은 고딕" panose="020B0503020000020004" pitchFamily="34" charset="-127"/>
              </a:rPr>
              <a:t>파이썬 코딩 테스트 플랫폼입니다</a:t>
            </a:r>
            <a:r>
              <a:rPr lang="en-US" altLang="ko-KR" sz="3200" b="1">
                <a:ea typeface="맑은 고딕" panose="020B0503020000020004" pitchFamily="34" charset="-127"/>
              </a:rPr>
              <a:t>.</a:t>
            </a:r>
            <a:endParaRPr lang="ko-KR" altLang="en-US" sz="3200" b="1">
              <a:ea typeface="맑은 고딕" panose="020B0503020000020004" pitchFamily="34" charset="-127"/>
            </a:endParaRPr>
          </a:p>
        </p:txBody>
      </p:sp>
      <p:pic>
        <p:nvPicPr>
          <p:cNvPr id="4100" name="내용 개체 틀 10">
            <a:extLst>
              <a:ext uri="{FF2B5EF4-FFF2-40B4-BE49-F238E27FC236}">
                <a16:creationId xmlns:a16="http://schemas.microsoft.com/office/drawing/2014/main" id="{15B94ED8-EE8F-5278-A15F-144F982C05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51163" y="982663"/>
            <a:ext cx="3238500" cy="3238500"/>
          </a:xfrm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F22C176-AE80-0EAB-00B3-D573DC377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9525"/>
            <a:ext cx="91471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제목 5">
            <a:extLst>
              <a:ext uri="{FF2B5EF4-FFF2-40B4-BE49-F238E27FC236}">
                <a16:creationId xmlns:a16="http://schemas.microsoft.com/office/drawing/2014/main" id="{93D2E57D-2BA6-1FCE-4660-DC77CAC632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1075"/>
            <a:ext cx="8229600" cy="685800"/>
          </a:xfrm>
        </p:spPr>
        <p:txBody>
          <a:bodyPr/>
          <a:lstStyle/>
          <a:p>
            <a:pPr algn="l"/>
            <a:r>
              <a:rPr lang="ko-KR" altLang="en-US" sz="3200" b="1">
                <a:ea typeface="맑은 고딕" panose="020B0503020000020004" pitchFamily="34" charset="-127"/>
              </a:rPr>
              <a:t>사용자 친화적인 디자인</a:t>
            </a:r>
          </a:p>
        </p:txBody>
      </p:sp>
      <p:pic>
        <p:nvPicPr>
          <p:cNvPr id="6148" name="내용 개체 틀 4">
            <a:extLst>
              <a:ext uri="{FF2B5EF4-FFF2-40B4-BE49-F238E27FC236}">
                <a16:creationId xmlns:a16="http://schemas.microsoft.com/office/drawing/2014/main" id="{106E9C98-9230-5159-7B53-BC40771ED0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224" y="2447453"/>
            <a:ext cx="7572375" cy="3636004"/>
          </a:xfrm>
        </p:spPr>
      </p:pic>
      <p:sp>
        <p:nvSpPr>
          <p:cNvPr id="6149" name="TextBox 5">
            <a:extLst>
              <a:ext uri="{FF2B5EF4-FFF2-40B4-BE49-F238E27FC236}">
                <a16:creationId xmlns:a16="http://schemas.microsoft.com/office/drawing/2014/main" id="{68D5562C-CC56-A4A3-7DCA-CDD9CC3D4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773238"/>
            <a:ext cx="7572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</a:pPr>
            <a:r>
              <a:rPr lang="en-US" altLang="ko-KR" sz="1800">
                <a:latin typeface="맑은 고딕" panose="020B0503020000020004" pitchFamily="34" charset="-127"/>
                <a:ea typeface="맑은 고딕" panose="020B0503020000020004" pitchFamily="34" charset="-127"/>
              </a:rPr>
              <a:t> Figma</a:t>
            </a:r>
            <a:r>
              <a:rPr lang="ko-KR" altLang="en-US" sz="1800">
                <a:latin typeface="맑은 고딕" panose="020B0503020000020004" pitchFamily="34" charset="-127"/>
                <a:ea typeface="맑은 고딕" panose="020B0503020000020004" pitchFamily="34" charset="-127"/>
              </a:rPr>
              <a:t>를 이용한 디자인 시안 제작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96662ED2-A470-3A29-F980-8ADF04D9D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26988"/>
            <a:ext cx="9147175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제목 5">
            <a:extLst>
              <a:ext uri="{FF2B5EF4-FFF2-40B4-BE49-F238E27FC236}">
                <a16:creationId xmlns:a16="http://schemas.microsoft.com/office/drawing/2014/main" id="{2CD67E2C-B318-5E17-796C-116787A546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8788" y="981075"/>
            <a:ext cx="8229600" cy="685800"/>
          </a:xfrm>
        </p:spPr>
        <p:txBody>
          <a:bodyPr/>
          <a:lstStyle/>
          <a:p>
            <a:pPr algn="l"/>
            <a:r>
              <a:rPr lang="en-US" altLang="ko-KR" sz="3200" b="1">
                <a:latin typeface="맑은 고딕" panose="020B0503020000020004" pitchFamily="34" charset="-127"/>
                <a:ea typeface="맑은 고딕" panose="020B0503020000020004" pitchFamily="34" charset="-127"/>
              </a:rPr>
              <a:t>Chakra UI</a:t>
            </a:r>
            <a:endParaRPr lang="ko-KR" altLang="en-US" sz="3200" b="1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7412" name="내용 개체 틀 6">
            <a:extLst>
              <a:ext uri="{FF2B5EF4-FFF2-40B4-BE49-F238E27FC236}">
                <a16:creationId xmlns:a16="http://schemas.microsoft.com/office/drawing/2014/main" id="{7844BA2C-DE29-9A2E-5654-959284E71E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5613" y="4437063"/>
            <a:ext cx="8229600" cy="20161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ko-KR" altLang="en-US" sz="2400" b="1">
                <a:latin typeface="맑은 고딕" panose="020B0503020000020004" pitchFamily="34" charset="-127"/>
                <a:ea typeface="맑은 고딕" panose="020B0503020000020004" pitchFamily="34" charset="-127"/>
              </a:rPr>
              <a:t>왜 </a:t>
            </a:r>
            <a:r>
              <a:rPr lang="en-US" altLang="ko-KR" sz="2400" b="1">
                <a:latin typeface="맑은 고딕" panose="020B0503020000020004" pitchFamily="34" charset="-127"/>
                <a:ea typeface="맑은 고딕" panose="020B0503020000020004" pitchFamily="34" charset="-127"/>
              </a:rPr>
              <a:t>Chakra UI</a:t>
            </a:r>
            <a:r>
              <a:rPr lang="ko-KR" altLang="en-US" sz="2400" b="1">
                <a:latin typeface="맑은 고딕" panose="020B0503020000020004" pitchFamily="34" charset="-127"/>
                <a:ea typeface="맑은 고딕" panose="020B0503020000020004" pitchFamily="34" charset="-127"/>
              </a:rPr>
              <a:t>를 선택했나</a:t>
            </a:r>
            <a:r>
              <a:rPr lang="en-US" altLang="ko-KR" sz="2400" b="1">
                <a:latin typeface="맑은 고딕" panose="020B0503020000020004" pitchFamily="34" charset="-127"/>
                <a:ea typeface="맑은 고딕" panose="020B0503020000020004" pitchFamily="34" charset="-127"/>
              </a:rPr>
              <a:t>?</a:t>
            </a:r>
          </a:p>
          <a:p>
            <a:pPr marL="0" indent="0">
              <a:buFontTx/>
              <a:buNone/>
            </a:pPr>
            <a:endParaRPr lang="en-US" altLang="ko-KR" sz="1400" b="1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0" indent="0" algn="just">
              <a:lnSpc>
                <a:spcPct val="150000"/>
              </a:lnSpc>
              <a:buFontTx/>
              <a:buNone/>
            </a:pPr>
            <a:r>
              <a:rPr lang="ko-KR" altLang="en-US" sz="1400">
                <a:latin typeface="맑은 고딕" panose="020B0503020000020004" pitchFamily="34" charset="-127"/>
                <a:ea typeface="맑은 고딕" panose="020B0503020000020004" pitchFamily="34" charset="-127"/>
              </a:rPr>
              <a:t>직접 사용해본 결과</a:t>
            </a:r>
            <a:r>
              <a:rPr lang="en-US" altLang="ko-KR" sz="1400"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400">
                <a:latin typeface="맑은 고딕" panose="020B0503020000020004" pitchFamily="34" charset="-127"/>
                <a:ea typeface="맑은 고딕" panose="020B0503020000020004" pitchFamily="34" charset="-127"/>
              </a:rPr>
              <a:t>컴포넌트마다 기본적으로 제공하는 </a:t>
            </a:r>
            <a:r>
              <a:rPr lang="en-US" altLang="ko-KR" sz="1400">
                <a:latin typeface="맑은 고딕" panose="020B0503020000020004" pitchFamily="34" charset="-127"/>
                <a:ea typeface="맑은 고딕" panose="020B0503020000020004" pitchFamily="34" charset="-127"/>
              </a:rPr>
              <a:t>props</a:t>
            </a:r>
            <a:r>
              <a:rPr lang="ko-KR" altLang="en-US" sz="1400">
                <a:latin typeface="맑은 고딕" panose="020B0503020000020004" pitchFamily="34" charset="-127"/>
                <a:ea typeface="맑은 고딕" panose="020B0503020000020004" pitchFamily="34" charset="-127"/>
              </a:rPr>
              <a:t>가 다양하고</a:t>
            </a:r>
            <a:r>
              <a:rPr lang="en-US" altLang="ko-KR" sz="1400">
                <a:latin typeface="맑은 고딕" panose="020B0503020000020004" pitchFamily="34" charset="-127"/>
                <a:ea typeface="맑은 고딕" panose="020B0503020000020004" pitchFamily="34" charset="-127"/>
              </a:rPr>
              <a:t>,</a:t>
            </a:r>
            <a:r>
              <a:rPr lang="ko-KR" altLang="en-US" sz="1400">
                <a:latin typeface="맑은 고딕" panose="020B0503020000020004" pitchFamily="34" charset="-127"/>
                <a:ea typeface="맑은 고딕" panose="020B0503020000020004" pitchFamily="34" charset="-127"/>
              </a:rPr>
              <a:t> 이를 사용한 예시가 많아 활용하기에 편리했다</a:t>
            </a:r>
            <a:r>
              <a:rPr lang="en-US" altLang="ko-KR" sz="1400"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sz="1400">
                <a:latin typeface="맑은 고딕" panose="020B0503020000020004" pitchFamily="34" charset="-127"/>
                <a:ea typeface="맑은 고딕" panose="020B0503020000020004" pitchFamily="34" charset="-127"/>
              </a:rPr>
              <a:t>또한 토스트</a:t>
            </a:r>
            <a:r>
              <a:rPr lang="en-US" altLang="ko-KR" sz="1400">
                <a:latin typeface="맑은 고딕" panose="020B0503020000020004" pitchFamily="34" charset="-127"/>
                <a:ea typeface="맑은 고딕" panose="020B0503020000020004" pitchFamily="34" charset="-127"/>
              </a:rPr>
              <a:t>,</a:t>
            </a:r>
            <a:r>
              <a:rPr lang="ko-KR" altLang="en-US" sz="1400">
                <a:latin typeface="맑은 고딕" panose="020B0503020000020004" pitchFamily="34" charset="-127"/>
                <a:ea typeface="맑은 고딕" panose="020B0503020000020004" pitchFamily="34" charset="-127"/>
              </a:rPr>
              <a:t> 아코디언 등과 같이 </a:t>
            </a:r>
            <a:r>
              <a:rPr lang="en-US" altLang="ko-KR" sz="1400">
                <a:latin typeface="맑은 고딕" panose="020B0503020000020004" pitchFamily="34" charset="-127"/>
                <a:ea typeface="맑은 고딕" panose="020B0503020000020004" pitchFamily="34" charset="-127"/>
              </a:rPr>
              <a:t>Chakra</a:t>
            </a:r>
            <a:r>
              <a:rPr lang="ko-KR" altLang="en-US" sz="1400">
                <a:latin typeface="맑은 고딕" panose="020B0503020000020004" pitchFamily="34" charset="-127"/>
                <a:ea typeface="맑은 고딕" panose="020B0503020000020004" pitchFamily="34" charset="-127"/>
              </a:rPr>
              <a:t>에 이미 구현된 컴포넌트의 경우 직접 구현할 필요가 없을 뿐더러 기본 </a:t>
            </a:r>
            <a:r>
              <a:rPr lang="en-US" altLang="ko-KR" sz="1400">
                <a:latin typeface="맑은 고딕" panose="020B0503020000020004" pitchFamily="34" charset="-127"/>
                <a:ea typeface="맑은 고딕" panose="020B0503020000020004" pitchFamily="34" charset="-127"/>
              </a:rPr>
              <a:t>UI </a:t>
            </a:r>
            <a:r>
              <a:rPr lang="ko-KR" altLang="en-US" sz="1400">
                <a:latin typeface="맑은 고딕" panose="020B0503020000020004" pitchFamily="34" charset="-127"/>
                <a:ea typeface="맑은 고딕" panose="020B0503020000020004" pitchFamily="34" charset="-127"/>
              </a:rPr>
              <a:t>자체도 깔끔해서 디자인 구현에 많은 도움이 됐다</a:t>
            </a:r>
            <a:r>
              <a:rPr lang="en-US" altLang="ko-KR" sz="1400"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  <a:r>
              <a:rPr lang="ko-KR" altLang="en-US" sz="1400">
                <a:latin typeface="맑은 고딕" panose="020B0503020000020004" pitchFamily="34" charset="-127"/>
                <a:ea typeface="맑은 고딕" panose="020B0503020000020004" pitchFamily="34" charset="-127"/>
              </a:rPr>
              <a:t>  </a:t>
            </a:r>
            <a:endParaRPr lang="en-US" altLang="ko-KR" sz="140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17413" name="그림 2">
            <a:extLst>
              <a:ext uri="{FF2B5EF4-FFF2-40B4-BE49-F238E27FC236}">
                <a16:creationId xmlns:a16="http://schemas.microsoft.com/office/drawing/2014/main" id="{3A3AB740-F669-4E01-37AE-DF2C548DC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1808163"/>
            <a:ext cx="3684587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E7CB34-A443-CD61-2341-AFA6DD244580}"/>
              </a:ext>
            </a:extLst>
          </p:cNvPr>
          <p:cNvSpPr txBox="1"/>
          <p:nvPr/>
        </p:nvSpPr>
        <p:spPr>
          <a:xfrm>
            <a:off x="4413250" y="1808163"/>
            <a:ext cx="4257675" cy="2247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Chakra UI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React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위에 구축되어 개발자가 웹 어플리케이션을 위한 액세스를 가능하게 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재사용 가능한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컴포넌트를 빠르게 구축할 수 있도록 돕는 컴포넌트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툴킷이다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defRPr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Chakra UI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목표는 개발자가 최소한의 노력으로 아름답고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반응이 빠르며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접근 가능한 사용자 인터페이스를 만들 수 있도록 하는 것이다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툴킷에는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쉽게 확장할 수 있게 설계된 다양한 컴포넌트가 포함되어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259350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70F86829-99BB-9306-C578-6D87702A0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26988"/>
            <a:ext cx="9147175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제목 5">
            <a:extLst>
              <a:ext uri="{FF2B5EF4-FFF2-40B4-BE49-F238E27FC236}">
                <a16:creationId xmlns:a16="http://schemas.microsoft.com/office/drawing/2014/main" id="{9846FC70-88B3-4CC0-6428-1953369527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8788" y="981075"/>
            <a:ext cx="8229600" cy="685800"/>
          </a:xfrm>
        </p:spPr>
        <p:txBody>
          <a:bodyPr/>
          <a:lstStyle/>
          <a:p>
            <a:pPr algn="l"/>
            <a:r>
              <a:rPr lang="ko-KR" altLang="en-US" sz="3200" b="1">
                <a:ea typeface="맑은 고딕" panose="020B0503020000020004" pitchFamily="34" charset="-127"/>
              </a:rPr>
              <a:t>비동기 처리</a:t>
            </a:r>
          </a:p>
        </p:txBody>
      </p:sp>
      <p:sp>
        <p:nvSpPr>
          <p:cNvPr id="19460" name="내용 개체 틀 6">
            <a:extLst>
              <a:ext uri="{FF2B5EF4-FFF2-40B4-BE49-F238E27FC236}">
                <a16:creationId xmlns:a16="http://schemas.microsoft.com/office/drawing/2014/main" id="{15B50C0E-B0B2-4AFF-76F9-2B6F5143D7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5613" y="4437063"/>
            <a:ext cx="8229600" cy="20161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ko-KR" altLang="en-US" sz="2400" b="1">
                <a:latin typeface="맑은 고딕" panose="020B0503020000020004" pitchFamily="34" charset="-127"/>
                <a:ea typeface="맑은 고딕" panose="020B0503020000020004" pitchFamily="34" charset="-127"/>
              </a:rPr>
              <a:t>왜 이런 아키텍처를 선택했나</a:t>
            </a:r>
            <a:r>
              <a:rPr lang="en-US" altLang="ko-KR" sz="2400" b="1">
                <a:latin typeface="맑은 고딕" panose="020B0503020000020004" pitchFamily="34" charset="-127"/>
                <a:ea typeface="맑은 고딕" panose="020B0503020000020004" pitchFamily="34" charset="-127"/>
              </a:rPr>
              <a:t>?</a:t>
            </a:r>
          </a:p>
          <a:p>
            <a:pPr marL="0" indent="0">
              <a:buFontTx/>
              <a:buNone/>
            </a:pPr>
            <a:endParaRPr lang="en-US" altLang="ko-KR" sz="1400" b="1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0" indent="0" algn="just">
              <a:lnSpc>
                <a:spcPct val="150000"/>
              </a:lnSpc>
              <a:buFontTx/>
              <a:buNone/>
            </a:pPr>
            <a:r>
              <a:rPr lang="ko-KR" altLang="en-US" sz="1400">
                <a:latin typeface="맑은 고딕" panose="020B0503020000020004" pitchFamily="34" charset="-127"/>
                <a:ea typeface="맑은 고딕" panose="020B0503020000020004" pitchFamily="34" charset="-127"/>
              </a:rPr>
              <a:t>코드 제출을 처리하는 함수에서 모든 분석을 처리하게 되면 분석이 오래 걸릴수록 제출에 대한 응답이 늦어지게 된다</a:t>
            </a:r>
            <a:r>
              <a:rPr lang="en-US" altLang="ko-KR" sz="1400"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sz="1400">
                <a:latin typeface="맑은 고딕" panose="020B0503020000020004" pitchFamily="34" charset="-127"/>
                <a:ea typeface="맑은 고딕" panose="020B0503020000020004" pitchFamily="34" charset="-127"/>
              </a:rPr>
              <a:t>코드를 제출하는 </a:t>
            </a:r>
            <a:r>
              <a:rPr lang="en-US" altLang="ko-KR" sz="1400">
                <a:latin typeface="맑은 고딕" panose="020B0503020000020004" pitchFamily="34" charset="-127"/>
                <a:ea typeface="맑은 고딕" panose="020B0503020000020004" pitchFamily="34" charset="-127"/>
              </a:rPr>
              <a:t>API</a:t>
            </a:r>
            <a:r>
              <a:rPr lang="ko-KR" altLang="en-US" sz="1400">
                <a:latin typeface="맑은 고딕" panose="020B0503020000020004" pitchFamily="34" charset="-127"/>
                <a:ea typeface="맑은 고딕" panose="020B0503020000020004" pitchFamily="34" charset="-127"/>
              </a:rPr>
              <a:t>는 제출물이 </a:t>
            </a:r>
            <a:r>
              <a:rPr lang="en-US" altLang="ko-KR" sz="1400">
                <a:latin typeface="맑은 고딕" panose="020B0503020000020004" pitchFamily="34" charset="-127"/>
                <a:ea typeface="맑은 고딕" panose="020B0503020000020004" pitchFamily="34" charset="-127"/>
              </a:rPr>
              <a:t>DB</a:t>
            </a:r>
            <a:r>
              <a:rPr lang="ko-KR" altLang="en-US" sz="1400">
                <a:latin typeface="맑은 고딕" panose="020B0503020000020004" pitchFamily="34" charset="-127"/>
                <a:ea typeface="맑은 고딕" panose="020B0503020000020004" pitchFamily="34" charset="-127"/>
              </a:rPr>
              <a:t>에 저장만 되면 제 역할을 다한 것이기 때문에 바로 응답을 하도록 하고</a:t>
            </a:r>
            <a:r>
              <a:rPr lang="en-US" altLang="ko-KR" sz="1400"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400">
                <a:latin typeface="맑은 고딕" panose="020B0503020000020004" pitchFamily="34" charset="-127"/>
                <a:ea typeface="맑은 고딕" panose="020B0503020000020004" pitchFamily="34" charset="-127"/>
              </a:rPr>
              <a:t>제출 코드의 분석은 별개로 동작해야 된다고 생각해서 이러한 방식을 사용하여 분리하게 되었다</a:t>
            </a:r>
            <a:r>
              <a:rPr lang="en-US" altLang="ko-KR" sz="1400"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</p:txBody>
      </p:sp>
      <p:pic>
        <p:nvPicPr>
          <p:cNvPr id="19461" name="그림 2">
            <a:extLst>
              <a:ext uri="{FF2B5EF4-FFF2-40B4-BE49-F238E27FC236}">
                <a16:creationId xmlns:a16="http://schemas.microsoft.com/office/drawing/2014/main" id="{CE6CE3DB-5078-D745-1EA4-ECCAEA668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1666875"/>
            <a:ext cx="3684587" cy="247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1CC638-B594-8842-FFA1-A27C5B20E869}"/>
              </a:ext>
            </a:extLst>
          </p:cNvPr>
          <p:cNvSpPr txBox="1"/>
          <p:nvPr/>
        </p:nvSpPr>
        <p:spPr>
          <a:xfrm>
            <a:off x="4427538" y="1911350"/>
            <a:ext cx="4257675" cy="2309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POST/submissions API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호출 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submission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레코드를 생성한다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defRPr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이와 동시에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celery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</a:t>
            </a:r>
            <a:r>
              <a:rPr lang="ko-KR" altLang="en-US" sz="1400" dirty="0">
                <a:solidFill>
                  <a:srgbClr val="EB575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비동기 태스크 큐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submission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생성되었다는 이벤트를 보내고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analyze_submission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트리거한다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함수에서 코드를 분석한 결과를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필요시 프론트에 전달한다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defRPr/>
            </a:pP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156372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EFA0C556-ACDC-C0F4-E278-909B2FB27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9525"/>
            <a:ext cx="91471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제목 5">
            <a:extLst>
              <a:ext uri="{FF2B5EF4-FFF2-40B4-BE49-F238E27FC236}">
                <a16:creationId xmlns:a16="http://schemas.microsoft.com/office/drawing/2014/main" id="{0AEDB52B-AE2B-2A61-70E6-F7D257E74E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1075"/>
            <a:ext cx="8229600" cy="685800"/>
          </a:xfrm>
        </p:spPr>
        <p:txBody>
          <a:bodyPr/>
          <a:lstStyle/>
          <a:p>
            <a:pPr algn="l"/>
            <a:r>
              <a:rPr lang="ko-KR" altLang="en-US" sz="3200" b="1">
                <a:ea typeface="맑은 고딕" panose="020B0503020000020004" pitchFamily="34" charset="-127"/>
              </a:rPr>
              <a:t>개발 환경</a:t>
            </a:r>
          </a:p>
        </p:txBody>
      </p:sp>
      <p:sp>
        <p:nvSpPr>
          <p:cNvPr id="11268" name="내용 개체 틀 1">
            <a:extLst>
              <a:ext uri="{FF2B5EF4-FFF2-40B4-BE49-F238E27FC236}">
                <a16:creationId xmlns:a16="http://schemas.microsoft.com/office/drawing/2014/main" id="{DAFE1A4B-4EFB-D024-12EA-CC36FAA1AE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5613" y="1773238"/>
            <a:ext cx="8229600" cy="4525962"/>
          </a:xfrm>
        </p:spPr>
        <p:txBody>
          <a:bodyPr/>
          <a:lstStyle/>
          <a:p>
            <a:r>
              <a:rPr lang="en-US" altLang="ko-KR" sz="2400">
                <a:latin typeface="맑은 고딕" panose="020B0503020000020004" pitchFamily="34" charset="-127"/>
                <a:ea typeface="맑은 고딕" panose="020B0503020000020004" pitchFamily="34" charset="-127"/>
              </a:rPr>
              <a:t>Frontend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 sz="2400">
                <a:latin typeface="맑은 고딕" panose="020B0503020000020004" pitchFamily="34" charset="-127"/>
                <a:ea typeface="맑은 고딕" panose="020B0503020000020004" pitchFamily="34" charset="-127"/>
              </a:rPr>
              <a:t>Backend</a:t>
            </a:r>
            <a:endParaRPr lang="ko-KR" altLang="en-US" sz="240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graphicFrame>
        <p:nvGraphicFramePr>
          <p:cNvPr id="3" name="표 10">
            <a:extLst>
              <a:ext uri="{FF2B5EF4-FFF2-40B4-BE49-F238E27FC236}">
                <a16:creationId xmlns:a16="http://schemas.microsoft.com/office/drawing/2014/main" id="{206BB0BA-8574-5FC7-BFC0-646F4F28E306}"/>
              </a:ext>
            </a:extLst>
          </p:cNvPr>
          <p:cNvGraphicFramePr>
            <a:graphicFrameLocks/>
          </p:cNvGraphicFramePr>
          <p:nvPr/>
        </p:nvGraphicFramePr>
        <p:xfrm>
          <a:off x="1654175" y="2378075"/>
          <a:ext cx="5832475" cy="14827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76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</a:t>
                      </a:r>
                    </a:p>
                  </a:txBody>
                  <a:tcPr marL="91437" marR="91437" marT="45700" marB="457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기술명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7" marR="91437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언어</a:t>
                      </a:r>
                    </a:p>
                  </a:txBody>
                  <a:tcPr marL="91437" marR="91437" marT="45700" marB="457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JavaScript (16)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7" marR="91437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프레임워크</a:t>
                      </a:r>
                    </a:p>
                  </a:txBody>
                  <a:tcPr marL="91437" marR="91437" marT="45700" marB="457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React (18.2.0)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7" marR="91437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컴포넌트 라이브러리</a:t>
                      </a:r>
                    </a:p>
                  </a:txBody>
                  <a:tcPr marL="91437" marR="91437" marT="45700" marB="457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Chakra-UI (2.3.6)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7" marR="91437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표 10">
            <a:extLst>
              <a:ext uri="{FF2B5EF4-FFF2-40B4-BE49-F238E27FC236}">
                <a16:creationId xmlns:a16="http://schemas.microsoft.com/office/drawing/2014/main" id="{CE4681BA-1E2E-AD55-3383-C617B796B344}"/>
              </a:ext>
            </a:extLst>
          </p:cNvPr>
          <p:cNvGraphicFramePr>
            <a:graphicFrameLocks/>
          </p:cNvGraphicFramePr>
          <p:nvPr/>
        </p:nvGraphicFramePr>
        <p:xfrm>
          <a:off x="1654175" y="4581525"/>
          <a:ext cx="5832475" cy="175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82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0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기술명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언어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Python (3.9)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프레임워크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Django (4.1), </a:t>
                      </a:r>
                    </a:p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Django REST Framework (3.14)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SQLite (3)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C76F9C7C-A349-562D-C7FE-7B8E29445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9525"/>
            <a:ext cx="91471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제목 5">
            <a:extLst>
              <a:ext uri="{FF2B5EF4-FFF2-40B4-BE49-F238E27FC236}">
                <a16:creationId xmlns:a16="http://schemas.microsoft.com/office/drawing/2014/main" id="{E3F12332-452D-75ED-A0FF-39EBCC8976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8788" y="981075"/>
            <a:ext cx="8229600" cy="685800"/>
          </a:xfrm>
        </p:spPr>
        <p:txBody>
          <a:bodyPr/>
          <a:lstStyle/>
          <a:p>
            <a:pPr algn="l"/>
            <a:r>
              <a:rPr lang="ko-KR" altLang="en-US" sz="3200" b="1">
                <a:ea typeface="맑은 고딕" panose="020B0503020000020004" pitchFamily="34" charset="-127"/>
              </a:rPr>
              <a:t>시스템 구조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0A06B67-AA59-A8A1-DB07-0B2FF92CC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844675"/>
            <a:ext cx="8229600" cy="4895850"/>
          </a:xfrm>
        </p:spPr>
        <p:txBody>
          <a:bodyPr/>
          <a:lstStyle/>
          <a:p>
            <a:pPr>
              <a:defRPr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FontTx/>
              <a:buNone/>
              <a:defRPr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293" name="그림 2">
            <a:extLst>
              <a:ext uri="{FF2B5EF4-FFF2-40B4-BE49-F238E27FC236}">
                <a16:creationId xmlns:a16="http://schemas.microsoft.com/office/drawing/2014/main" id="{0F5411CD-C82F-8D7D-AC3E-34A73597A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1984375"/>
            <a:ext cx="54006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1AC07E-866A-A2C8-528A-1B173D7C9B6E}"/>
              </a:ext>
            </a:extLst>
          </p:cNvPr>
          <p:cNvSpPr txBox="1"/>
          <p:nvPr/>
        </p:nvSpPr>
        <p:spPr>
          <a:xfrm>
            <a:off x="6199188" y="2060575"/>
            <a:ext cx="2486025" cy="4154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ko-KR" altLang="ko-KR" sz="1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본 서비스는 클라이언트</a:t>
            </a:r>
            <a:r>
              <a:rPr lang="en-US" altLang="ko-KR" sz="1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- </a:t>
            </a:r>
            <a:r>
              <a:rPr lang="ko-KR" altLang="ko-KR" sz="1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서버 모델을 적용하여 설계되었</a:t>
            </a:r>
            <a:r>
              <a:rPr lang="ko-KR" altLang="en-US" sz="1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algn="just">
              <a:defRPr/>
            </a:pPr>
            <a:endParaRPr lang="en-US" altLang="ko-KR" sz="1200" dirty="0">
              <a:latin typeface="굴림" panose="020B0600000101010101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ko-KR" sz="1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Frontend </a:t>
            </a:r>
            <a:r>
              <a:rPr lang="ko-KR" altLang="en-US" sz="1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애</a:t>
            </a:r>
            <a:r>
              <a:rPr lang="ko-KR" altLang="ko-KR" sz="1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플리케이션은</a:t>
            </a:r>
            <a:r>
              <a:rPr lang="ko-KR" altLang="ko-KR" sz="1200" spc="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사용자와의</a:t>
            </a:r>
            <a:r>
              <a:rPr lang="ko-KR" altLang="ko-KR" sz="1200" spc="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모든</a:t>
            </a:r>
            <a:r>
              <a:rPr lang="ko-KR" altLang="ko-KR" sz="1200" spc="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상호작용을</a:t>
            </a:r>
            <a:r>
              <a:rPr lang="ko-KR" altLang="ko-KR" sz="1200" spc="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담당</a:t>
            </a:r>
            <a:r>
              <a:rPr lang="ko-KR" altLang="en-US" sz="1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>
              <a:defRPr/>
            </a:pPr>
            <a:r>
              <a:rPr lang="en-US" altLang="ko-KR" sz="1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ko-KR" sz="1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Frontend</a:t>
            </a:r>
            <a:r>
              <a:rPr lang="en-US" altLang="ko-KR" sz="1200" spc="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애플리케이션과</a:t>
            </a:r>
            <a:r>
              <a:rPr lang="en-US" altLang="ko-KR" sz="1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Backend</a:t>
            </a:r>
            <a:r>
              <a:rPr lang="en-US" altLang="ko-KR" sz="1200" spc="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애플리케이션은</a:t>
            </a:r>
            <a:r>
              <a:rPr lang="ko-KR" altLang="ko-KR" sz="1200" spc="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JSON</a:t>
            </a:r>
            <a:r>
              <a:rPr lang="en-US" altLang="ko-KR" sz="1200" spc="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기반의</a:t>
            </a:r>
            <a:r>
              <a:rPr lang="ko-KR" altLang="ko-KR" sz="1200" spc="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HTTP</a:t>
            </a:r>
            <a:r>
              <a:rPr lang="en-US" altLang="ko-KR" sz="1200" spc="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통신을</a:t>
            </a:r>
            <a:r>
              <a:rPr lang="ko-KR" altLang="ko-KR" sz="1200" spc="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통해</a:t>
            </a:r>
            <a:r>
              <a:rPr lang="ko-KR" altLang="ko-KR" sz="1200" spc="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데이터를</a:t>
            </a:r>
            <a:r>
              <a:rPr lang="ko-KR" altLang="ko-KR" sz="1200" spc="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주고받는다</a:t>
            </a:r>
            <a:r>
              <a:rPr lang="en-US" altLang="ko-KR" sz="1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>
              <a:defRPr/>
            </a:pPr>
            <a:r>
              <a:rPr lang="en-US" altLang="ko-KR" sz="1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ko-KR" sz="1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Backend </a:t>
            </a:r>
            <a:r>
              <a:rPr lang="ko-KR" altLang="ko-KR" sz="1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애플리케이션은 유저의 요청을</a:t>
            </a:r>
            <a:r>
              <a:rPr lang="en-US" altLang="ko-KR" sz="1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Frontend</a:t>
            </a:r>
            <a:r>
              <a:rPr lang="ko-KR" altLang="ko-KR" sz="1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에서 컨트롤러로 배포하고</a:t>
            </a:r>
            <a:r>
              <a:rPr lang="en-US" altLang="ko-KR" sz="1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데이터베이스에서 필요한 객체 정보를 가져</a:t>
            </a:r>
            <a:r>
              <a:rPr lang="ko-KR" altLang="en-US" sz="1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온다</a:t>
            </a:r>
            <a:r>
              <a:rPr lang="en-US" altLang="ko-KR" sz="1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ko-KR" sz="1200" dirty="0">
              <a:latin typeface="굴림" panose="020B0600000101010101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ko-KR" sz="1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Backend </a:t>
            </a:r>
            <a:r>
              <a:rPr lang="ko-KR" altLang="en-US" sz="1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애플리케이션은 </a:t>
            </a:r>
            <a:r>
              <a:rPr lang="ko-KR" altLang="ko-KR" sz="1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데이터베이스에서 </a:t>
            </a:r>
            <a:r>
              <a:rPr lang="ko-KR" altLang="en-US" sz="1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요청한 내용을</a:t>
            </a:r>
            <a:r>
              <a:rPr lang="ko-KR" altLang="ko-KR" sz="1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처리</a:t>
            </a:r>
            <a:r>
              <a:rPr lang="ko-KR" altLang="en-US" sz="1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 이후</a:t>
            </a:r>
            <a:r>
              <a:rPr lang="en-US" altLang="ko-KR" sz="1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JSON</a:t>
            </a:r>
            <a:r>
              <a:rPr lang="en-US" altLang="ko-KR" sz="1200" spc="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형식으로</a:t>
            </a:r>
            <a:r>
              <a:rPr lang="en-US" altLang="ko-KR" sz="1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값을 </a:t>
            </a:r>
            <a:r>
              <a:rPr lang="ko-KR" altLang="ko-KR" sz="1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전달한다</a:t>
            </a:r>
            <a:r>
              <a:rPr lang="en-US" altLang="ko-KR" sz="1200" dirty="0">
                <a:latin typeface="굴림" panose="020B0600000101010101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2B834B68-BB31-090C-36AA-D24CD5B5D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9525"/>
            <a:ext cx="91471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제목 5">
            <a:extLst>
              <a:ext uri="{FF2B5EF4-FFF2-40B4-BE49-F238E27FC236}">
                <a16:creationId xmlns:a16="http://schemas.microsoft.com/office/drawing/2014/main" id="{B028A6F7-A44B-644F-617F-C210A5AC14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6088" y="922338"/>
            <a:ext cx="8229600" cy="777875"/>
          </a:xfrm>
        </p:spPr>
        <p:txBody>
          <a:bodyPr/>
          <a:lstStyle/>
          <a:p>
            <a:pPr algn="l"/>
            <a:r>
              <a:rPr lang="ko-KR" altLang="en-US" sz="3200" b="1">
                <a:ea typeface="맑은 고딕" panose="020B0503020000020004" pitchFamily="34" charset="-127"/>
              </a:rPr>
              <a:t>단계별 기능 명세</a:t>
            </a:r>
          </a:p>
        </p:txBody>
      </p:sp>
      <p:pic>
        <p:nvPicPr>
          <p:cNvPr id="7172" name="내용 개체 틀 9" descr="테이블이(가) 표시된 사진&#10;&#10;자동 생성된 설명">
            <a:extLst>
              <a:ext uri="{FF2B5EF4-FFF2-40B4-BE49-F238E27FC236}">
                <a16:creationId xmlns:a16="http://schemas.microsoft.com/office/drawing/2014/main" id="{1E64FB5D-2123-07FF-F567-BCB6107D54C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1700213"/>
            <a:ext cx="3600450" cy="3481387"/>
          </a:xfrm>
        </p:spPr>
      </p:pic>
      <p:pic>
        <p:nvPicPr>
          <p:cNvPr id="7173" name="내용 개체 틀 7" descr="테이블이(가) 표시된 사진&#10;&#10;자동 생성된 설명">
            <a:extLst>
              <a:ext uri="{FF2B5EF4-FFF2-40B4-BE49-F238E27FC236}">
                <a16:creationId xmlns:a16="http://schemas.microsoft.com/office/drawing/2014/main" id="{5127C0F9-5FFC-E715-1DD1-8422FC8BBB1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03800" y="1700213"/>
            <a:ext cx="3240088" cy="5087937"/>
          </a:xfrm>
        </p:spPr>
      </p:pic>
    </p:spTree>
    <p:extLst>
      <p:ext uri="{BB962C8B-B14F-4D97-AF65-F5344CB8AC3E}">
        <p14:creationId xmlns:p14="http://schemas.microsoft.com/office/powerpoint/2010/main" val="219375268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E00D27E1-22A2-219B-70C8-7CFCB5E95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9525"/>
            <a:ext cx="91471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제목 5">
            <a:extLst>
              <a:ext uri="{FF2B5EF4-FFF2-40B4-BE49-F238E27FC236}">
                <a16:creationId xmlns:a16="http://schemas.microsoft.com/office/drawing/2014/main" id="{630A6FBB-876D-3CE1-5B32-DBE377CD6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1075"/>
            <a:ext cx="8229600" cy="685800"/>
          </a:xfrm>
        </p:spPr>
        <p:txBody>
          <a:bodyPr/>
          <a:lstStyle/>
          <a:p>
            <a:pPr algn="l"/>
            <a:r>
              <a:rPr lang="ko-KR" altLang="en-US" sz="3200" b="1">
                <a:ea typeface="맑은 고딕" panose="020B0503020000020004" pitchFamily="34" charset="-127"/>
              </a:rPr>
              <a:t>체계적인 개발 일정</a:t>
            </a:r>
          </a:p>
        </p:txBody>
      </p:sp>
      <p:pic>
        <p:nvPicPr>
          <p:cNvPr id="9220" name="내용 개체 틀 4">
            <a:extLst>
              <a:ext uri="{FF2B5EF4-FFF2-40B4-BE49-F238E27FC236}">
                <a16:creationId xmlns:a16="http://schemas.microsoft.com/office/drawing/2014/main" id="{5AD51CC0-68B2-6662-D42E-D3601F51EF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6925" y="2617788"/>
            <a:ext cx="7508875" cy="3579812"/>
          </a:xfrm>
        </p:spPr>
      </p:pic>
      <p:sp>
        <p:nvSpPr>
          <p:cNvPr id="9221" name="TextBox 5">
            <a:extLst>
              <a:ext uri="{FF2B5EF4-FFF2-40B4-BE49-F238E27FC236}">
                <a16:creationId xmlns:a16="http://schemas.microsoft.com/office/drawing/2014/main" id="{58674D4B-BFFC-6278-3780-227195C21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744663"/>
            <a:ext cx="7572375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lnSpc>
                <a:spcPct val="125000"/>
              </a:lnSpc>
              <a:spcBef>
                <a:spcPct val="0"/>
              </a:spcBef>
            </a:pPr>
            <a:r>
              <a:rPr lang="en-US" altLang="ko-KR" sz="1800">
                <a:latin typeface="맑은 고딕" panose="020B0503020000020004" pitchFamily="34" charset="-127"/>
                <a:ea typeface="맑은 고딕" panose="020B0503020000020004" pitchFamily="34" charset="-127"/>
              </a:rPr>
              <a:t>Notion</a:t>
            </a:r>
            <a:r>
              <a:rPr lang="ko-KR" altLang="en-US" sz="1800">
                <a:latin typeface="맑은 고딕" panose="020B0503020000020004" pitchFamily="34" charset="-127"/>
                <a:ea typeface="맑은 고딕" panose="020B0503020000020004" pitchFamily="34" charset="-127"/>
              </a:rPr>
              <a:t>을 활용한 전반적인 개발 일정 관리 및 팀 단위 회의 진행</a:t>
            </a:r>
            <a:endParaRPr lang="en-US" altLang="ko-KR" sz="180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atinLnBrk="0">
              <a:lnSpc>
                <a:spcPct val="125000"/>
              </a:lnSpc>
              <a:spcBef>
                <a:spcPct val="0"/>
              </a:spcBef>
            </a:pPr>
            <a:r>
              <a:rPr lang="ko-KR" altLang="en-US" sz="1800">
                <a:latin typeface="맑은 고딕" panose="020B0503020000020004" pitchFamily="34" charset="-127"/>
                <a:ea typeface="맑은 고딕" panose="020B0503020000020004" pitchFamily="34" charset="-127"/>
              </a:rPr>
              <a:t>주차별 </a:t>
            </a:r>
            <a:r>
              <a:rPr lang="en-US" altLang="ko-KR" sz="1800">
                <a:latin typeface="맑은 고딕" panose="020B0503020000020004" pitchFamily="34" charset="-127"/>
                <a:ea typeface="맑은 고딕" panose="020B0503020000020004" pitchFamily="34" charset="-127"/>
              </a:rPr>
              <a:t>To-Do List</a:t>
            </a:r>
            <a:r>
              <a:rPr lang="ko-KR" altLang="en-US" sz="1800">
                <a:latin typeface="맑은 고딕" panose="020B0503020000020004" pitchFamily="34" charset="-127"/>
                <a:ea typeface="맑은 고딕" panose="020B0503020000020004" pitchFamily="34" charset="-127"/>
              </a:rPr>
              <a:t>를 작성하여 완성도 있는 개발 진행</a:t>
            </a:r>
            <a:endParaRPr lang="en-US" altLang="ko-KR" sz="180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9301912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653</Words>
  <Application>Microsoft Office PowerPoint</Application>
  <PresentationFormat>화면 슬라이드 쇼(4:3)</PresentationFormat>
  <Paragraphs>92</Paragraphs>
  <Slides>16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굴림</vt:lpstr>
      <vt:lpstr>맑은 고딕</vt:lpstr>
      <vt:lpstr>Arial</vt:lpstr>
      <vt:lpstr>기본 디자인</vt:lpstr>
      <vt:lpstr>온라인 코딩 테스트 웹 플랫폼 - 프로그래머스쿠 -</vt:lpstr>
      <vt:lpstr>프로그래머스쿠(Programmerskku)는  프로그래머스에서 영감을 받은  파이썬 코딩 테스트 플랫폼입니다.</vt:lpstr>
      <vt:lpstr>사용자 친화적인 디자인</vt:lpstr>
      <vt:lpstr>Chakra UI</vt:lpstr>
      <vt:lpstr>비동기 처리</vt:lpstr>
      <vt:lpstr>개발 환경</vt:lpstr>
      <vt:lpstr>시스템 구조</vt:lpstr>
      <vt:lpstr>단계별 기능 명세</vt:lpstr>
      <vt:lpstr>체계적인 개발 일정</vt:lpstr>
      <vt:lpstr>조직화된 역할 분담</vt:lpstr>
      <vt:lpstr>로그인 페이지</vt:lpstr>
      <vt:lpstr>로그인 페이지 (로그인 실패) </vt:lpstr>
      <vt:lpstr>강의 선택 페이지</vt:lpstr>
      <vt:lpstr>테스트페이지</vt:lpstr>
      <vt:lpstr>결과 페이지</vt:lpstr>
      <vt:lpstr>지금부터는 시연을 진행하겠습니다 감사합니다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MyungDols_Style</dc:creator>
  <cp:lastModifiedBy>김 호진</cp:lastModifiedBy>
  <cp:revision>100</cp:revision>
  <dcterms:created xsi:type="dcterms:W3CDTF">2006-12-28T02:39:36Z</dcterms:created>
  <dcterms:modified xsi:type="dcterms:W3CDTF">2022-12-02T11:57:53Z</dcterms:modified>
</cp:coreProperties>
</file>