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0" r:id="rId25"/>
    <p:sldId id="396" r:id="rId26"/>
    <p:sldId id="395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All </a:t>
            </a:r>
            <a:r>
              <a:rPr lang="de-DE" dirty="0" err="1">
                <a:highlight>
                  <a:srgbClr val="FFFF00"/>
                </a:highlight>
              </a:rPr>
              <a:t>parameters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de-DE" dirty="0" err="1">
                <a:highlight>
                  <a:srgbClr val="FFFF00"/>
                </a:highlight>
                <a:sym typeface="Wingdings" panose="05000000000000000000" pitchFamily="2" charset="2"/>
              </a:rPr>
              <a:t>multicollinearity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First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8508999" cy="3962400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Best Model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Final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“</a:t>
            </a:r>
            <a:r>
              <a:rPr lang="de-DE" dirty="0" err="1"/>
              <a:t>overinstalled</a:t>
            </a:r>
            <a:r>
              <a:rPr lang="de-DE" dirty="0"/>
              <a:t>“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R² = 33-55%,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locality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not </a:t>
            </a:r>
            <a:r>
              <a:rPr lang="de-DE" dirty="0" err="1"/>
              <a:t>ensured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day-ahead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UCAP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procure</a:t>
            </a:r>
            <a:endParaRPr lang="de-DE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technical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ISO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74363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results</a:t>
            </a:r>
            <a:r>
              <a:rPr lang="de-DE" b="1" dirty="0"/>
              <a:t> vs.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5262308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693364"/>
            <a:ext cx="396000" cy="3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CF5E0E-BD92-4481-A407-FB110B566748}"/>
              </a:ext>
            </a:extLst>
          </p:cNvPr>
          <p:cNvSpPr txBox="1"/>
          <p:nvPr/>
        </p:nvSpPr>
        <p:spPr>
          <a:xfrm>
            <a:off x="4237702" y="5664964"/>
            <a:ext cx="4227871" cy="826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/>
              <a:t>Right time lags? (</a:t>
            </a:r>
            <a:r>
              <a:rPr lang="de-DE" sz="1600" dirty="0" err="1"/>
              <a:t>investors</a:t>
            </a:r>
            <a:r>
              <a:rPr lang="de-DE" sz="1600" dirty="0"/>
              <a:t>‘ </a:t>
            </a:r>
            <a:r>
              <a:rPr lang="de-DE" sz="1600" dirty="0" err="1"/>
              <a:t>hesitation</a:t>
            </a:r>
            <a:r>
              <a:rPr lang="de-DE" sz="16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 err="1"/>
              <a:t>Omitted</a:t>
            </a:r>
            <a:r>
              <a:rPr lang="de-DE" sz="1600" dirty="0"/>
              <a:t> variables</a:t>
            </a: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A1F708-BB18-44DE-AD8C-44AFB39DA3E1}"/>
              </a:ext>
            </a:extLst>
          </p:cNvPr>
          <p:cNvSpPr/>
          <p:nvPr/>
        </p:nvSpPr>
        <p:spPr>
          <a:xfrm>
            <a:off x="715090" y="2497394"/>
            <a:ext cx="3522612" cy="199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ICAP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88DA57-60E8-47B6-84D6-CE75FD148755}"/>
              </a:ext>
            </a:extLst>
          </p:cNvPr>
          <p:cNvSpPr/>
          <p:nvPr/>
        </p:nvSpPr>
        <p:spPr>
          <a:xfrm>
            <a:off x="4662742" y="2465872"/>
            <a:ext cx="3522612" cy="199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Oversupply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acc.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Model </a:t>
            </a:r>
            <a:r>
              <a:rPr lang="de-DE" dirty="0" err="1"/>
              <a:t>shows</a:t>
            </a:r>
            <a:r>
              <a:rPr lang="de-DE" dirty="0"/>
              <a:t> fundamental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expansion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Initial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r>
              <a:rPr lang="de-DE" dirty="0">
                <a:sym typeface="Wingdings" panose="05000000000000000000" pitchFamily="2" charset="2"/>
              </a:rPr>
              <a:t> “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in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/>
              <a:t>	</a:t>
            </a: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money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solved</a:t>
            </a:r>
            <a:r>
              <a:rPr lang="de-DE" b="1" dirty="0"/>
              <a:t> but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consumer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851165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589803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357785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634180" y="6026111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>
                <a:highlight>
                  <a:srgbClr val="FFFF00"/>
                </a:highlight>
              </a:rPr>
              <a:t>Day-</a:t>
            </a:r>
            <a:r>
              <a:rPr lang="de-DE" sz="1200" dirty="0" err="1">
                <a:highlight>
                  <a:srgbClr val="FFFF00"/>
                </a:highlight>
              </a:rPr>
              <a:t>Ahead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r>
              <a:rPr lang="de-DE" sz="1200" dirty="0" err="1">
                <a:highlight>
                  <a:srgbClr val="FFFF00"/>
                </a:highlight>
              </a:rPr>
              <a:t>Capacity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1400" dirty="0">
                  <a:sym typeface="Wingdings" panose="05000000000000000000" pitchFamily="2" charset="2"/>
                </a:endParaRPr>
              </a:p>
              <a:p>
                <a:endParaRPr lang="de-DE" sz="20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Change in </a:t>
                </a:r>
                <a:r>
                  <a:rPr lang="de-DE" dirty="0" err="1">
                    <a:sym typeface="Wingdings" panose="05000000000000000000" pitchFamily="2" charset="2"/>
                  </a:rPr>
                  <a:t>generation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endParaRPr lang="de-DE" b="1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b="-2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89471" y="2314490"/>
                <a:ext cx="3845312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71" y="2314490"/>
                <a:ext cx="3845312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450503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935511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0" y="5754140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972560" y="5796040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1486</Words>
  <Application>Microsoft Office PowerPoint</Application>
  <PresentationFormat>Bildschirmpräsentation (4:3)</PresentationFormat>
  <Paragraphs>263</Paragraphs>
  <Slides>21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157</cp:revision>
  <cp:lastPrinted>2015-07-30T14:04:45Z</cp:lastPrinted>
  <dcterms:created xsi:type="dcterms:W3CDTF">2023-05-19T12:26:05Z</dcterms:created>
  <dcterms:modified xsi:type="dcterms:W3CDTF">2023-06-19T16:52:04Z</dcterms:modified>
</cp:coreProperties>
</file>