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719" r:id="rId4"/>
    <p:sldMasterId id="2147483684" r:id="rId5"/>
    <p:sldMasterId id="2147483697" r:id="rId6"/>
    <p:sldMasterId id="2147483648" r:id="rId7"/>
  </p:sldMasterIdLst>
  <p:notesMasterIdLst>
    <p:notesMasterId r:id="rId33"/>
  </p:notesMasterIdLst>
  <p:handoutMasterIdLst>
    <p:handoutMasterId r:id="rId34"/>
  </p:handoutMasterIdLst>
  <p:sldIdLst>
    <p:sldId id="355" r:id="rId8"/>
    <p:sldId id="358" r:id="rId9"/>
    <p:sldId id="359" r:id="rId10"/>
    <p:sldId id="370" r:id="rId11"/>
    <p:sldId id="369" r:id="rId12"/>
    <p:sldId id="364" r:id="rId13"/>
    <p:sldId id="365" r:id="rId14"/>
    <p:sldId id="366" r:id="rId15"/>
    <p:sldId id="384" r:id="rId16"/>
    <p:sldId id="367" r:id="rId17"/>
    <p:sldId id="368" r:id="rId18"/>
    <p:sldId id="361" r:id="rId19"/>
    <p:sldId id="362" r:id="rId20"/>
    <p:sldId id="383" r:id="rId21"/>
    <p:sldId id="373" r:id="rId22"/>
    <p:sldId id="380" r:id="rId23"/>
    <p:sldId id="382" r:id="rId24"/>
    <p:sldId id="381" r:id="rId25"/>
    <p:sldId id="379" r:id="rId26"/>
    <p:sldId id="378" r:id="rId27"/>
    <p:sldId id="377" r:id="rId28"/>
    <p:sldId id="376" r:id="rId29"/>
    <p:sldId id="375" r:id="rId30"/>
    <p:sldId id="374" r:id="rId31"/>
    <p:sldId id="372" r:id="rId32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576"/>
    <a:srgbClr val="00638E"/>
    <a:srgbClr val="808184"/>
    <a:srgbClr val="C20001"/>
    <a:srgbClr val="00DCF0"/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20" y="-2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presProps" Target="presProp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hu-HU">
                <a:solidFill>
                  <a:schemeClr val="tx1"/>
                </a:solidFill>
              </a:rPr>
              <a:t>NYISO ICAP Spot Auction Prices in $/MW-month </a:t>
            </a:r>
            <a:endParaRPr lang="en-GB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NYCA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Sheet1!$A$3:$A$63</c:f>
              <c:numCache>
                <c:formatCode>mmm\-yy</c:formatCode>
                <c:ptCount val="61"/>
                <c:pt idx="0">
                  <c:v>45047</c:v>
                </c:pt>
                <c:pt idx="1">
                  <c:v>45017</c:v>
                </c:pt>
                <c:pt idx="2">
                  <c:v>44986</c:v>
                </c:pt>
                <c:pt idx="3">
                  <c:v>44958</c:v>
                </c:pt>
                <c:pt idx="4">
                  <c:v>44927</c:v>
                </c:pt>
                <c:pt idx="5">
                  <c:v>44896</c:v>
                </c:pt>
                <c:pt idx="6">
                  <c:v>44866</c:v>
                </c:pt>
                <c:pt idx="7">
                  <c:v>44835</c:v>
                </c:pt>
                <c:pt idx="8">
                  <c:v>44805</c:v>
                </c:pt>
                <c:pt idx="9">
                  <c:v>44774</c:v>
                </c:pt>
                <c:pt idx="10">
                  <c:v>44743</c:v>
                </c:pt>
                <c:pt idx="11">
                  <c:v>44713</c:v>
                </c:pt>
                <c:pt idx="12">
                  <c:v>44682</c:v>
                </c:pt>
                <c:pt idx="13">
                  <c:v>44652</c:v>
                </c:pt>
                <c:pt idx="14">
                  <c:v>44621</c:v>
                </c:pt>
                <c:pt idx="15">
                  <c:v>44593</c:v>
                </c:pt>
                <c:pt idx="16">
                  <c:v>44562</c:v>
                </c:pt>
                <c:pt idx="17">
                  <c:v>44531</c:v>
                </c:pt>
                <c:pt idx="18">
                  <c:v>44501</c:v>
                </c:pt>
                <c:pt idx="19">
                  <c:v>44470</c:v>
                </c:pt>
                <c:pt idx="20">
                  <c:v>44440</c:v>
                </c:pt>
                <c:pt idx="21">
                  <c:v>44409</c:v>
                </c:pt>
                <c:pt idx="22">
                  <c:v>44378</c:v>
                </c:pt>
                <c:pt idx="23">
                  <c:v>44348</c:v>
                </c:pt>
                <c:pt idx="24">
                  <c:v>44317</c:v>
                </c:pt>
                <c:pt idx="25">
                  <c:v>44287</c:v>
                </c:pt>
                <c:pt idx="26">
                  <c:v>44256</c:v>
                </c:pt>
                <c:pt idx="27">
                  <c:v>44228</c:v>
                </c:pt>
                <c:pt idx="28">
                  <c:v>44197</c:v>
                </c:pt>
                <c:pt idx="29">
                  <c:v>44166</c:v>
                </c:pt>
                <c:pt idx="30">
                  <c:v>44136</c:v>
                </c:pt>
                <c:pt idx="31">
                  <c:v>44105</c:v>
                </c:pt>
                <c:pt idx="32">
                  <c:v>44075</c:v>
                </c:pt>
                <c:pt idx="33">
                  <c:v>44044</c:v>
                </c:pt>
                <c:pt idx="34">
                  <c:v>44013</c:v>
                </c:pt>
                <c:pt idx="35">
                  <c:v>43983</c:v>
                </c:pt>
                <c:pt idx="36">
                  <c:v>43952</c:v>
                </c:pt>
                <c:pt idx="37">
                  <c:v>43922</c:v>
                </c:pt>
                <c:pt idx="38">
                  <c:v>43891</c:v>
                </c:pt>
                <c:pt idx="39">
                  <c:v>43862</c:v>
                </c:pt>
                <c:pt idx="40">
                  <c:v>43831</c:v>
                </c:pt>
                <c:pt idx="41">
                  <c:v>43800</c:v>
                </c:pt>
                <c:pt idx="42">
                  <c:v>43770</c:v>
                </c:pt>
                <c:pt idx="43">
                  <c:v>43739</c:v>
                </c:pt>
                <c:pt idx="44">
                  <c:v>43709</c:v>
                </c:pt>
                <c:pt idx="45">
                  <c:v>43678</c:v>
                </c:pt>
                <c:pt idx="46">
                  <c:v>43647</c:v>
                </c:pt>
                <c:pt idx="47">
                  <c:v>43617</c:v>
                </c:pt>
                <c:pt idx="48">
                  <c:v>43586</c:v>
                </c:pt>
                <c:pt idx="49">
                  <c:v>43556</c:v>
                </c:pt>
                <c:pt idx="50">
                  <c:v>43525</c:v>
                </c:pt>
                <c:pt idx="51">
                  <c:v>43497</c:v>
                </c:pt>
                <c:pt idx="52">
                  <c:v>43466</c:v>
                </c:pt>
                <c:pt idx="53">
                  <c:v>43435</c:v>
                </c:pt>
                <c:pt idx="54">
                  <c:v>43405</c:v>
                </c:pt>
                <c:pt idx="55">
                  <c:v>43374</c:v>
                </c:pt>
                <c:pt idx="56">
                  <c:v>43344</c:v>
                </c:pt>
                <c:pt idx="57">
                  <c:v>43313</c:v>
                </c:pt>
                <c:pt idx="58">
                  <c:v>43282</c:v>
                </c:pt>
                <c:pt idx="59">
                  <c:v>43252</c:v>
                </c:pt>
                <c:pt idx="60">
                  <c:v>43221</c:v>
                </c:pt>
              </c:numCache>
            </c:numRef>
          </c:cat>
          <c:val>
            <c:numRef>
              <c:f>Sheet1!$D$3:$D$63</c:f>
              <c:numCache>
                <c:formatCode>"$"#,##0.00_);\("$"#,##0.00\)</c:formatCode>
                <c:ptCount val="61"/>
                <c:pt idx="0">
                  <c:v>5.7</c:v>
                </c:pt>
                <c:pt idx="1">
                  <c:v>1.1000000000000001</c:v>
                </c:pt>
                <c:pt idx="2">
                  <c:v>1.1399999999999999</c:v>
                </c:pt>
                <c:pt idx="3">
                  <c:v>3.8</c:v>
                </c:pt>
                <c:pt idx="4">
                  <c:v>4.3899999999999997</c:v>
                </c:pt>
                <c:pt idx="5">
                  <c:v>2.06</c:v>
                </c:pt>
                <c:pt idx="6">
                  <c:v>1.54</c:v>
                </c:pt>
                <c:pt idx="7">
                  <c:v>2.92</c:v>
                </c:pt>
                <c:pt idx="8">
                  <c:v>2.95</c:v>
                </c:pt>
                <c:pt idx="9">
                  <c:v>3.47</c:v>
                </c:pt>
                <c:pt idx="10">
                  <c:v>3.32</c:v>
                </c:pt>
                <c:pt idx="11">
                  <c:v>3.33</c:v>
                </c:pt>
                <c:pt idx="12">
                  <c:v>2.72</c:v>
                </c:pt>
                <c:pt idx="13">
                  <c:v>0.76</c:v>
                </c:pt>
                <c:pt idx="14">
                  <c:v>0.89</c:v>
                </c:pt>
                <c:pt idx="15">
                  <c:v>2.95</c:v>
                </c:pt>
                <c:pt idx="16">
                  <c:v>3.82</c:v>
                </c:pt>
                <c:pt idx="17">
                  <c:v>2.95</c:v>
                </c:pt>
                <c:pt idx="18">
                  <c:v>1.65</c:v>
                </c:pt>
                <c:pt idx="19">
                  <c:v>4.21</c:v>
                </c:pt>
                <c:pt idx="20">
                  <c:v>4.6500000000000004</c:v>
                </c:pt>
                <c:pt idx="21">
                  <c:v>5.43</c:v>
                </c:pt>
                <c:pt idx="22">
                  <c:v>5.5</c:v>
                </c:pt>
                <c:pt idx="23">
                  <c:v>5.32</c:v>
                </c:pt>
                <c:pt idx="24">
                  <c:v>5.35</c:v>
                </c:pt>
                <c:pt idx="25">
                  <c:v>0.89</c:v>
                </c:pt>
                <c:pt idx="26">
                  <c:v>0.89</c:v>
                </c:pt>
                <c:pt idx="27">
                  <c:v>0.89</c:v>
                </c:pt>
                <c:pt idx="28">
                  <c:v>0.06</c:v>
                </c:pt>
                <c:pt idx="29">
                  <c:v>0.1</c:v>
                </c:pt>
                <c:pt idx="30">
                  <c:v>0.1</c:v>
                </c:pt>
                <c:pt idx="31">
                  <c:v>2.0299999999999998</c:v>
                </c:pt>
                <c:pt idx="32">
                  <c:v>2.78</c:v>
                </c:pt>
                <c:pt idx="33">
                  <c:v>2.37</c:v>
                </c:pt>
                <c:pt idx="34">
                  <c:v>2.69</c:v>
                </c:pt>
                <c:pt idx="35">
                  <c:v>3.35</c:v>
                </c:pt>
                <c:pt idx="36">
                  <c:v>3.15</c:v>
                </c:pt>
                <c:pt idx="37">
                  <c:v>0.1</c:v>
                </c:pt>
                <c:pt idx="38">
                  <c:v>0.01</c:v>
                </c:pt>
                <c:pt idx="39">
                  <c:v>0.01</c:v>
                </c:pt>
                <c:pt idx="40">
                  <c:v>0.09</c:v>
                </c:pt>
                <c:pt idx="41">
                  <c:v>0.03</c:v>
                </c:pt>
                <c:pt idx="42">
                  <c:v>0.1</c:v>
                </c:pt>
                <c:pt idx="43">
                  <c:v>0.75</c:v>
                </c:pt>
                <c:pt idx="44">
                  <c:v>1.35</c:v>
                </c:pt>
                <c:pt idx="45">
                  <c:v>1.36</c:v>
                </c:pt>
                <c:pt idx="46">
                  <c:v>1.39</c:v>
                </c:pt>
                <c:pt idx="47">
                  <c:v>1.8</c:v>
                </c:pt>
                <c:pt idx="48">
                  <c:v>1.1399999999999999</c:v>
                </c:pt>
                <c:pt idx="49">
                  <c:v>0.26</c:v>
                </c:pt>
                <c:pt idx="50">
                  <c:v>1.0900000000000001</c:v>
                </c:pt>
                <c:pt idx="51">
                  <c:v>0.84</c:v>
                </c:pt>
                <c:pt idx="52">
                  <c:v>0.13</c:v>
                </c:pt>
                <c:pt idx="53">
                  <c:v>0.1</c:v>
                </c:pt>
                <c:pt idx="54">
                  <c:v>0.1</c:v>
                </c:pt>
                <c:pt idx="55">
                  <c:v>2.52</c:v>
                </c:pt>
                <c:pt idx="56">
                  <c:v>2.87</c:v>
                </c:pt>
                <c:pt idx="57">
                  <c:v>3.88</c:v>
                </c:pt>
                <c:pt idx="58">
                  <c:v>4.22</c:v>
                </c:pt>
                <c:pt idx="59">
                  <c:v>4.33</c:v>
                </c:pt>
                <c:pt idx="60">
                  <c:v>2.7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27E7-407D-810D-6F3D37007B17}"/>
            </c:ext>
          </c:extLst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GHIJ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Sheet1!$A$3:$A$63</c:f>
              <c:numCache>
                <c:formatCode>mmm\-yy</c:formatCode>
                <c:ptCount val="61"/>
                <c:pt idx="0">
                  <c:v>45047</c:v>
                </c:pt>
                <c:pt idx="1">
                  <c:v>45017</c:v>
                </c:pt>
                <c:pt idx="2">
                  <c:v>44986</c:v>
                </c:pt>
                <c:pt idx="3">
                  <c:v>44958</c:v>
                </c:pt>
                <c:pt idx="4">
                  <c:v>44927</c:v>
                </c:pt>
                <c:pt idx="5">
                  <c:v>44896</c:v>
                </c:pt>
                <c:pt idx="6">
                  <c:v>44866</c:v>
                </c:pt>
                <c:pt idx="7">
                  <c:v>44835</c:v>
                </c:pt>
                <c:pt idx="8">
                  <c:v>44805</c:v>
                </c:pt>
                <c:pt idx="9">
                  <c:v>44774</c:v>
                </c:pt>
                <c:pt idx="10">
                  <c:v>44743</c:v>
                </c:pt>
                <c:pt idx="11">
                  <c:v>44713</c:v>
                </c:pt>
                <c:pt idx="12">
                  <c:v>44682</c:v>
                </c:pt>
                <c:pt idx="13">
                  <c:v>44652</c:v>
                </c:pt>
                <c:pt idx="14">
                  <c:v>44621</c:v>
                </c:pt>
                <c:pt idx="15">
                  <c:v>44593</c:v>
                </c:pt>
                <c:pt idx="16">
                  <c:v>44562</c:v>
                </c:pt>
                <c:pt idx="17">
                  <c:v>44531</c:v>
                </c:pt>
                <c:pt idx="18">
                  <c:v>44501</c:v>
                </c:pt>
                <c:pt idx="19">
                  <c:v>44470</c:v>
                </c:pt>
                <c:pt idx="20">
                  <c:v>44440</c:v>
                </c:pt>
                <c:pt idx="21">
                  <c:v>44409</c:v>
                </c:pt>
                <c:pt idx="22">
                  <c:v>44378</c:v>
                </c:pt>
                <c:pt idx="23">
                  <c:v>44348</c:v>
                </c:pt>
                <c:pt idx="24">
                  <c:v>44317</c:v>
                </c:pt>
                <c:pt idx="25">
                  <c:v>44287</c:v>
                </c:pt>
                <c:pt idx="26">
                  <c:v>44256</c:v>
                </c:pt>
                <c:pt idx="27">
                  <c:v>44228</c:v>
                </c:pt>
                <c:pt idx="28">
                  <c:v>44197</c:v>
                </c:pt>
                <c:pt idx="29">
                  <c:v>44166</c:v>
                </c:pt>
                <c:pt idx="30">
                  <c:v>44136</c:v>
                </c:pt>
                <c:pt idx="31">
                  <c:v>44105</c:v>
                </c:pt>
                <c:pt idx="32">
                  <c:v>44075</c:v>
                </c:pt>
                <c:pt idx="33">
                  <c:v>44044</c:v>
                </c:pt>
                <c:pt idx="34">
                  <c:v>44013</c:v>
                </c:pt>
                <c:pt idx="35">
                  <c:v>43983</c:v>
                </c:pt>
                <c:pt idx="36">
                  <c:v>43952</c:v>
                </c:pt>
                <c:pt idx="37">
                  <c:v>43922</c:v>
                </c:pt>
                <c:pt idx="38">
                  <c:v>43891</c:v>
                </c:pt>
                <c:pt idx="39">
                  <c:v>43862</c:v>
                </c:pt>
                <c:pt idx="40">
                  <c:v>43831</c:v>
                </c:pt>
                <c:pt idx="41">
                  <c:v>43800</c:v>
                </c:pt>
                <c:pt idx="42">
                  <c:v>43770</c:v>
                </c:pt>
                <c:pt idx="43">
                  <c:v>43739</c:v>
                </c:pt>
                <c:pt idx="44">
                  <c:v>43709</c:v>
                </c:pt>
                <c:pt idx="45">
                  <c:v>43678</c:v>
                </c:pt>
                <c:pt idx="46">
                  <c:v>43647</c:v>
                </c:pt>
                <c:pt idx="47">
                  <c:v>43617</c:v>
                </c:pt>
                <c:pt idx="48">
                  <c:v>43586</c:v>
                </c:pt>
                <c:pt idx="49">
                  <c:v>43556</c:v>
                </c:pt>
                <c:pt idx="50">
                  <c:v>43525</c:v>
                </c:pt>
                <c:pt idx="51">
                  <c:v>43497</c:v>
                </c:pt>
                <c:pt idx="52">
                  <c:v>43466</c:v>
                </c:pt>
                <c:pt idx="53">
                  <c:v>43435</c:v>
                </c:pt>
                <c:pt idx="54">
                  <c:v>43405</c:v>
                </c:pt>
                <c:pt idx="55">
                  <c:v>43374</c:v>
                </c:pt>
                <c:pt idx="56">
                  <c:v>43344</c:v>
                </c:pt>
                <c:pt idx="57">
                  <c:v>43313</c:v>
                </c:pt>
                <c:pt idx="58">
                  <c:v>43282</c:v>
                </c:pt>
                <c:pt idx="59">
                  <c:v>43252</c:v>
                </c:pt>
                <c:pt idx="60">
                  <c:v>43221</c:v>
                </c:pt>
              </c:numCache>
            </c:numRef>
          </c:cat>
          <c:val>
            <c:numRef>
              <c:f>Sheet1!$G$3:$G$63</c:f>
              <c:numCache>
                <c:formatCode>"$"#,##0.00_);\("$"#,##0.00\)</c:formatCode>
                <c:ptCount val="61"/>
                <c:pt idx="0">
                  <c:v>5.7</c:v>
                </c:pt>
                <c:pt idx="1">
                  <c:v>1.1000000000000001</c:v>
                </c:pt>
                <c:pt idx="2">
                  <c:v>1.1399999999999999</c:v>
                </c:pt>
                <c:pt idx="3">
                  <c:v>3.8</c:v>
                </c:pt>
                <c:pt idx="4">
                  <c:v>4.3899999999999997</c:v>
                </c:pt>
                <c:pt idx="5">
                  <c:v>2.06</c:v>
                </c:pt>
                <c:pt idx="6">
                  <c:v>1.54</c:v>
                </c:pt>
                <c:pt idx="7">
                  <c:v>3.18</c:v>
                </c:pt>
                <c:pt idx="8">
                  <c:v>3.12</c:v>
                </c:pt>
                <c:pt idx="9">
                  <c:v>3.74</c:v>
                </c:pt>
                <c:pt idx="10">
                  <c:v>3.32</c:v>
                </c:pt>
                <c:pt idx="11">
                  <c:v>3.33</c:v>
                </c:pt>
                <c:pt idx="12">
                  <c:v>3.46</c:v>
                </c:pt>
                <c:pt idx="13">
                  <c:v>0.76</c:v>
                </c:pt>
                <c:pt idx="14">
                  <c:v>0.89</c:v>
                </c:pt>
                <c:pt idx="15">
                  <c:v>2.95</c:v>
                </c:pt>
                <c:pt idx="16">
                  <c:v>3.82</c:v>
                </c:pt>
                <c:pt idx="17">
                  <c:v>2.95</c:v>
                </c:pt>
                <c:pt idx="18">
                  <c:v>1.65</c:v>
                </c:pt>
                <c:pt idx="19">
                  <c:v>4.21</c:v>
                </c:pt>
                <c:pt idx="20">
                  <c:v>4.6500000000000004</c:v>
                </c:pt>
                <c:pt idx="21">
                  <c:v>5.43</c:v>
                </c:pt>
                <c:pt idx="22">
                  <c:v>5.5</c:v>
                </c:pt>
                <c:pt idx="23">
                  <c:v>5.32</c:v>
                </c:pt>
                <c:pt idx="24">
                  <c:v>5.35</c:v>
                </c:pt>
                <c:pt idx="25">
                  <c:v>0.89</c:v>
                </c:pt>
                <c:pt idx="26">
                  <c:v>0.89</c:v>
                </c:pt>
                <c:pt idx="27">
                  <c:v>0.89</c:v>
                </c:pt>
                <c:pt idx="28">
                  <c:v>0.06</c:v>
                </c:pt>
                <c:pt idx="29">
                  <c:v>0.1</c:v>
                </c:pt>
                <c:pt idx="30">
                  <c:v>0.1</c:v>
                </c:pt>
                <c:pt idx="31">
                  <c:v>2.0299999999999998</c:v>
                </c:pt>
                <c:pt idx="32">
                  <c:v>2.78</c:v>
                </c:pt>
                <c:pt idx="33">
                  <c:v>2.37</c:v>
                </c:pt>
                <c:pt idx="34">
                  <c:v>2.69</c:v>
                </c:pt>
                <c:pt idx="35">
                  <c:v>3.35</c:v>
                </c:pt>
                <c:pt idx="36">
                  <c:v>3.15</c:v>
                </c:pt>
                <c:pt idx="37">
                  <c:v>0.1</c:v>
                </c:pt>
                <c:pt idx="38">
                  <c:v>0.01</c:v>
                </c:pt>
                <c:pt idx="39">
                  <c:v>0.01</c:v>
                </c:pt>
                <c:pt idx="40">
                  <c:v>0.09</c:v>
                </c:pt>
                <c:pt idx="41">
                  <c:v>0.03</c:v>
                </c:pt>
                <c:pt idx="42">
                  <c:v>0.1</c:v>
                </c:pt>
                <c:pt idx="43">
                  <c:v>4.51</c:v>
                </c:pt>
                <c:pt idx="44">
                  <c:v>4.79</c:v>
                </c:pt>
                <c:pt idx="45">
                  <c:v>4.78</c:v>
                </c:pt>
                <c:pt idx="46">
                  <c:v>4.83</c:v>
                </c:pt>
                <c:pt idx="47">
                  <c:v>5.21</c:v>
                </c:pt>
                <c:pt idx="48">
                  <c:v>5.43</c:v>
                </c:pt>
                <c:pt idx="49">
                  <c:v>1.45</c:v>
                </c:pt>
                <c:pt idx="50">
                  <c:v>1.54</c:v>
                </c:pt>
                <c:pt idx="51">
                  <c:v>1.51</c:v>
                </c:pt>
                <c:pt idx="52">
                  <c:v>1.52</c:v>
                </c:pt>
                <c:pt idx="53">
                  <c:v>1.52</c:v>
                </c:pt>
                <c:pt idx="54">
                  <c:v>1.59</c:v>
                </c:pt>
                <c:pt idx="55">
                  <c:v>8.84</c:v>
                </c:pt>
                <c:pt idx="56">
                  <c:v>9.32</c:v>
                </c:pt>
                <c:pt idx="57">
                  <c:v>9.58</c:v>
                </c:pt>
                <c:pt idx="58">
                  <c:v>10.16</c:v>
                </c:pt>
                <c:pt idx="59">
                  <c:v>10.24</c:v>
                </c:pt>
                <c:pt idx="60">
                  <c:v>11.86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27E7-407D-810D-6F3D37007B17}"/>
            </c:ext>
          </c:extLst>
        </c:ser>
        <c:ser>
          <c:idx val="2"/>
          <c:order val="2"/>
          <c:tx>
            <c:strRef>
              <c:f>Sheet1!$H$1</c:f>
              <c:strCache>
                <c:ptCount val="1"/>
                <c:pt idx="0">
                  <c:v>NYC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Sheet1!$A$3:$A$63</c:f>
              <c:numCache>
                <c:formatCode>mmm\-yy</c:formatCode>
                <c:ptCount val="61"/>
                <c:pt idx="0">
                  <c:v>45047</c:v>
                </c:pt>
                <c:pt idx="1">
                  <c:v>45017</c:v>
                </c:pt>
                <c:pt idx="2">
                  <c:v>44986</c:v>
                </c:pt>
                <c:pt idx="3">
                  <c:v>44958</c:v>
                </c:pt>
                <c:pt idx="4">
                  <c:v>44927</c:v>
                </c:pt>
                <c:pt idx="5">
                  <c:v>44896</c:v>
                </c:pt>
                <c:pt idx="6">
                  <c:v>44866</c:v>
                </c:pt>
                <c:pt idx="7">
                  <c:v>44835</c:v>
                </c:pt>
                <c:pt idx="8">
                  <c:v>44805</c:v>
                </c:pt>
                <c:pt idx="9">
                  <c:v>44774</c:v>
                </c:pt>
                <c:pt idx="10">
                  <c:v>44743</c:v>
                </c:pt>
                <c:pt idx="11">
                  <c:v>44713</c:v>
                </c:pt>
                <c:pt idx="12">
                  <c:v>44682</c:v>
                </c:pt>
                <c:pt idx="13">
                  <c:v>44652</c:v>
                </c:pt>
                <c:pt idx="14">
                  <c:v>44621</c:v>
                </c:pt>
                <c:pt idx="15">
                  <c:v>44593</c:v>
                </c:pt>
                <c:pt idx="16">
                  <c:v>44562</c:v>
                </c:pt>
                <c:pt idx="17">
                  <c:v>44531</c:v>
                </c:pt>
                <c:pt idx="18">
                  <c:v>44501</c:v>
                </c:pt>
                <c:pt idx="19">
                  <c:v>44470</c:v>
                </c:pt>
                <c:pt idx="20">
                  <c:v>44440</c:v>
                </c:pt>
                <c:pt idx="21">
                  <c:v>44409</c:v>
                </c:pt>
                <c:pt idx="22">
                  <c:v>44378</c:v>
                </c:pt>
                <c:pt idx="23">
                  <c:v>44348</c:v>
                </c:pt>
                <c:pt idx="24">
                  <c:v>44317</c:v>
                </c:pt>
                <c:pt idx="25">
                  <c:v>44287</c:v>
                </c:pt>
                <c:pt idx="26">
                  <c:v>44256</c:v>
                </c:pt>
                <c:pt idx="27">
                  <c:v>44228</c:v>
                </c:pt>
                <c:pt idx="28">
                  <c:v>44197</c:v>
                </c:pt>
                <c:pt idx="29">
                  <c:v>44166</c:v>
                </c:pt>
                <c:pt idx="30">
                  <c:v>44136</c:v>
                </c:pt>
                <c:pt idx="31">
                  <c:v>44105</c:v>
                </c:pt>
                <c:pt idx="32">
                  <c:v>44075</c:v>
                </c:pt>
                <c:pt idx="33">
                  <c:v>44044</c:v>
                </c:pt>
                <c:pt idx="34">
                  <c:v>44013</c:v>
                </c:pt>
                <c:pt idx="35">
                  <c:v>43983</c:v>
                </c:pt>
                <c:pt idx="36">
                  <c:v>43952</c:v>
                </c:pt>
                <c:pt idx="37">
                  <c:v>43922</c:v>
                </c:pt>
                <c:pt idx="38">
                  <c:v>43891</c:v>
                </c:pt>
                <c:pt idx="39">
                  <c:v>43862</c:v>
                </c:pt>
                <c:pt idx="40">
                  <c:v>43831</c:v>
                </c:pt>
                <c:pt idx="41">
                  <c:v>43800</c:v>
                </c:pt>
                <c:pt idx="42">
                  <c:v>43770</c:v>
                </c:pt>
                <c:pt idx="43">
                  <c:v>43739</c:v>
                </c:pt>
                <c:pt idx="44">
                  <c:v>43709</c:v>
                </c:pt>
                <c:pt idx="45">
                  <c:v>43678</c:v>
                </c:pt>
                <c:pt idx="46">
                  <c:v>43647</c:v>
                </c:pt>
                <c:pt idx="47">
                  <c:v>43617</c:v>
                </c:pt>
                <c:pt idx="48">
                  <c:v>43586</c:v>
                </c:pt>
                <c:pt idx="49">
                  <c:v>43556</c:v>
                </c:pt>
                <c:pt idx="50">
                  <c:v>43525</c:v>
                </c:pt>
                <c:pt idx="51">
                  <c:v>43497</c:v>
                </c:pt>
                <c:pt idx="52">
                  <c:v>43466</c:v>
                </c:pt>
                <c:pt idx="53">
                  <c:v>43435</c:v>
                </c:pt>
                <c:pt idx="54">
                  <c:v>43405</c:v>
                </c:pt>
                <c:pt idx="55">
                  <c:v>43374</c:v>
                </c:pt>
                <c:pt idx="56">
                  <c:v>43344</c:v>
                </c:pt>
                <c:pt idx="57">
                  <c:v>43313</c:v>
                </c:pt>
                <c:pt idx="58">
                  <c:v>43282</c:v>
                </c:pt>
                <c:pt idx="59">
                  <c:v>43252</c:v>
                </c:pt>
                <c:pt idx="60">
                  <c:v>43221</c:v>
                </c:pt>
              </c:numCache>
            </c:numRef>
          </c:cat>
          <c:val>
            <c:numRef>
              <c:f>Sheet1!$J$3:$J$63</c:f>
              <c:numCache>
                <c:formatCode>"$"#,##0.00_);\("$"#,##0.00\)</c:formatCode>
                <c:ptCount val="61"/>
                <c:pt idx="0">
                  <c:v>18.579999999999998</c:v>
                </c:pt>
                <c:pt idx="1">
                  <c:v>1.1000000000000001</c:v>
                </c:pt>
                <c:pt idx="2">
                  <c:v>1.1399999999999999</c:v>
                </c:pt>
                <c:pt idx="3">
                  <c:v>3.8</c:v>
                </c:pt>
                <c:pt idx="4">
                  <c:v>4.3899999999999997</c:v>
                </c:pt>
                <c:pt idx="5">
                  <c:v>2.06</c:v>
                </c:pt>
                <c:pt idx="6">
                  <c:v>1.54</c:v>
                </c:pt>
                <c:pt idx="7">
                  <c:v>3.27</c:v>
                </c:pt>
                <c:pt idx="8">
                  <c:v>3.21</c:v>
                </c:pt>
                <c:pt idx="9">
                  <c:v>4.41</c:v>
                </c:pt>
                <c:pt idx="10">
                  <c:v>3.55</c:v>
                </c:pt>
                <c:pt idx="11">
                  <c:v>3.51</c:v>
                </c:pt>
                <c:pt idx="12">
                  <c:v>3.7</c:v>
                </c:pt>
                <c:pt idx="13">
                  <c:v>0.76</c:v>
                </c:pt>
                <c:pt idx="14">
                  <c:v>0.89</c:v>
                </c:pt>
                <c:pt idx="15">
                  <c:v>2.95</c:v>
                </c:pt>
                <c:pt idx="16">
                  <c:v>3.82</c:v>
                </c:pt>
                <c:pt idx="17">
                  <c:v>2.95</c:v>
                </c:pt>
                <c:pt idx="18">
                  <c:v>1.65</c:v>
                </c:pt>
                <c:pt idx="19">
                  <c:v>5.07</c:v>
                </c:pt>
                <c:pt idx="20">
                  <c:v>5.08</c:v>
                </c:pt>
                <c:pt idx="21">
                  <c:v>5.43</c:v>
                </c:pt>
                <c:pt idx="22">
                  <c:v>5.5</c:v>
                </c:pt>
                <c:pt idx="23">
                  <c:v>5.32</c:v>
                </c:pt>
                <c:pt idx="24">
                  <c:v>5.35</c:v>
                </c:pt>
                <c:pt idx="25">
                  <c:v>8.44</c:v>
                </c:pt>
                <c:pt idx="26">
                  <c:v>8.7100000000000009</c:v>
                </c:pt>
                <c:pt idx="27">
                  <c:v>8.76</c:v>
                </c:pt>
                <c:pt idx="28">
                  <c:v>8.56</c:v>
                </c:pt>
                <c:pt idx="29">
                  <c:v>8.57</c:v>
                </c:pt>
                <c:pt idx="30">
                  <c:v>8.5399999999999991</c:v>
                </c:pt>
                <c:pt idx="31">
                  <c:v>18.149999999999999</c:v>
                </c:pt>
                <c:pt idx="32">
                  <c:v>18.62</c:v>
                </c:pt>
                <c:pt idx="33">
                  <c:v>18.72</c:v>
                </c:pt>
                <c:pt idx="34">
                  <c:v>19.03</c:v>
                </c:pt>
                <c:pt idx="35">
                  <c:v>19.149999999999999</c:v>
                </c:pt>
                <c:pt idx="36">
                  <c:v>19.170000000000002</c:v>
                </c:pt>
                <c:pt idx="37">
                  <c:v>3.49</c:v>
                </c:pt>
                <c:pt idx="38">
                  <c:v>3.72</c:v>
                </c:pt>
                <c:pt idx="39">
                  <c:v>3.71</c:v>
                </c:pt>
                <c:pt idx="40">
                  <c:v>3.71</c:v>
                </c:pt>
                <c:pt idx="41">
                  <c:v>3.99</c:v>
                </c:pt>
                <c:pt idx="42">
                  <c:v>4.01</c:v>
                </c:pt>
                <c:pt idx="43">
                  <c:v>13.09</c:v>
                </c:pt>
                <c:pt idx="44">
                  <c:v>13.34</c:v>
                </c:pt>
                <c:pt idx="45">
                  <c:v>13.39</c:v>
                </c:pt>
                <c:pt idx="46">
                  <c:v>13.46</c:v>
                </c:pt>
                <c:pt idx="47">
                  <c:v>13.79</c:v>
                </c:pt>
                <c:pt idx="48">
                  <c:v>13.92</c:v>
                </c:pt>
                <c:pt idx="49">
                  <c:v>1.45</c:v>
                </c:pt>
                <c:pt idx="50">
                  <c:v>1.54</c:v>
                </c:pt>
                <c:pt idx="51">
                  <c:v>1.51</c:v>
                </c:pt>
                <c:pt idx="52">
                  <c:v>1.52</c:v>
                </c:pt>
                <c:pt idx="53">
                  <c:v>1.52</c:v>
                </c:pt>
                <c:pt idx="54">
                  <c:v>1.59</c:v>
                </c:pt>
                <c:pt idx="55">
                  <c:v>8.84</c:v>
                </c:pt>
                <c:pt idx="56">
                  <c:v>9.32</c:v>
                </c:pt>
                <c:pt idx="57">
                  <c:v>9.58</c:v>
                </c:pt>
                <c:pt idx="58">
                  <c:v>10.16</c:v>
                </c:pt>
                <c:pt idx="59">
                  <c:v>10.24</c:v>
                </c:pt>
                <c:pt idx="60">
                  <c:v>11.86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2-27E7-407D-810D-6F3D37007B17}"/>
            </c:ext>
          </c:extLst>
        </c:ser>
        <c:ser>
          <c:idx val="3"/>
          <c:order val="3"/>
          <c:tx>
            <c:strRef>
              <c:f>Sheet1!$K$1</c:f>
              <c:strCache>
                <c:ptCount val="1"/>
                <c:pt idx="0">
                  <c:v>LI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Sheet1!$A$3:$A$63</c:f>
              <c:numCache>
                <c:formatCode>mmm\-yy</c:formatCode>
                <c:ptCount val="61"/>
                <c:pt idx="0">
                  <c:v>45047</c:v>
                </c:pt>
                <c:pt idx="1">
                  <c:v>45017</c:v>
                </c:pt>
                <c:pt idx="2">
                  <c:v>44986</c:v>
                </c:pt>
                <c:pt idx="3">
                  <c:v>44958</c:v>
                </c:pt>
                <c:pt idx="4">
                  <c:v>44927</c:v>
                </c:pt>
                <c:pt idx="5">
                  <c:v>44896</c:v>
                </c:pt>
                <c:pt idx="6">
                  <c:v>44866</c:v>
                </c:pt>
                <c:pt idx="7">
                  <c:v>44835</c:v>
                </c:pt>
                <c:pt idx="8">
                  <c:v>44805</c:v>
                </c:pt>
                <c:pt idx="9">
                  <c:v>44774</c:v>
                </c:pt>
                <c:pt idx="10">
                  <c:v>44743</c:v>
                </c:pt>
                <c:pt idx="11">
                  <c:v>44713</c:v>
                </c:pt>
                <c:pt idx="12">
                  <c:v>44682</c:v>
                </c:pt>
                <c:pt idx="13">
                  <c:v>44652</c:v>
                </c:pt>
                <c:pt idx="14">
                  <c:v>44621</c:v>
                </c:pt>
                <c:pt idx="15">
                  <c:v>44593</c:v>
                </c:pt>
                <c:pt idx="16">
                  <c:v>44562</c:v>
                </c:pt>
                <c:pt idx="17">
                  <c:v>44531</c:v>
                </c:pt>
                <c:pt idx="18">
                  <c:v>44501</c:v>
                </c:pt>
                <c:pt idx="19">
                  <c:v>44470</c:v>
                </c:pt>
                <c:pt idx="20">
                  <c:v>44440</c:v>
                </c:pt>
                <c:pt idx="21">
                  <c:v>44409</c:v>
                </c:pt>
                <c:pt idx="22">
                  <c:v>44378</c:v>
                </c:pt>
                <c:pt idx="23">
                  <c:v>44348</c:v>
                </c:pt>
                <c:pt idx="24">
                  <c:v>44317</c:v>
                </c:pt>
                <c:pt idx="25">
                  <c:v>44287</c:v>
                </c:pt>
                <c:pt idx="26">
                  <c:v>44256</c:v>
                </c:pt>
                <c:pt idx="27">
                  <c:v>44228</c:v>
                </c:pt>
                <c:pt idx="28">
                  <c:v>44197</c:v>
                </c:pt>
                <c:pt idx="29">
                  <c:v>44166</c:v>
                </c:pt>
                <c:pt idx="30">
                  <c:v>44136</c:v>
                </c:pt>
                <c:pt idx="31">
                  <c:v>44105</c:v>
                </c:pt>
                <c:pt idx="32">
                  <c:v>44075</c:v>
                </c:pt>
                <c:pt idx="33">
                  <c:v>44044</c:v>
                </c:pt>
                <c:pt idx="34">
                  <c:v>44013</c:v>
                </c:pt>
                <c:pt idx="35">
                  <c:v>43983</c:v>
                </c:pt>
                <c:pt idx="36">
                  <c:v>43952</c:v>
                </c:pt>
                <c:pt idx="37">
                  <c:v>43922</c:v>
                </c:pt>
                <c:pt idx="38">
                  <c:v>43891</c:v>
                </c:pt>
                <c:pt idx="39">
                  <c:v>43862</c:v>
                </c:pt>
                <c:pt idx="40">
                  <c:v>43831</c:v>
                </c:pt>
                <c:pt idx="41">
                  <c:v>43800</c:v>
                </c:pt>
                <c:pt idx="42">
                  <c:v>43770</c:v>
                </c:pt>
                <c:pt idx="43">
                  <c:v>43739</c:v>
                </c:pt>
                <c:pt idx="44">
                  <c:v>43709</c:v>
                </c:pt>
                <c:pt idx="45">
                  <c:v>43678</c:v>
                </c:pt>
                <c:pt idx="46">
                  <c:v>43647</c:v>
                </c:pt>
                <c:pt idx="47">
                  <c:v>43617</c:v>
                </c:pt>
                <c:pt idx="48">
                  <c:v>43586</c:v>
                </c:pt>
                <c:pt idx="49">
                  <c:v>43556</c:v>
                </c:pt>
                <c:pt idx="50">
                  <c:v>43525</c:v>
                </c:pt>
                <c:pt idx="51">
                  <c:v>43497</c:v>
                </c:pt>
                <c:pt idx="52">
                  <c:v>43466</c:v>
                </c:pt>
                <c:pt idx="53">
                  <c:v>43435</c:v>
                </c:pt>
                <c:pt idx="54">
                  <c:v>43405</c:v>
                </c:pt>
                <c:pt idx="55">
                  <c:v>43374</c:v>
                </c:pt>
                <c:pt idx="56">
                  <c:v>43344</c:v>
                </c:pt>
                <c:pt idx="57">
                  <c:v>43313</c:v>
                </c:pt>
                <c:pt idx="58">
                  <c:v>43282</c:v>
                </c:pt>
                <c:pt idx="59">
                  <c:v>43252</c:v>
                </c:pt>
                <c:pt idx="60">
                  <c:v>43221</c:v>
                </c:pt>
              </c:numCache>
            </c:numRef>
          </c:cat>
          <c:val>
            <c:numRef>
              <c:f>Sheet1!$M$3:$M$63</c:f>
              <c:numCache>
                <c:formatCode>"$"#,##0.00_);\("$"#,##0.00\)</c:formatCode>
                <c:ptCount val="61"/>
                <c:pt idx="0">
                  <c:v>5.7</c:v>
                </c:pt>
                <c:pt idx="1">
                  <c:v>1.1000000000000001</c:v>
                </c:pt>
                <c:pt idx="2">
                  <c:v>1.1399999999999999</c:v>
                </c:pt>
                <c:pt idx="3">
                  <c:v>3.8</c:v>
                </c:pt>
                <c:pt idx="4">
                  <c:v>4.3899999999999997</c:v>
                </c:pt>
                <c:pt idx="5">
                  <c:v>2.06</c:v>
                </c:pt>
                <c:pt idx="6">
                  <c:v>1.54</c:v>
                </c:pt>
                <c:pt idx="7">
                  <c:v>6.48</c:v>
                </c:pt>
                <c:pt idx="8">
                  <c:v>6.43</c:v>
                </c:pt>
                <c:pt idx="9">
                  <c:v>6.71</c:v>
                </c:pt>
                <c:pt idx="10">
                  <c:v>6.71</c:v>
                </c:pt>
                <c:pt idx="11">
                  <c:v>6.74</c:v>
                </c:pt>
                <c:pt idx="12">
                  <c:v>5.93</c:v>
                </c:pt>
                <c:pt idx="13">
                  <c:v>1.81</c:v>
                </c:pt>
                <c:pt idx="14">
                  <c:v>1.8</c:v>
                </c:pt>
                <c:pt idx="15">
                  <c:v>2.95</c:v>
                </c:pt>
                <c:pt idx="16">
                  <c:v>3.82</c:v>
                </c:pt>
                <c:pt idx="17">
                  <c:v>2.95</c:v>
                </c:pt>
                <c:pt idx="18">
                  <c:v>1.65</c:v>
                </c:pt>
                <c:pt idx="19">
                  <c:v>9.2799999999999994</c:v>
                </c:pt>
                <c:pt idx="20">
                  <c:v>9.3000000000000007</c:v>
                </c:pt>
                <c:pt idx="21">
                  <c:v>10.56</c:v>
                </c:pt>
                <c:pt idx="22">
                  <c:v>9.2899999999999991</c:v>
                </c:pt>
                <c:pt idx="23">
                  <c:v>9.34</c:v>
                </c:pt>
                <c:pt idx="24">
                  <c:v>9.5299999999999994</c:v>
                </c:pt>
                <c:pt idx="25">
                  <c:v>0.89</c:v>
                </c:pt>
                <c:pt idx="26">
                  <c:v>0.89</c:v>
                </c:pt>
                <c:pt idx="27">
                  <c:v>0.89</c:v>
                </c:pt>
                <c:pt idx="28">
                  <c:v>0.06</c:v>
                </c:pt>
                <c:pt idx="29">
                  <c:v>0.1</c:v>
                </c:pt>
                <c:pt idx="30">
                  <c:v>0.1</c:v>
                </c:pt>
                <c:pt idx="31">
                  <c:v>5.21</c:v>
                </c:pt>
                <c:pt idx="32">
                  <c:v>5.18</c:v>
                </c:pt>
                <c:pt idx="33">
                  <c:v>5.17</c:v>
                </c:pt>
                <c:pt idx="34">
                  <c:v>5.32</c:v>
                </c:pt>
                <c:pt idx="35">
                  <c:v>6.28</c:v>
                </c:pt>
                <c:pt idx="36">
                  <c:v>6.3</c:v>
                </c:pt>
                <c:pt idx="37">
                  <c:v>0.1</c:v>
                </c:pt>
                <c:pt idx="38">
                  <c:v>0.01</c:v>
                </c:pt>
                <c:pt idx="39">
                  <c:v>0.01</c:v>
                </c:pt>
                <c:pt idx="40">
                  <c:v>0.09</c:v>
                </c:pt>
                <c:pt idx="41">
                  <c:v>0.03</c:v>
                </c:pt>
                <c:pt idx="42">
                  <c:v>0.1</c:v>
                </c:pt>
                <c:pt idx="43">
                  <c:v>5.52</c:v>
                </c:pt>
                <c:pt idx="44">
                  <c:v>5.53</c:v>
                </c:pt>
                <c:pt idx="45">
                  <c:v>5.51</c:v>
                </c:pt>
                <c:pt idx="46">
                  <c:v>5.94</c:v>
                </c:pt>
                <c:pt idx="47">
                  <c:v>5.94</c:v>
                </c:pt>
                <c:pt idx="48">
                  <c:v>5.98</c:v>
                </c:pt>
                <c:pt idx="49">
                  <c:v>0.41</c:v>
                </c:pt>
                <c:pt idx="50">
                  <c:v>1.0900000000000001</c:v>
                </c:pt>
                <c:pt idx="51">
                  <c:v>0.84</c:v>
                </c:pt>
                <c:pt idx="52">
                  <c:v>0.43</c:v>
                </c:pt>
                <c:pt idx="53">
                  <c:v>1.95</c:v>
                </c:pt>
                <c:pt idx="54">
                  <c:v>0.67</c:v>
                </c:pt>
                <c:pt idx="55">
                  <c:v>6.57</c:v>
                </c:pt>
                <c:pt idx="56">
                  <c:v>6.63</c:v>
                </c:pt>
                <c:pt idx="57">
                  <c:v>6.68</c:v>
                </c:pt>
                <c:pt idx="58">
                  <c:v>6.68</c:v>
                </c:pt>
                <c:pt idx="59">
                  <c:v>6.8</c:v>
                </c:pt>
                <c:pt idx="60">
                  <c:v>6.81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3-27E7-407D-810D-6F3D37007B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37379999"/>
        <c:axId val="1137379039"/>
      </c:lineChart>
      <c:dateAx>
        <c:axId val="1137379999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7379039"/>
        <c:crosses val="autoZero"/>
        <c:auto val="1"/>
        <c:lblOffset val="100"/>
        <c:baseTimeUnit val="months"/>
      </c:dateAx>
      <c:valAx>
        <c:axId val="1137379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_);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7379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25/05/2023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25/05/2023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563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26.05.2023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 sz="1600"/>
              <a:t>Dritte Ebene</a:t>
            </a:r>
            <a:endParaRPr lang="de-DE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26.05.2023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>
          <a:xfrm>
            <a:off x="311162" y="6491601"/>
            <a:ext cx="6464280" cy="365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26.05.2023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sz="1600" noProof="0"/>
              <a:t>Dritte Ebene</a:t>
            </a:r>
            <a:endParaRPr lang="de-DE" noProof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26.05.2023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sz="1600" noProof="0"/>
              <a:t>Dritte Ebene</a:t>
            </a:r>
            <a:endParaRPr lang="de-DE" noProof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sz="1600" noProof="0"/>
              <a:t>Dritte Ebene</a:t>
            </a:r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26.05.2023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26.05.2023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 sz="1600"/>
              <a:t>Dritte Ebene</a:t>
            </a:r>
            <a:endParaRPr lang="de-DE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26.05.2023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 sz="1600"/>
              <a:t>Dritte Ebene</a:t>
            </a:r>
            <a:endParaRPr lang="de-DE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7139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86020-46AB-92EE-4522-84C15C545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9C201-4174-9E38-18C0-F652FDD95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35385-5742-05BC-7C28-18BC72711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29F5-74DB-4EF9-B641-58C891AD90C5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685EE-A7A5-DFCF-6FC7-D43E9D4B5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74457-045C-2178-7878-0F9B9C32C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040-0A4F-4627-8DCC-651FDE31D0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6263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EE0FF-8CC1-18EF-BC73-1628B2FB7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5BA11-5FE0-193C-8CD2-9F8DD4C4A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23443-8A7F-4DFF-AB7B-D9B168FB2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29F5-74DB-4EF9-B641-58C891AD90C5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24D7D-5659-D6F5-62A9-C56C4625D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45646-01D5-5A23-CCCF-5BFE238D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040-0A4F-4627-8DCC-651FDE31D0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2748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549A-D635-4ED5-DAAB-21399A3E8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3D67D-256D-1FC1-6F21-CD14BEA3A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FD034-1833-44D0-6E44-A32640EF9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29F5-74DB-4EF9-B641-58C891AD90C5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D4D1F-22B6-AB0D-97C0-D60F070A5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4C0B3-7EE3-C769-450B-23F0A2A66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040-0A4F-4627-8DCC-651FDE31D0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1067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FE9C-8FE9-E968-BA0E-BF89BEBE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1338-DBD9-EC07-DCCB-C64577100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79C4E-654C-5ED2-6412-47758726B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636F1-08C2-D733-5497-FCEE7A4A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29F5-74DB-4EF9-B641-58C891AD90C5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26293-658E-5077-D667-B6AB1BEDE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E2A4B-A2F6-705E-0871-7F5F49C0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040-0A4F-4627-8DCC-651FDE31D0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0970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B9411-803D-AB2F-98D6-3CAEF8B2A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15962-1DBE-52F2-FAD7-7DDC16D2E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6E620-DB6F-143D-E3FD-1F9D4820D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DC0173-568A-C1CE-DFF0-BE89B8889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28D2A4-D836-8BED-1E84-909F95A31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008578-0E7A-830A-C243-6F6CB928E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29F5-74DB-4EF9-B641-58C891AD90C5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627F80-5EB0-9CD9-02A1-6BF620DEB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0F9230-783A-8BB6-6364-ABC87BEE4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040-0A4F-4627-8DCC-651FDE31D0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6970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44781-6237-8093-44B9-FBC7D279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1B2520-985B-13AD-CA82-14BD18B47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29F5-74DB-4EF9-B641-58C891AD90C5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6BDD4-21DC-CAF8-509F-1F1F436B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E2F8DA-EA2A-F965-212B-2659C564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040-0A4F-4627-8DCC-651FDE31D0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5833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A2FC2B-56BB-96ED-920F-4B6876A32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29F5-74DB-4EF9-B641-58C891AD90C5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3F176-7C7A-1EEF-9A28-AE26882C0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E0583-9A8F-FA35-91DF-35EC069AD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040-0A4F-4627-8DCC-651FDE31D0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3658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99CE-F98E-642B-A8B7-FA740FD08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54AD2-EA8D-358A-50DF-87793E07E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C2739-B427-D520-A72E-B3D62F44E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2B657-89D1-BB2E-11F5-FF6E37EC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29F5-74DB-4EF9-B641-58C891AD90C5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E3D73-5E8A-C7B7-E10F-C01151AA4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82F3E-4D77-7AD2-E399-E8796C08F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040-0A4F-4627-8DCC-651FDE31D0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1990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8A4DC-19C4-4701-5F16-B607B98E9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53309F-D73F-89C2-10E1-2BB4A9959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8A4F76-799B-9D7C-7745-353A6AA9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3E618-3EA6-3376-30EE-E1F930FB5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29F5-74DB-4EF9-B641-58C891AD90C5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14034-62F6-C161-FBBD-27D9EEB2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79B85-A82E-2C25-7302-2BF9F3DA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040-0A4F-4627-8DCC-651FDE31D0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78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94F6-9D4F-49A3-8D8F-4A247FA7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6A9C8-6FB7-6435-CFB4-F6A5E3D69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E5B45-12EE-9F0E-F9CF-C6C088440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29F5-74DB-4EF9-B641-58C891AD90C5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B42F2-DB1A-AEE8-5D39-AEE1FD3E6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04A53-A8AA-5BE7-9A0E-DBEA788A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040-0A4F-4627-8DCC-651FDE31D0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329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813AD4-9EA5-9AA6-0826-3E62DCCA0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CFC79-957E-6AF8-3DF3-05905FA4D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6B429-E412-A7A9-357E-FAFAD612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29F5-74DB-4EF9-B641-58C891AD90C5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D88EF-9A4C-5A43-81A9-3CFE8E16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2DE3F-8FA4-EA6B-916A-163F1975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040-0A4F-4627-8DCC-651FDE31D0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9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 sz="1600"/>
              <a:t>Dritte Ebene</a:t>
            </a:r>
            <a:endParaRPr lang="de-DE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sz="1600" noProof="0"/>
              <a:t>Dritte Ebene</a:t>
            </a:r>
            <a:endParaRPr lang="de-DE" noProof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sz="1600" noProof="0"/>
              <a:t>Dritte Ebene</a:t>
            </a:r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sz="1600" noProof="0"/>
              <a:t>Dritte Ebene</a:t>
            </a:r>
            <a:endParaRPr lang="de-DE" noProof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26.05.2023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>
                <a:solidFill>
                  <a:schemeClr val="tx2"/>
                </a:solidFill>
                <a:latin typeface="+mn-lt"/>
              </a:rPr>
              <a:t>TUM School </a:t>
            </a:r>
            <a:r>
              <a:rPr lang="de-DE" sz="80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>
                <a:solidFill>
                  <a:schemeClr val="tx2"/>
                </a:solidFill>
                <a:latin typeface="+mn-lt"/>
              </a:rPr>
              <a:t>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>
                <a:solidFill>
                  <a:schemeClr val="tx2"/>
                </a:solidFill>
                <a:latin typeface="+mn-lt"/>
              </a:rPr>
              <a:t> München</a:t>
            </a:r>
            <a:endParaRPr lang="de-DE" sz="80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26.05.2023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21" r:id="rId2"/>
    <p:sldLayoutId id="2147483704" r:id="rId3"/>
    <p:sldLayoutId id="2147483723" r:id="rId4"/>
    <p:sldLayoutId id="2147483711" r:id="rId5"/>
    <p:sldLayoutId id="2147483703" r:id="rId6"/>
    <p:sldLayoutId id="2147483720" r:id="rId7"/>
    <p:sldLayoutId id="2147483722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0BBEAB-C829-1D65-8C5A-D672170A9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6E6C7-D718-E33A-EA71-4447DD0B8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A9AA5-CC64-7F7D-970A-15A21ED1FF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29F5-74DB-4EF9-B641-58C891AD90C5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553D3-2E23-52A0-1F07-DDCC4A553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72D00-1DD3-7E80-886D-52DBB58EA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040-0A4F-4627-8DCC-651FDE31D0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6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ysrc.org/pdf/Reports/2014%20IRM%20Report%20Appendicies%20%20Final%2012-6-13.pdf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src.org/pdf/Reports/2014%20IRM%20Report%20Appendicies%20%20Final%2012-6-13.pd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90" y="3429000"/>
            <a:ext cx="8508999" cy="1966979"/>
          </a:xfrm>
        </p:spPr>
        <p:txBody>
          <a:bodyPr/>
          <a:lstStyle/>
          <a:p>
            <a:r>
              <a:rPr lang="de-DE" dirty="0"/>
              <a:t>Máté Borvendég, Susanne Hantke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TUM School </a:t>
            </a:r>
            <a:r>
              <a:rPr lang="de-DE" dirty="0" err="1"/>
              <a:t>of</a:t>
            </a:r>
            <a:r>
              <a:rPr lang="de-DE" dirty="0"/>
              <a:t> Management</a:t>
            </a:r>
          </a:p>
          <a:p>
            <a:r>
              <a:rPr lang="de-DE" dirty="0"/>
              <a:t>Center </a:t>
            </a:r>
            <a:r>
              <a:rPr lang="de-DE" dirty="0" err="1"/>
              <a:t>of</a:t>
            </a:r>
            <a:r>
              <a:rPr lang="de-DE" dirty="0"/>
              <a:t> Energy </a:t>
            </a:r>
            <a:r>
              <a:rPr lang="de-DE" dirty="0" err="1"/>
              <a:t>Markets</a:t>
            </a:r>
            <a:endParaRPr lang="de-DE" dirty="0"/>
          </a:p>
          <a:p>
            <a:r>
              <a:rPr lang="de-DE" dirty="0"/>
              <a:t>Munich, 2</a:t>
            </a:r>
            <a:r>
              <a:rPr lang="hu-HU" dirty="0"/>
              <a:t>6</a:t>
            </a:r>
            <a:r>
              <a:rPr lang="de-DE" baseline="30000" dirty="0" err="1"/>
              <a:t>th</a:t>
            </a:r>
            <a:r>
              <a:rPr lang="de-DE" dirty="0"/>
              <a:t> May 2023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788164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de-DE"/>
              <a:t>Can </a:t>
            </a:r>
            <a:r>
              <a:rPr lang="de-DE" err="1"/>
              <a:t>Capacity</a:t>
            </a:r>
            <a:r>
              <a:rPr lang="de-DE"/>
              <a:t> </a:t>
            </a:r>
            <a:r>
              <a:rPr lang="de-DE" err="1"/>
              <a:t>Markets</a:t>
            </a:r>
            <a:r>
              <a:rPr lang="de-DE"/>
              <a:t> </a:t>
            </a:r>
            <a:r>
              <a:rPr lang="de-DE" err="1"/>
              <a:t>foster</a:t>
            </a:r>
            <a:r>
              <a:rPr lang="de-DE"/>
              <a:t> Investment?</a:t>
            </a:r>
            <a:br>
              <a:rPr lang="de-DE" sz="800"/>
            </a:br>
            <a:r>
              <a:rPr lang="de-DE" sz="2400" err="1"/>
              <a:t>Evidence</a:t>
            </a:r>
            <a:r>
              <a:rPr lang="de-DE" sz="2400"/>
              <a:t> </a:t>
            </a:r>
            <a:r>
              <a:rPr lang="de-DE" sz="2400" err="1"/>
              <a:t>from</a:t>
            </a:r>
            <a:r>
              <a:rPr lang="de-DE" sz="2400"/>
              <a:t> US-American Independent System Operators</a:t>
            </a:r>
            <a:endParaRPr lang="de-DE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9F31F63C-B6A1-AC72-75E5-6D85B16FF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8753" y="2184606"/>
            <a:ext cx="6213815" cy="3992366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5F748E-8507-4B80-9D31-14FF2739B4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B60AF6-4708-47F5-87A7-CAA3ED7879F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26.05.2023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AB0B44-0B67-4730-9FD4-52A4E94548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/>
              <a:t>3.1 Data – </a:t>
            </a:r>
            <a:r>
              <a:rPr lang="de-DE" sz="2000" dirty="0" err="1"/>
              <a:t>Wholesale</a:t>
            </a:r>
            <a:r>
              <a:rPr lang="de-DE" sz="2000" dirty="0"/>
              <a:t> </a:t>
            </a:r>
            <a:r>
              <a:rPr lang="de-DE" sz="2000" dirty="0" err="1"/>
              <a:t>Electricity</a:t>
            </a:r>
            <a:r>
              <a:rPr lang="de-DE" sz="2000" dirty="0"/>
              <a:t> and Fuel Prices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4C5CDAC-BE02-4078-8DD5-24EF8CF84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Analysis</a:t>
            </a:r>
            <a:endParaRPr lang="en-GB" dirty="0"/>
          </a:p>
        </p:txBody>
      </p:sp>
      <p:sp>
        <p:nvSpPr>
          <p:cNvPr id="2" name="Textfeld 15">
            <a:extLst>
              <a:ext uri="{FF2B5EF4-FFF2-40B4-BE49-F238E27FC236}">
                <a16:creationId xmlns:a16="http://schemas.microsoft.com/office/drawing/2014/main" id="{3F82065D-A39C-149D-C9F0-F595FE65C33A}"/>
              </a:ext>
            </a:extLst>
          </p:cNvPr>
          <p:cNvSpPr txBox="1"/>
          <p:nvPr/>
        </p:nvSpPr>
        <p:spPr>
          <a:xfrm>
            <a:off x="311162" y="6275752"/>
            <a:ext cx="8508999" cy="3699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dirty="0"/>
              <a:t>From: NYISO </a:t>
            </a:r>
            <a:r>
              <a:rPr lang="hu-HU" sz="1100" dirty="0"/>
              <a:t>Market </a:t>
            </a:r>
            <a:r>
              <a:rPr lang="hu-HU" sz="1100" dirty="0" err="1"/>
              <a:t>Prices</a:t>
            </a:r>
            <a:r>
              <a:rPr lang="hu-HU" sz="1100" dirty="0"/>
              <a:t>, </a:t>
            </a:r>
            <a:r>
              <a:rPr lang="hu-HU" sz="1100" dirty="0" err="1"/>
              <a:t>Custom</a:t>
            </a:r>
            <a:r>
              <a:rPr lang="hu-HU" sz="1100" dirty="0"/>
              <a:t> </a:t>
            </a:r>
            <a:r>
              <a:rPr lang="hu-HU" sz="1100" dirty="0" err="1"/>
              <a:t>Report</a:t>
            </a:r>
            <a:r>
              <a:rPr lang="hu-HU" sz="1100" dirty="0"/>
              <a:t> </a:t>
            </a:r>
            <a:r>
              <a:rPr lang="hu-HU" sz="1100" dirty="0" err="1"/>
              <a:t>for</a:t>
            </a:r>
            <a:r>
              <a:rPr lang="hu-HU" sz="1100" dirty="0"/>
              <a:t> Day-</a:t>
            </a:r>
            <a:r>
              <a:rPr lang="hu-HU" sz="1100" dirty="0" err="1"/>
              <a:t>Ahead</a:t>
            </a:r>
            <a:r>
              <a:rPr lang="hu-HU" sz="1100" dirty="0"/>
              <a:t> </a:t>
            </a:r>
            <a:r>
              <a:rPr lang="hu-HU" sz="1100" dirty="0" err="1"/>
              <a:t>Electricity</a:t>
            </a:r>
            <a:r>
              <a:rPr lang="hu-HU" sz="1100" dirty="0"/>
              <a:t> </a:t>
            </a:r>
            <a:r>
              <a:rPr lang="hu-HU" sz="1100" dirty="0" err="1"/>
              <a:t>Prices</a:t>
            </a:r>
            <a:r>
              <a:rPr lang="hu-HU" sz="1100" dirty="0"/>
              <a:t>, NYISO, 2023 </a:t>
            </a:r>
            <a:r>
              <a:rPr lang="en-GB" sz="1100" dirty="0"/>
              <a:t>(https://www.nyiso.com)</a:t>
            </a:r>
          </a:p>
          <a:p>
            <a:pPr>
              <a:lnSpc>
                <a:spcPct val="114000"/>
              </a:lnSpc>
            </a:pPr>
            <a:endParaRPr lang="en-GB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4182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3D76746-9FE6-4DE5-882F-6007EA08F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2499360"/>
            <a:ext cx="5118811" cy="396240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hu-HU" dirty="0">
                <a:sym typeface="Wingdings" panose="05000000000000000000" pitchFamily="2" charset="2"/>
              </a:rPr>
              <a:t>Research </a:t>
            </a:r>
            <a:r>
              <a:rPr lang="hu-HU" b="1" dirty="0" err="1">
                <a:sym typeface="Wingdings" panose="05000000000000000000" pitchFamily="2" charset="2"/>
              </a:rPr>
              <a:t>question</a:t>
            </a:r>
            <a:r>
              <a:rPr lang="hu-HU" dirty="0">
                <a:sym typeface="Wingdings" panose="05000000000000000000" pitchFamily="2" charset="2"/>
              </a:rPr>
              <a:t>: </a:t>
            </a:r>
            <a:r>
              <a:rPr lang="hu-HU" dirty="0" err="1">
                <a:sym typeface="Wingdings" panose="05000000000000000000" pitchFamily="2" charset="2"/>
              </a:rPr>
              <a:t>Can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capacity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markets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foster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investment</a:t>
            </a:r>
            <a:r>
              <a:rPr lang="hu-HU" dirty="0">
                <a:sym typeface="Wingdings" panose="05000000000000000000" pitchFamily="2" charset="2"/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hu-HU" dirty="0" err="1">
                <a:sym typeface="Wingdings" panose="05000000000000000000" pitchFamily="2" charset="2"/>
              </a:rPr>
              <a:t>Capturing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it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via</a:t>
            </a:r>
            <a:r>
              <a:rPr lang="hu-HU" dirty="0">
                <a:sym typeface="Wingdings" panose="05000000000000000000" pitchFamily="2" charset="2"/>
              </a:rPr>
              <a:t> an </a:t>
            </a:r>
            <a:r>
              <a:rPr lang="hu-HU" dirty="0" err="1">
                <a:sym typeface="Wingdings" panose="05000000000000000000" pitchFamily="2" charset="2"/>
              </a:rPr>
              <a:t>econometric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model</a:t>
            </a:r>
            <a:r>
              <a:rPr lang="hu-HU" dirty="0">
                <a:sym typeface="Wingdings" panose="05000000000000000000" pitchFamily="2" charset="2"/>
              </a:rPr>
              <a:t>:</a:t>
            </a:r>
          </a:p>
          <a:p>
            <a:pPr marL="461963" lvl="1" indent="-285750">
              <a:buFontTx/>
              <a:buChar char="-"/>
            </a:pPr>
            <a:r>
              <a:rPr lang="hu-HU" b="1" dirty="0" err="1">
                <a:sym typeface="Wingdings" panose="05000000000000000000" pitchFamily="2" charset="2"/>
              </a:rPr>
              <a:t>Dependent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variable</a:t>
            </a:r>
            <a:r>
              <a:rPr lang="hu-HU" dirty="0">
                <a:sym typeface="Wingdings" panose="05000000000000000000" pitchFamily="2" charset="2"/>
              </a:rPr>
              <a:t>: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hu-HU" dirty="0" err="1">
                <a:sym typeface="Wingdings" panose="05000000000000000000" pitchFamily="2" charset="2"/>
              </a:rPr>
              <a:t>Available</a:t>
            </a:r>
            <a:r>
              <a:rPr lang="hu-HU" dirty="0">
                <a:sym typeface="Wingdings" panose="05000000000000000000" pitchFamily="2" charset="2"/>
              </a:rPr>
              <a:t>/</a:t>
            </a:r>
            <a:r>
              <a:rPr lang="hu-HU" dirty="0" err="1">
                <a:sym typeface="Wingdings" panose="05000000000000000000" pitchFamily="2" charset="2"/>
              </a:rPr>
              <a:t>planned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generation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capacity</a:t>
            </a:r>
            <a:br>
              <a:rPr lang="hu-HU" dirty="0">
                <a:sym typeface="Wingdings" panose="05000000000000000000" pitchFamily="2" charset="2"/>
              </a:rPr>
            </a:br>
            <a:r>
              <a:rPr lang="hu-HU" dirty="0">
                <a:sym typeface="Wingdings" panose="05000000000000000000" pitchFamily="2" charset="2"/>
              </a:rPr>
              <a:t>OR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hu-HU" dirty="0" err="1">
                <a:sym typeface="Wingdings" panose="05000000000000000000" pitchFamily="2" charset="2"/>
              </a:rPr>
              <a:t>Change</a:t>
            </a:r>
            <a:r>
              <a:rPr lang="hu-HU" dirty="0">
                <a:sym typeface="Wingdings" panose="05000000000000000000" pitchFamily="2" charset="2"/>
              </a:rPr>
              <a:t> in </a:t>
            </a:r>
            <a:r>
              <a:rPr lang="hu-HU" dirty="0" err="1">
                <a:sym typeface="Wingdings" panose="05000000000000000000" pitchFamily="2" charset="2"/>
              </a:rPr>
              <a:t>available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generation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capacity</a:t>
            </a:r>
            <a:endParaRPr lang="hu-HU" dirty="0">
              <a:sym typeface="Wingdings" panose="05000000000000000000" pitchFamily="2" charset="2"/>
            </a:endParaRPr>
          </a:p>
          <a:p>
            <a:pPr marL="461963" lvl="1" indent="-285750">
              <a:buFontTx/>
              <a:buChar char="-"/>
            </a:pPr>
            <a:r>
              <a:rPr lang="hu-HU" b="1" dirty="0"/>
              <a:t>Independent</a:t>
            </a:r>
            <a:r>
              <a:rPr lang="de-DE" dirty="0"/>
              <a:t> variables:</a:t>
            </a:r>
            <a:endParaRPr lang="hu-HU" dirty="0"/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hu-HU" dirty="0" err="1"/>
              <a:t>Capacity</a:t>
            </a:r>
            <a:r>
              <a:rPr lang="hu-HU" dirty="0"/>
              <a:t> market </a:t>
            </a:r>
            <a:r>
              <a:rPr lang="hu-HU" dirty="0" err="1"/>
              <a:t>prices</a:t>
            </a:r>
            <a:endParaRPr lang="hu-HU" dirty="0"/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hu-HU" dirty="0" err="1"/>
              <a:t>Revenue</a:t>
            </a:r>
            <a:r>
              <a:rPr lang="hu-HU" dirty="0"/>
              <a:t>/cost </a:t>
            </a:r>
            <a:r>
              <a:rPr lang="hu-HU" dirty="0" err="1"/>
              <a:t>drivers</a:t>
            </a:r>
            <a:endParaRPr lang="de-DE" dirty="0"/>
          </a:p>
          <a:p>
            <a:pPr marL="823913" lvl="3" indent="-285750">
              <a:buFont typeface="Arial" panose="020B0604020202020204" pitchFamily="34" charset="0"/>
              <a:buChar char="•"/>
            </a:pPr>
            <a:r>
              <a:rPr lang="de-DE" dirty="0" err="1"/>
              <a:t>Wholesale</a:t>
            </a:r>
            <a:r>
              <a:rPr lang="de-DE" dirty="0"/>
              <a:t> </a:t>
            </a:r>
            <a:r>
              <a:rPr lang="de-DE" dirty="0" err="1"/>
              <a:t>electricity</a:t>
            </a:r>
            <a:r>
              <a:rPr lang="de-DE" dirty="0"/>
              <a:t> </a:t>
            </a:r>
            <a:r>
              <a:rPr lang="hu-HU" dirty="0"/>
              <a:t>and </a:t>
            </a:r>
            <a:r>
              <a:rPr lang="hu-HU" dirty="0" err="1"/>
              <a:t>reserve</a:t>
            </a:r>
            <a:r>
              <a:rPr lang="hu-HU" dirty="0"/>
              <a:t> </a:t>
            </a:r>
            <a:r>
              <a:rPr lang="de-DE" dirty="0" err="1"/>
              <a:t>prices</a:t>
            </a:r>
            <a:endParaRPr lang="de-DE" dirty="0"/>
          </a:p>
          <a:p>
            <a:pPr marL="823913" lvl="3" indent="-285750">
              <a:buFont typeface="Arial" panose="020B0604020202020204" pitchFamily="34" charset="0"/>
              <a:buChar char="•"/>
            </a:pPr>
            <a:r>
              <a:rPr lang="de-DE" dirty="0" err="1"/>
              <a:t>Wholesale</a:t>
            </a:r>
            <a:r>
              <a:rPr lang="de-DE" dirty="0"/>
              <a:t> </a:t>
            </a:r>
            <a:r>
              <a:rPr lang="de-DE" dirty="0" err="1"/>
              <a:t>fuel</a:t>
            </a:r>
            <a:r>
              <a:rPr lang="de-DE" dirty="0"/>
              <a:t> </a:t>
            </a:r>
            <a:r>
              <a:rPr lang="de-DE" dirty="0" err="1"/>
              <a:t>prices</a:t>
            </a:r>
            <a:endParaRPr lang="de-DE" dirty="0"/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de-DE" dirty="0" err="1"/>
              <a:t>Installed</a:t>
            </a:r>
            <a:r>
              <a:rPr lang="de-DE" dirty="0"/>
              <a:t> Reserve Margin (IRM)</a:t>
            </a:r>
            <a:r>
              <a:rPr lang="hu-HU" dirty="0"/>
              <a:t>, </a:t>
            </a:r>
            <a:r>
              <a:rPr lang="hu-HU" dirty="0" err="1"/>
              <a:t>demand</a:t>
            </a:r>
            <a:r>
              <a:rPr lang="hu-HU" dirty="0"/>
              <a:t>, UCAP</a:t>
            </a:r>
            <a:endParaRPr lang="de-DE" dirty="0"/>
          </a:p>
          <a:p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5F748E-8507-4B80-9D31-14FF2739B4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B60AF6-4708-47F5-87A7-CAA3ED7879F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26.05.2023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AB0B44-0B67-4730-9FD4-52A4E94548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/>
              <a:t>3.2 </a:t>
            </a:r>
            <a:r>
              <a:rPr lang="de-DE" sz="2000" dirty="0" err="1"/>
              <a:t>Methodology</a:t>
            </a:r>
            <a:r>
              <a:rPr lang="de-DE" sz="2000" dirty="0"/>
              <a:t> – Regression Analysis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4C5CDAC-BE02-4078-8DD5-24EF8CF8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89" y="1019016"/>
            <a:ext cx="8508999" cy="410369"/>
          </a:xfrm>
        </p:spPr>
        <p:txBody>
          <a:bodyPr/>
          <a:lstStyle/>
          <a:p>
            <a:r>
              <a:rPr lang="de-DE" dirty="0"/>
              <a:t>3. Analysis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133A330E-7859-4BF4-A55E-C7F005DB31C3}"/>
                  </a:ext>
                </a:extLst>
              </p:cNvPr>
              <p:cNvSpPr/>
              <p:nvPr/>
            </p:nvSpPr>
            <p:spPr>
              <a:xfrm>
                <a:off x="5293962" y="3280440"/>
                <a:ext cx="3553699" cy="800452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de-D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de-D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de-DE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D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de-D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hu-HU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hu-HU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hu-HU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hu-HU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hu-HU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de-DE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133A330E-7859-4BF4-A55E-C7F005DB31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962" y="3280440"/>
                <a:ext cx="3553699" cy="8004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1661036-F28A-4A96-BCA8-80C98C887EB9}"/>
                  </a:ext>
                </a:extLst>
              </p:cNvPr>
              <p:cNvSpPr txBox="1"/>
              <p:nvPr/>
            </p:nvSpPr>
            <p:spPr>
              <a:xfrm>
                <a:off x="5733625" y="4165499"/>
                <a:ext cx="2674375" cy="12421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lvl="8" indent="0">
                  <a:buNone/>
                </a:pPr>
                <a14:m>
                  <m:oMath xmlns:m="http://schemas.openxmlformats.org/officeDocument/2006/math">
                    <m:r>
                      <a:rPr lang="de-DE" sz="160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z="1600" dirty="0"/>
                  <a:t>: installed capacity</a:t>
                </a:r>
              </a:p>
              <a:p>
                <a:pPr marL="0" lvl="8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u-HU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/>
                  <a:t>: price in capacity auctions</a:t>
                </a:r>
                <a:endParaRPr lang="hu-HU" sz="1600" dirty="0"/>
              </a:p>
              <a:p>
                <a:pPr marL="0" lvl="8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u-HU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600" dirty="0"/>
                  <a:t>: </a:t>
                </a:r>
                <a:r>
                  <a:rPr lang="hu-HU" sz="1600" dirty="0" err="1"/>
                  <a:t>control</a:t>
                </a:r>
                <a:r>
                  <a:rPr lang="hu-HU" sz="1600" dirty="0"/>
                  <a:t> </a:t>
                </a:r>
                <a:r>
                  <a:rPr lang="hu-HU" sz="1600" dirty="0" err="1"/>
                  <a:t>variables</a:t>
                </a:r>
                <a:endParaRPr lang="en-GB" sz="1600" dirty="0"/>
              </a:p>
              <a:p>
                <a:pPr marL="0" lvl="8" indent="0">
                  <a:buNone/>
                </a:pP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GB" sz="1600" dirty="0"/>
                  <a:t>: error term</a:t>
                </a:r>
              </a:p>
              <a:p>
                <a:pPr>
                  <a:lnSpc>
                    <a:spcPct val="114000"/>
                  </a:lnSpc>
                </a:pPr>
                <a:endParaRPr lang="en-GB" sz="1600" dirty="0" err="1">
                  <a:latin typeface="+mn-lt"/>
                </a:endParaRPr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1661036-F28A-4A96-BCA8-80C98C887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625" y="4165499"/>
                <a:ext cx="2674375" cy="1242135"/>
              </a:xfrm>
              <a:prstGeom prst="rect">
                <a:avLst/>
              </a:prstGeom>
              <a:blipFill>
                <a:blip r:embed="rId3"/>
                <a:stretch>
                  <a:fillRect l="-2740" t="-4902" r="-9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323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348A29E-5A6B-42FC-BA20-5E35C3A9B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sz="1800" i="1" dirty="0">
                <a:cs typeface="Arial"/>
              </a:rPr>
              <a:t>Can Capacity Markets foster Investment?</a:t>
            </a:r>
            <a:endParaRPr lang="en-GB" sz="1800" i="1" dirty="0"/>
          </a:p>
          <a:p>
            <a:pPr>
              <a:lnSpc>
                <a:spcPct val="113999"/>
              </a:lnSpc>
              <a:spcBef>
                <a:spcPts val="600"/>
              </a:spcBef>
            </a:pPr>
            <a:endParaRPr lang="en-GB" dirty="0"/>
          </a:p>
          <a:p>
            <a:pPr>
              <a:lnSpc>
                <a:spcPct val="113999"/>
              </a:lnSpc>
              <a:spcBef>
                <a:spcPts val="600"/>
              </a:spcBef>
            </a:pPr>
            <a:endParaRPr lang="de-DE" dirty="0">
              <a:cs typeface="Arial"/>
            </a:endParaRPr>
          </a:p>
          <a:p>
            <a:pPr>
              <a:lnSpc>
                <a:spcPct val="113999"/>
              </a:lnSpc>
              <a:spcBef>
                <a:spcPts val="600"/>
              </a:spcBef>
            </a:pPr>
            <a:endParaRPr lang="de-DE" dirty="0">
              <a:cs typeface="Arial"/>
            </a:endParaRPr>
          </a:p>
          <a:p>
            <a:pPr>
              <a:lnSpc>
                <a:spcPct val="113999"/>
              </a:lnSpc>
              <a:spcBef>
                <a:spcPts val="600"/>
              </a:spcBef>
            </a:pPr>
            <a:endParaRPr lang="de-DE" dirty="0">
              <a:cs typeface="Arial"/>
            </a:endParaRPr>
          </a:p>
          <a:p>
            <a:pPr>
              <a:lnSpc>
                <a:spcPct val="113999"/>
              </a:lnSpc>
              <a:spcBef>
                <a:spcPts val="600"/>
              </a:spcBef>
            </a:pPr>
            <a:endParaRPr lang="de-DE" dirty="0">
              <a:cs typeface="Arial"/>
            </a:endParaRPr>
          </a:p>
          <a:p>
            <a:pPr>
              <a:lnSpc>
                <a:spcPct val="113999"/>
              </a:lnSpc>
              <a:spcBef>
                <a:spcPts val="600"/>
              </a:spcBef>
            </a:pPr>
            <a:endParaRPr lang="en-GB" dirty="0">
              <a:cs typeface="Arial"/>
            </a:endParaRPr>
          </a:p>
          <a:p>
            <a:pPr>
              <a:lnSpc>
                <a:spcPct val="113999"/>
              </a:lnSpc>
              <a:spcBef>
                <a:spcPts val="600"/>
              </a:spcBef>
            </a:pPr>
            <a:endParaRPr lang="en-GB" dirty="0">
              <a:cs typeface="Arial"/>
            </a:endParaRPr>
          </a:p>
          <a:p>
            <a:pPr>
              <a:lnSpc>
                <a:spcPct val="113999"/>
              </a:lnSpc>
              <a:spcBef>
                <a:spcPts val="600"/>
              </a:spcBef>
            </a:pPr>
            <a:endParaRPr lang="de-DE" dirty="0">
              <a:cs typeface="Arial"/>
            </a:endParaRPr>
          </a:p>
          <a:p>
            <a:pPr>
              <a:lnSpc>
                <a:spcPct val="113999"/>
              </a:lnSpc>
              <a:spcBef>
                <a:spcPts val="600"/>
              </a:spcBef>
            </a:pPr>
            <a:endParaRPr lang="de-DE" dirty="0">
              <a:cs typeface="Arial"/>
            </a:endParaRPr>
          </a:p>
          <a:p>
            <a:pPr>
              <a:lnSpc>
                <a:spcPct val="113999"/>
              </a:lnSpc>
              <a:spcBef>
                <a:spcPts val="600"/>
              </a:spcBef>
            </a:pPr>
            <a:endParaRPr lang="de-DE" dirty="0">
              <a:cs typeface="Arial"/>
            </a:endParaRPr>
          </a:p>
          <a:p>
            <a:pPr>
              <a:lnSpc>
                <a:spcPct val="113999"/>
              </a:lnSpc>
              <a:spcBef>
                <a:spcPts val="600"/>
              </a:spcBef>
            </a:pPr>
            <a:endParaRPr lang="de-DE" dirty="0">
              <a:cs typeface="Arial"/>
            </a:endParaRPr>
          </a:p>
          <a:p>
            <a:pPr>
              <a:lnSpc>
                <a:spcPct val="113999"/>
              </a:lnSpc>
              <a:spcBef>
                <a:spcPts val="600"/>
              </a:spcBef>
            </a:pPr>
            <a:endParaRPr lang="de-DE" sz="1100" dirty="0">
              <a:cs typeface="Arial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4E41B07-8E22-4B7E-B4AF-4427D9E711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A59661-1853-419A-B814-9578E7CD95C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26.05.2023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168D97F-A202-4892-967A-25467411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Hypothesis</a:t>
            </a:r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C07D2E2-2F05-4A7F-B3CA-9D348994CCBE}"/>
              </a:ext>
            </a:extLst>
          </p:cNvPr>
          <p:cNvSpPr txBox="1"/>
          <p:nvPr/>
        </p:nvSpPr>
        <p:spPr>
          <a:xfrm>
            <a:off x="1026888" y="5710042"/>
            <a:ext cx="6649016" cy="53796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ct val="113999"/>
              </a:lnSpc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lang="en-GB" sz="1600" i="1" dirty="0">
                <a:solidFill>
                  <a:schemeClr val="bg2"/>
                </a:solidFill>
                <a:latin typeface="Arial"/>
                <a:cs typeface="Arial"/>
                <a:sym typeface="Wingdings" panose="05000000000000000000" pitchFamily="2" charset="2"/>
              </a:rPr>
              <a:t>Hypothesis: </a:t>
            </a:r>
            <a:r>
              <a:rPr lang="en-GB" sz="1600" i="1" dirty="0">
                <a:latin typeface="Arial"/>
                <a:cs typeface="Arial"/>
                <a:sym typeface="Wingdings" panose="05000000000000000000" pitchFamily="2" charset="2"/>
              </a:rPr>
              <a:t>Yes, </a:t>
            </a:r>
            <a:r>
              <a:rPr lang="en-GB" sz="1600" i="1" dirty="0">
                <a:latin typeface="Arial"/>
                <a:cs typeface="Arial"/>
              </a:rPr>
              <a:t>but inefficiently</a:t>
            </a:r>
            <a:endParaRPr lang="en-US" i="1" dirty="0"/>
          </a:p>
          <a:p>
            <a:pPr>
              <a:lnSpc>
                <a:spcPct val="114000"/>
              </a:lnSpc>
            </a:pPr>
            <a:endParaRPr lang="en-GB" sz="1600" i="1" dirty="0" err="1">
              <a:latin typeface="+mn-lt"/>
            </a:endParaRPr>
          </a:p>
        </p:txBody>
      </p:sp>
      <p:sp>
        <p:nvSpPr>
          <p:cNvPr id="8" name="Textfeld 5">
            <a:extLst>
              <a:ext uri="{FF2B5EF4-FFF2-40B4-BE49-F238E27FC236}">
                <a16:creationId xmlns:a16="http://schemas.microsoft.com/office/drawing/2014/main" id="{9175B092-C4FA-A000-7A3F-0F218E8BDB10}"/>
              </a:ext>
            </a:extLst>
          </p:cNvPr>
          <p:cNvSpPr txBox="1"/>
          <p:nvPr/>
        </p:nvSpPr>
        <p:spPr>
          <a:xfrm>
            <a:off x="6291219" y="3293413"/>
            <a:ext cx="2481963" cy="117634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ct val="113999"/>
              </a:lnSpc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lang="en-GB" sz="1600" dirty="0">
                <a:sym typeface="Wingdings" panose="05000000000000000000" pitchFamily="2" charset="2"/>
              </a:rPr>
              <a:t>Adequacy achieved</a:t>
            </a:r>
          </a:p>
          <a:p>
            <a:pPr marL="285750" indent="-285750">
              <a:lnSpc>
                <a:spcPct val="113999"/>
              </a:lnSpc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lang="en-GB" sz="1600" dirty="0">
                <a:latin typeface="Arial"/>
                <a:cs typeface="Arial"/>
                <a:sym typeface="Wingdings" panose="05000000000000000000" pitchFamily="2" charset="2"/>
              </a:rPr>
              <a:t>More capacity installed than required </a:t>
            </a:r>
            <a:endParaRPr lang="en-GB" sz="1600" dirty="0"/>
          </a:p>
          <a:p>
            <a:pPr>
              <a:lnSpc>
                <a:spcPct val="114000"/>
              </a:lnSpc>
            </a:pPr>
            <a:endParaRPr lang="en-GB" sz="1600" dirty="0" err="1">
              <a:latin typeface="+mn-lt"/>
            </a:endParaRP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D915CFCC-BF62-C0F0-4AE6-D9A432B7C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36" y="2424788"/>
            <a:ext cx="5760720" cy="294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39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0475C10-8AEB-4DFA-A431-4A1A3EDEA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b="1" dirty="0" err="1"/>
              <a:t>Complex</a:t>
            </a:r>
            <a:r>
              <a:rPr lang="de-DE" b="1" dirty="0"/>
              <a:t> </a:t>
            </a:r>
            <a:r>
              <a:rPr lang="de-DE" b="1" dirty="0" err="1"/>
              <a:t>market</a:t>
            </a:r>
            <a:r>
              <a:rPr lang="de-DE" b="1" dirty="0"/>
              <a:t> </a:t>
            </a:r>
            <a:r>
              <a:rPr lang="de-DE" b="1" dirty="0" err="1"/>
              <a:t>structure</a:t>
            </a:r>
            <a:endParaRPr lang="hu-HU" b="1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zonal</a:t>
            </a:r>
            <a:r>
              <a:rPr lang="hu-HU" dirty="0"/>
              <a:t> and </a:t>
            </a:r>
            <a:r>
              <a:rPr lang="hu-HU" dirty="0" err="1"/>
              <a:t>locational</a:t>
            </a:r>
            <a:r>
              <a:rPr lang="hu-HU" dirty="0"/>
              <a:t> </a:t>
            </a:r>
            <a:r>
              <a:rPr lang="hu-HU" dirty="0" err="1"/>
              <a:t>prices</a:t>
            </a:r>
            <a:endParaRPr lang="hu-HU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hu-HU" dirty="0" err="1"/>
              <a:t>Analysing</a:t>
            </a:r>
            <a:r>
              <a:rPr lang="hu-HU" dirty="0"/>
              <a:t>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technologies</a:t>
            </a:r>
            <a:endParaRPr lang="hu-HU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hu-HU" dirty="0" err="1"/>
              <a:t>Assignment</a:t>
            </a:r>
            <a:r>
              <a:rPr lang="hu-HU" dirty="0"/>
              <a:t> of </a:t>
            </a:r>
            <a:r>
              <a:rPr lang="hu-HU" dirty="0" err="1"/>
              <a:t>plants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zones</a:t>
            </a:r>
            <a:r>
              <a:rPr lang="hu-HU" dirty="0"/>
              <a:t> and </a:t>
            </a:r>
            <a:r>
              <a:rPr lang="hu-HU" dirty="0" err="1"/>
              <a:t>localities</a:t>
            </a:r>
            <a:r>
              <a:rPr lang="hu-HU" dirty="0"/>
              <a:t> </a:t>
            </a:r>
            <a:r>
              <a:rPr lang="hu-HU" dirty="0" err="1"/>
              <a:t>unclear</a:t>
            </a:r>
            <a:endParaRPr lang="hu-HU" dirty="0"/>
          </a:p>
          <a:p>
            <a:pPr lvl="1" indent="0">
              <a:buNone/>
            </a:pPr>
            <a:endParaRPr lang="hu-HU" dirty="0"/>
          </a:p>
          <a:p>
            <a:pPr marL="285750" indent="-285750">
              <a:buFontTx/>
              <a:buChar char="-"/>
            </a:pPr>
            <a:r>
              <a:rPr lang="de-DE" b="1" dirty="0"/>
              <a:t>Potential time lag </a:t>
            </a:r>
            <a:r>
              <a:rPr lang="de-DE" b="1" dirty="0" err="1"/>
              <a:t>between</a:t>
            </a:r>
            <a:r>
              <a:rPr lang="de-DE" b="1" dirty="0"/>
              <a:t> </a:t>
            </a:r>
            <a:r>
              <a:rPr lang="de-DE" b="1" dirty="0" err="1"/>
              <a:t>auction</a:t>
            </a:r>
            <a:r>
              <a:rPr lang="de-DE" b="1" dirty="0"/>
              <a:t> and </a:t>
            </a:r>
            <a:r>
              <a:rPr lang="de-DE" b="1" dirty="0" err="1"/>
              <a:t>induced</a:t>
            </a:r>
            <a:r>
              <a:rPr lang="de-DE" b="1" dirty="0"/>
              <a:t> </a:t>
            </a:r>
            <a:r>
              <a:rPr lang="de-DE" b="1" dirty="0" err="1"/>
              <a:t>investment</a:t>
            </a:r>
            <a:endParaRPr lang="hu-HU" b="1" dirty="0"/>
          </a:p>
          <a:p>
            <a:pPr marL="461963" lvl="1" indent="-285750"/>
            <a:r>
              <a:rPr lang="hu-HU" dirty="0" err="1"/>
              <a:t>Including</a:t>
            </a:r>
            <a:r>
              <a:rPr lang="hu-HU" dirty="0"/>
              <a:t> </a:t>
            </a:r>
            <a:r>
              <a:rPr lang="hu-HU" dirty="0" err="1"/>
              <a:t>lagged</a:t>
            </a:r>
            <a:r>
              <a:rPr lang="hu-HU" dirty="0"/>
              <a:t> </a:t>
            </a:r>
            <a:r>
              <a:rPr lang="hu-HU" dirty="0" err="1"/>
              <a:t>variables</a:t>
            </a:r>
            <a:endParaRPr lang="hu-HU" dirty="0"/>
          </a:p>
          <a:p>
            <a:pPr marL="461963" lvl="1" indent="-285750"/>
            <a:r>
              <a:rPr lang="hu-HU" dirty="0"/>
              <a:t>Time-</a:t>
            </a:r>
            <a:r>
              <a:rPr lang="hu-HU" dirty="0" err="1"/>
              <a:t>series</a:t>
            </a:r>
            <a:r>
              <a:rPr lang="hu-HU" dirty="0"/>
              <a:t> </a:t>
            </a:r>
            <a:r>
              <a:rPr lang="hu-HU" dirty="0" err="1"/>
              <a:t>regression</a:t>
            </a:r>
            <a:r>
              <a:rPr lang="hu-HU" dirty="0"/>
              <a:t>, co-</a:t>
            </a:r>
            <a:r>
              <a:rPr lang="hu-HU" dirty="0" err="1"/>
              <a:t>integration</a:t>
            </a:r>
            <a:r>
              <a:rPr lang="hu-HU" dirty="0"/>
              <a:t> </a:t>
            </a:r>
            <a:r>
              <a:rPr lang="hu-HU" dirty="0" err="1"/>
              <a:t>analysis</a:t>
            </a:r>
            <a:endParaRPr lang="hu-HU" dirty="0"/>
          </a:p>
          <a:p>
            <a:pPr lvl="1" indent="0">
              <a:buNone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b="1" dirty="0"/>
              <a:t>High </a:t>
            </a:r>
            <a:r>
              <a:rPr lang="de-DE" b="1" dirty="0" err="1"/>
              <a:t>number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factors</a:t>
            </a:r>
            <a:r>
              <a:rPr lang="de-DE" b="1" dirty="0"/>
              <a:t> </a:t>
            </a:r>
            <a:r>
              <a:rPr lang="de-DE" b="1" dirty="0" err="1"/>
              <a:t>potentially</a:t>
            </a:r>
            <a:r>
              <a:rPr lang="de-DE" b="1" dirty="0"/>
              <a:t> </a:t>
            </a:r>
            <a:r>
              <a:rPr lang="de-DE" b="1" dirty="0" err="1"/>
              <a:t>influencing</a:t>
            </a:r>
            <a:r>
              <a:rPr lang="de-DE" b="1" dirty="0"/>
              <a:t> </a:t>
            </a:r>
            <a:r>
              <a:rPr lang="de-DE" b="1" dirty="0" err="1"/>
              <a:t>investment</a:t>
            </a:r>
            <a:endParaRPr lang="hu-HU" b="1" dirty="0"/>
          </a:p>
          <a:p>
            <a:pPr marL="461963" lvl="1" indent="-285750"/>
            <a:r>
              <a:rPr lang="hu-HU" dirty="0" err="1"/>
              <a:t>Control</a:t>
            </a:r>
            <a:r>
              <a:rPr lang="hu-HU" dirty="0"/>
              <a:t> </a:t>
            </a:r>
            <a:r>
              <a:rPr lang="hu-HU" dirty="0" err="1"/>
              <a:t>variables</a:t>
            </a:r>
            <a:r>
              <a:rPr lang="hu-HU" dirty="0"/>
              <a:t>, </a:t>
            </a:r>
            <a:r>
              <a:rPr lang="hu-HU" dirty="0" err="1"/>
              <a:t>statistical</a:t>
            </a:r>
            <a:r>
              <a:rPr lang="hu-HU" dirty="0"/>
              <a:t> </a:t>
            </a:r>
            <a:r>
              <a:rPr lang="hu-HU" dirty="0" err="1"/>
              <a:t>significance</a:t>
            </a:r>
            <a:endParaRPr lang="hu-HU" dirty="0"/>
          </a:p>
          <a:p>
            <a:pPr marL="461963" lvl="1" indent="-285750"/>
            <a:r>
              <a:rPr lang="hu-HU" dirty="0"/>
              <a:t>Co-</a:t>
            </a:r>
            <a:r>
              <a:rPr lang="hu-HU" dirty="0" err="1"/>
              <a:t>integration</a:t>
            </a:r>
            <a:r>
              <a:rPr lang="hu-HU" dirty="0"/>
              <a:t>, </a:t>
            </a:r>
            <a:r>
              <a:rPr lang="hu-HU" dirty="0" err="1"/>
              <a:t>multicollinearity</a:t>
            </a:r>
            <a:r>
              <a:rPr lang="hu-HU" dirty="0"/>
              <a:t> test</a:t>
            </a:r>
            <a:endParaRPr lang="de-DE" dirty="0"/>
          </a:p>
          <a:p>
            <a:pPr marL="461963" lvl="1" indent="-285750">
              <a:buFontTx/>
              <a:buChar char="-"/>
            </a:pP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1AF9347-C1D7-4ECF-ACB5-32C042CFCF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0B3A0D-50D2-4978-9589-FC75C063BB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26.05.2023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E7F7472-6879-4A53-8B93-4FE57E54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Difficulties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5450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hu-HU" dirty="0" err="1"/>
              <a:t>Thank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attention</a:t>
            </a:r>
            <a:r>
              <a:rPr lang="hu-HU" dirty="0"/>
              <a:t>!</a:t>
            </a:r>
            <a:endParaRPr lang="de-DE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56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6420CAD-D433-4EC3-B425-67F173F9EF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C6311F-57BB-4FF9-BA0A-4E57C3E0D7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26.05.2023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9F93F66-CEEE-4366-A159-7BF1E4E0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Back-up </a:t>
            </a:r>
            <a:r>
              <a:rPr lang="de-DE" err="1"/>
              <a:t>slides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340697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C1D76F-5BC7-4C85-9B07-1DF220C560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7A36EC-1A51-1EC8-3272-5D24D3BEAF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26.05.2023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F84C73-7941-A440-892E-DF6F448F56D3}"/>
              </a:ext>
            </a:extLst>
          </p:cNvPr>
          <p:cNvSpPr/>
          <p:nvPr/>
        </p:nvSpPr>
        <p:spPr>
          <a:xfrm>
            <a:off x="901942" y="1113183"/>
            <a:ext cx="3670058" cy="47504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hu-HU" b="1" dirty="0" err="1">
                <a:solidFill>
                  <a:schemeClr val="tx1"/>
                </a:solidFill>
              </a:rPr>
              <a:t>Capacity</a:t>
            </a:r>
            <a:r>
              <a:rPr lang="hu-HU" b="1" dirty="0">
                <a:solidFill>
                  <a:schemeClr val="tx1"/>
                </a:solidFill>
              </a:rPr>
              <a:t> </a:t>
            </a:r>
            <a:r>
              <a:rPr lang="hu-HU" b="1" dirty="0" err="1">
                <a:solidFill>
                  <a:schemeClr val="tx1"/>
                </a:solidFill>
              </a:rPr>
              <a:t>Markets</a:t>
            </a:r>
            <a:endParaRPr lang="hu-HU" b="1" dirty="0">
              <a:solidFill>
                <a:schemeClr val="tx1"/>
              </a:solidFill>
            </a:endParaRPr>
          </a:p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r>
              <a:rPr lang="hu-HU" dirty="0" err="1">
                <a:solidFill>
                  <a:schemeClr val="tx1"/>
                </a:solidFill>
              </a:rPr>
              <a:t>Capacity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markets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are</a:t>
            </a:r>
            <a:r>
              <a:rPr lang="hu-HU" dirty="0">
                <a:solidFill>
                  <a:schemeClr val="tx1"/>
                </a:solidFill>
              </a:rPr>
              <a:t> an </a:t>
            </a:r>
            <a:r>
              <a:rPr lang="hu-HU" dirty="0" err="1">
                <a:solidFill>
                  <a:schemeClr val="tx1"/>
                </a:solidFill>
              </a:rPr>
              <a:t>answer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to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the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missing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money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problem</a:t>
            </a:r>
            <a:r>
              <a:rPr lang="hu-HU" dirty="0">
                <a:solidFill>
                  <a:schemeClr val="tx1"/>
                </a:solidFill>
              </a:rPr>
              <a:t>, </a:t>
            </a:r>
            <a:r>
              <a:rPr lang="hu-HU" dirty="0" err="1">
                <a:solidFill>
                  <a:schemeClr val="tx1"/>
                </a:solidFill>
              </a:rPr>
              <a:t>they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provide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revenues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for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availability</a:t>
            </a:r>
            <a:r>
              <a:rPr lang="hu-HU" dirty="0">
                <a:solidFill>
                  <a:schemeClr val="tx1"/>
                </a:solidFill>
              </a:rPr>
              <a:t> of </a:t>
            </a:r>
            <a:r>
              <a:rPr lang="hu-HU" dirty="0" err="1">
                <a:solidFill>
                  <a:schemeClr val="tx1"/>
                </a:solidFill>
              </a:rPr>
              <a:t>generators</a:t>
            </a:r>
            <a:endParaRPr lang="hu-HU" dirty="0">
              <a:solidFill>
                <a:schemeClr val="tx1"/>
              </a:solidFill>
            </a:endParaRPr>
          </a:p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r>
              <a:rPr lang="hu-HU" dirty="0">
                <a:solidFill>
                  <a:schemeClr val="tx1"/>
                </a:solidFill>
              </a:rPr>
              <a:t>NYISO </a:t>
            </a:r>
            <a:r>
              <a:rPr lang="hu-HU" dirty="0" err="1">
                <a:solidFill>
                  <a:schemeClr val="tx1"/>
                </a:solidFill>
              </a:rPr>
              <a:t>operates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monthly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capacity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auctions</a:t>
            </a:r>
            <a:r>
              <a:rPr lang="hu-HU" dirty="0">
                <a:solidFill>
                  <a:schemeClr val="tx1"/>
                </a:solidFill>
              </a:rPr>
              <a:t> in 4 </a:t>
            </a:r>
            <a:r>
              <a:rPr lang="hu-HU" dirty="0" err="1">
                <a:solidFill>
                  <a:schemeClr val="tx1"/>
                </a:solidFill>
              </a:rPr>
              <a:t>localities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to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reflect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transmission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system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constraints</a:t>
            </a:r>
            <a:endParaRPr lang="hu-HU" dirty="0">
              <a:solidFill>
                <a:schemeClr val="tx1"/>
              </a:solidFill>
            </a:endParaRPr>
          </a:p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r>
              <a:rPr lang="hu-HU" dirty="0">
                <a:solidFill>
                  <a:schemeClr val="tx1"/>
                </a:solidFill>
              </a:rPr>
              <a:t>The </a:t>
            </a:r>
            <a:r>
              <a:rPr lang="hu-HU" dirty="0" err="1">
                <a:solidFill>
                  <a:schemeClr val="tx1"/>
                </a:solidFill>
              </a:rPr>
              <a:t>goal</a:t>
            </a:r>
            <a:r>
              <a:rPr lang="hu-HU" dirty="0">
                <a:solidFill>
                  <a:schemeClr val="tx1"/>
                </a:solidFill>
              </a:rPr>
              <a:t> of </a:t>
            </a:r>
            <a:r>
              <a:rPr lang="hu-HU" dirty="0" err="1">
                <a:solidFill>
                  <a:schemeClr val="tx1"/>
                </a:solidFill>
              </a:rPr>
              <a:t>the</a:t>
            </a:r>
            <a:r>
              <a:rPr lang="hu-HU" dirty="0">
                <a:solidFill>
                  <a:schemeClr val="tx1"/>
                </a:solidFill>
              </a:rPr>
              <a:t> NYISO </a:t>
            </a:r>
            <a:r>
              <a:rPr lang="hu-HU" dirty="0" err="1">
                <a:solidFill>
                  <a:schemeClr val="tx1"/>
                </a:solidFill>
              </a:rPr>
              <a:t>power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markets</a:t>
            </a:r>
            <a:r>
              <a:rPr lang="hu-HU" dirty="0">
                <a:solidFill>
                  <a:schemeClr val="tx1"/>
                </a:solidFill>
              </a:rPr>
              <a:t> is </a:t>
            </a:r>
            <a:r>
              <a:rPr lang="hu-HU" dirty="0" err="1">
                <a:solidFill>
                  <a:schemeClr val="tx1"/>
                </a:solidFill>
              </a:rPr>
              <a:t>to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provide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efficient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signals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for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investment</a:t>
            </a:r>
            <a:r>
              <a:rPr lang="hu-HU" dirty="0">
                <a:solidFill>
                  <a:schemeClr val="tx1"/>
                </a:solidFill>
              </a:rPr>
              <a:t>, </a:t>
            </a:r>
            <a:r>
              <a:rPr lang="hu-HU" dirty="0" err="1">
                <a:solidFill>
                  <a:schemeClr val="tx1"/>
                </a:solidFill>
              </a:rPr>
              <a:t>mainenance</a:t>
            </a:r>
            <a:r>
              <a:rPr lang="hu-HU" dirty="0">
                <a:solidFill>
                  <a:schemeClr val="tx1"/>
                </a:solidFill>
              </a:rPr>
              <a:t> and </a:t>
            </a:r>
            <a:r>
              <a:rPr lang="hu-HU" dirty="0" err="1">
                <a:solidFill>
                  <a:schemeClr val="tx1"/>
                </a:solidFill>
              </a:rPr>
              <a:t>retirement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decisions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CE6315-4098-07DE-AF02-F403EFD7E017}"/>
              </a:ext>
            </a:extLst>
          </p:cNvPr>
          <p:cNvSpPr/>
          <p:nvPr/>
        </p:nvSpPr>
        <p:spPr>
          <a:xfrm>
            <a:off x="4872693" y="1113182"/>
            <a:ext cx="3670058" cy="47504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hu-HU" b="1" dirty="0" err="1">
                <a:solidFill>
                  <a:schemeClr val="tx1"/>
                </a:solidFill>
              </a:rPr>
              <a:t>Analysis</a:t>
            </a:r>
            <a:endParaRPr lang="hu-HU" b="1" dirty="0">
              <a:solidFill>
                <a:schemeClr val="tx1"/>
              </a:solidFill>
            </a:endParaRPr>
          </a:p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r>
              <a:rPr lang="hu-HU" dirty="0">
                <a:solidFill>
                  <a:schemeClr val="tx1"/>
                </a:solidFill>
              </a:rPr>
              <a:t>The main </a:t>
            </a:r>
            <a:r>
              <a:rPr lang="hu-HU" dirty="0" err="1">
                <a:solidFill>
                  <a:schemeClr val="tx1"/>
                </a:solidFill>
              </a:rPr>
              <a:t>drivers</a:t>
            </a:r>
            <a:r>
              <a:rPr lang="hu-HU" dirty="0">
                <a:solidFill>
                  <a:schemeClr val="tx1"/>
                </a:solidFill>
              </a:rPr>
              <a:t> of </a:t>
            </a:r>
            <a:r>
              <a:rPr lang="hu-HU" dirty="0" err="1">
                <a:solidFill>
                  <a:schemeClr val="tx1"/>
                </a:solidFill>
              </a:rPr>
              <a:t>capacity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prices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are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available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generation</a:t>
            </a:r>
            <a:r>
              <a:rPr lang="hu-HU" dirty="0">
                <a:solidFill>
                  <a:schemeClr val="tx1"/>
                </a:solidFill>
              </a:rPr>
              <a:t>, </a:t>
            </a:r>
            <a:r>
              <a:rPr lang="hu-HU" dirty="0" err="1">
                <a:solidFill>
                  <a:schemeClr val="tx1"/>
                </a:solidFill>
              </a:rPr>
              <a:t>peak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demand</a:t>
            </a:r>
            <a:r>
              <a:rPr lang="hu-HU" dirty="0">
                <a:solidFill>
                  <a:schemeClr val="tx1"/>
                </a:solidFill>
              </a:rPr>
              <a:t>, and </a:t>
            </a:r>
            <a:r>
              <a:rPr lang="hu-HU" dirty="0" err="1">
                <a:solidFill>
                  <a:schemeClr val="tx1"/>
                </a:solidFill>
              </a:rPr>
              <a:t>transmission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constraints</a:t>
            </a:r>
            <a:endParaRPr lang="hu-HU" dirty="0">
              <a:solidFill>
                <a:schemeClr val="tx1"/>
              </a:solidFill>
            </a:endParaRPr>
          </a:p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r>
              <a:rPr lang="hu-HU" dirty="0" err="1">
                <a:solidFill>
                  <a:schemeClr val="tx1"/>
                </a:solidFill>
              </a:rPr>
              <a:t>Annual</a:t>
            </a:r>
            <a:r>
              <a:rPr lang="hu-HU" dirty="0">
                <a:solidFill>
                  <a:schemeClr val="tx1"/>
                </a:solidFill>
              </a:rPr>
              <a:t> and </a:t>
            </a:r>
            <a:r>
              <a:rPr lang="hu-HU" dirty="0" err="1">
                <a:solidFill>
                  <a:schemeClr val="tx1"/>
                </a:solidFill>
              </a:rPr>
              <a:t>monthly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electricity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generation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capacities</a:t>
            </a:r>
            <a:r>
              <a:rPr lang="hu-HU" dirty="0">
                <a:solidFill>
                  <a:schemeClr val="tx1"/>
                </a:solidFill>
              </a:rPr>
              <a:t> show </a:t>
            </a:r>
            <a:r>
              <a:rPr lang="hu-HU" dirty="0" err="1">
                <a:solidFill>
                  <a:schemeClr val="tx1"/>
                </a:solidFill>
              </a:rPr>
              <a:t>high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variance</a:t>
            </a:r>
            <a:r>
              <a:rPr lang="hu-HU" dirty="0">
                <a:solidFill>
                  <a:schemeClr val="tx1"/>
                </a:solidFill>
              </a:rPr>
              <a:t> in </a:t>
            </a:r>
            <a:r>
              <a:rPr lang="hu-HU" dirty="0" err="1">
                <a:solidFill>
                  <a:schemeClr val="tx1"/>
                </a:solidFill>
              </a:rPr>
              <a:t>gas</a:t>
            </a:r>
            <a:r>
              <a:rPr lang="hu-HU" dirty="0">
                <a:solidFill>
                  <a:schemeClr val="tx1"/>
                </a:solidFill>
              </a:rPr>
              <a:t> and </a:t>
            </a:r>
            <a:r>
              <a:rPr lang="hu-HU" dirty="0" err="1">
                <a:solidFill>
                  <a:schemeClr val="tx1"/>
                </a:solidFill>
              </a:rPr>
              <a:t>renewable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capacity</a:t>
            </a:r>
            <a:endParaRPr lang="hu-HU" dirty="0">
              <a:solidFill>
                <a:schemeClr val="tx1"/>
              </a:solidFill>
            </a:endParaRPr>
          </a:p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r>
              <a:rPr lang="hu-HU" dirty="0" err="1">
                <a:solidFill>
                  <a:schemeClr val="tx1"/>
                </a:solidFill>
              </a:rPr>
              <a:t>Fuel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costs</a:t>
            </a:r>
            <a:r>
              <a:rPr lang="hu-HU" dirty="0">
                <a:solidFill>
                  <a:schemeClr val="tx1"/>
                </a:solidFill>
              </a:rPr>
              <a:t>, </a:t>
            </a:r>
            <a:r>
              <a:rPr lang="hu-HU" dirty="0" err="1">
                <a:solidFill>
                  <a:schemeClr val="tx1"/>
                </a:solidFill>
              </a:rPr>
              <a:t>capacity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prices</a:t>
            </a:r>
            <a:r>
              <a:rPr lang="hu-HU" dirty="0">
                <a:solidFill>
                  <a:schemeClr val="tx1"/>
                </a:solidFill>
              </a:rPr>
              <a:t>, </a:t>
            </a:r>
            <a:r>
              <a:rPr lang="hu-HU" dirty="0" err="1">
                <a:solidFill>
                  <a:schemeClr val="tx1"/>
                </a:solidFill>
              </a:rPr>
              <a:t>power</a:t>
            </a:r>
            <a:r>
              <a:rPr lang="hu-HU" dirty="0">
                <a:solidFill>
                  <a:schemeClr val="tx1"/>
                </a:solidFill>
              </a:rPr>
              <a:t> and </a:t>
            </a:r>
            <a:r>
              <a:rPr lang="hu-HU" dirty="0" err="1">
                <a:solidFill>
                  <a:schemeClr val="tx1"/>
                </a:solidFill>
              </a:rPr>
              <a:t>reserve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prices</a:t>
            </a:r>
            <a:r>
              <a:rPr lang="hu-HU" dirty="0">
                <a:solidFill>
                  <a:schemeClr val="tx1"/>
                </a:solidFill>
              </a:rPr>
              <a:t> and </a:t>
            </a:r>
            <a:r>
              <a:rPr lang="hu-HU" dirty="0" err="1">
                <a:solidFill>
                  <a:schemeClr val="tx1"/>
                </a:solidFill>
              </a:rPr>
              <a:t>other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control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variables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are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collected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to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analyse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their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impact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on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available</a:t>
            </a:r>
            <a:r>
              <a:rPr lang="hu-HU" dirty="0">
                <a:solidFill>
                  <a:schemeClr val="tx1"/>
                </a:solidFill>
              </a:rPr>
              <a:t> and </a:t>
            </a:r>
            <a:r>
              <a:rPr lang="hu-HU" dirty="0" err="1">
                <a:solidFill>
                  <a:schemeClr val="tx1"/>
                </a:solidFill>
              </a:rPr>
              <a:t>planned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power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plant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capacities</a:t>
            </a:r>
            <a:endParaRPr lang="hu-HU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40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0475C10-8AEB-4DFA-A431-4A1A3EDEA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b="1" dirty="0" err="1"/>
              <a:t>Complex</a:t>
            </a:r>
            <a:r>
              <a:rPr lang="de-DE" b="1" dirty="0"/>
              <a:t> </a:t>
            </a:r>
            <a:r>
              <a:rPr lang="de-DE" b="1" dirty="0" err="1"/>
              <a:t>market</a:t>
            </a:r>
            <a:r>
              <a:rPr lang="de-DE" b="1" dirty="0"/>
              <a:t> </a:t>
            </a:r>
            <a:r>
              <a:rPr lang="de-DE" b="1" dirty="0" err="1"/>
              <a:t>structure</a:t>
            </a:r>
            <a:endParaRPr lang="hu-HU" b="1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hu-HU" dirty="0" err="1"/>
              <a:t>Capturing</a:t>
            </a:r>
            <a:r>
              <a:rPr lang="hu-HU" dirty="0"/>
              <a:t> </a:t>
            </a:r>
            <a:r>
              <a:rPr lang="hu-HU" dirty="0" err="1"/>
              <a:t>congestion</a:t>
            </a:r>
            <a:r>
              <a:rPr lang="hu-HU" dirty="0"/>
              <a:t> </a:t>
            </a:r>
            <a:r>
              <a:rPr lang="hu-HU" dirty="0" err="1"/>
              <a:t>via</a:t>
            </a:r>
            <a:r>
              <a:rPr lang="hu-HU" dirty="0"/>
              <a:t> </a:t>
            </a:r>
            <a:r>
              <a:rPr lang="hu-HU" dirty="0" err="1"/>
              <a:t>zonal</a:t>
            </a:r>
            <a:r>
              <a:rPr lang="hu-HU" dirty="0"/>
              <a:t> and </a:t>
            </a:r>
            <a:r>
              <a:rPr lang="hu-HU" dirty="0" err="1"/>
              <a:t>locational</a:t>
            </a:r>
            <a:r>
              <a:rPr lang="hu-HU" dirty="0"/>
              <a:t> </a:t>
            </a:r>
            <a:r>
              <a:rPr lang="hu-HU" dirty="0" err="1"/>
              <a:t>prices</a:t>
            </a:r>
            <a:endParaRPr lang="hu-HU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hu-HU" dirty="0" err="1"/>
              <a:t>Including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structure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generation</a:t>
            </a:r>
            <a:r>
              <a:rPr lang="hu-HU" dirty="0"/>
              <a:t> </a:t>
            </a:r>
            <a:r>
              <a:rPr lang="hu-HU" dirty="0" err="1"/>
              <a:t>fleet</a:t>
            </a:r>
            <a:endParaRPr lang="hu-HU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hu-HU" dirty="0" err="1"/>
              <a:t>Controlling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fuel</a:t>
            </a:r>
            <a:r>
              <a:rPr lang="hu-HU" dirty="0"/>
              <a:t> </a:t>
            </a:r>
            <a:r>
              <a:rPr lang="hu-HU" dirty="0" err="1"/>
              <a:t>prices</a:t>
            </a:r>
            <a:r>
              <a:rPr lang="hu-HU" dirty="0"/>
              <a:t>, </a:t>
            </a:r>
            <a:r>
              <a:rPr lang="hu-HU" dirty="0" err="1"/>
              <a:t>reflecting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political</a:t>
            </a:r>
            <a:r>
              <a:rPr lang="hu-HU" dirty="0"/>
              <a:t> </a:t>
            </a:r>
            <a:r>
              <a:rPr lang="hu-HU" dirty="0" err="1"/>
              <a:t>signals</a:t>
            </a:r>
            <a:endParaRPr lang="hu-HU" dirty="0"/>
          </a:p>
          <a:p>
            <a:pPr marL="461963" lvl="1" indent="-285750">
              <a:buFontTx/>
              <a:buChar char="-"/>
            </a:pPr>
            <a:endParaRPr lang="hu-HU" dirty="0"/>
          </a:p>
          <a:p>
            <a:pPr lvl="1" indent="0">
              <a:buNone/>
            </a:pPr>
            <a:endParaRPr lang="hu-HU" dirty="0"/>
          </a:p>
          <a:p>
            <a:pPr marL="285750" indent="-285750">
              <a:buFontTx/>
              <a:buChar char="-"/>
            </a:pPr>
            <a:r>
              <a:rPr lang="de-DE" b="1" dirty="0"/>
              <a:t>Potential time lag </a:t>
            </a:r>
            <a:r>
              <a:rPr lang="de-DE" b="1" dirty="0" err="1"/>
              <a:t>between</a:t>
            </a:r>
            <a:r>
              <a:rPr lang="de-DE" b="1" dirty="0"/>
              <a:t> </a:t>
            </a:r>
            <a:r>
              <a:rPr lang="de-DE" b="1" dirty="0" err="1"/>
              <a:t>auction</a:t>
            </a:r>
            <a:r>
              <a:rPr lang="de-DE" b="1" dirty="0"/>
              <a:t> and </a:t>
            </a:r>
            <a:r>
              <a:rPr lang="de-DE" b="1" dirty="0" err="1"/>
              <a:t>induced</a:t>
            </a:r>
            <a:r>
              <a:rPr lang="de-DE" b="1" dirty="0"/>
              <a:t> </a:t>
            </a:r>
            <a:r>
              <a:rPr lang="de-DE" b="1" dirty="0" err="1"/>
              <a:t>investment</a:t>
            </a:r>
            <a:endParaRPr lang="hu-HU" b="1" dirty="0"/>
          </a:p>
          <a:p>
            <a:pPr marL="461963" lvl="1" indent="-285750"/>
            <a:r>
              <a:rPr lang="hu-HU" dirty="0" err="1"/>
              <a:t>Including</a:t>
            </a:r>
            <a:r>
              <a:rPr lang="hu-HU" dirty="0"/>
              <a:t> </a:t>
            </a:r>
            <a:r>
              <a:rPr lang="hu-HU" dirty="0" err="1"/>
              <a:t>lagged</a:t>
            </a:r>
            <a:r>
              <a:rPr lang="hu-HU" dirty="0"/>
              <a:t> </a:t>
            </a:r>
            <a:r>
              <a:rPr lang="hu-HU" dirty="0" err="1"/>
              <a:t>variables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capture</a:t>
            </a:r>
            <a:r>
              <a:rPr lang="hu-HU" dirty="0"/>
              <a:t> </a:t>
            </a:r>
            <a:r>
              <a:rPr lang="hu-HU" dirty="0" err="1"/>
              <a:t>construction</a:t>
            </a:r>
            <a:r>
              <a:rPr lang="hu-HU" dirty="0"/>
              <a:t> </a:t>
            </a:r>
            <a:r>
              <a:rPr lang="hu-HU" dirty="0" err="1"/>
              <a:t>time</a:t>
            </a:r>
            <a:endParaRPr lang="hu-HU" dirty="0"/>
          </a:p>
          <a:p>
            <a:pPr marL="461963" lvl="1" indent="-285750"/>
            <a:r>
              <a:rPr lang="hu-HU" dirty="0" err="1"/>
              <a:t>Choosing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right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time-series</a:t>
            </a:r>
            <a:r>
              <a:rPr lang="hu-HU" dirty="0"/>
              <a:t> </a:t>
            </a:r>
            <a:r>
              <a:rPr lang="hu-HU" dirty="0" err="1"/>
              <a:t>regression</a:t>
            </a:r>
            <a:r>
              <a:rPr lang="hu-HU" dirty="0"/>
              <a:t>, co-</a:t>
            </a:r>
            <a:r>
              <a:rPr lang="hu-HU" dirty="0" err="1"/>
              <a:t>integration</a:t>
            </a:r>
            <a:r>
              <a:rPr lang="hu-HU" dirty="0"/>
              <a:t> </a:t>
            </a:r>
            <a:r>
              <a:rPr lang="hu-HU" dirty="0" err="1"/>
              <a:t>analysis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long-term</a:t>
            </a:r>
            <a:r>
              <a:rPr lang="hu-HU" dirty="0"/>
              <a:t>, VEC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non-</a:t>
            </a:r>
            <a:r>
              <a:rPr lang="hu-HU" dirty="0" err="1"/>
              <a:t>stationary</a:t>
            </a:r>
            <a:r>
              <a:rPr lang="hu-HU" dirty="0"/>
              <a:t> </a:t>
            </a:r>
            <a:r>
              <a:rPr lang="hu-HU" dirty="0" err="1"/>
              <a:t>time-series</a:t>
            </a:r>
            <a:r>
              <a:rPr lang="hu-HU" dirty="0"/>
              <a:t> </a:t>
            </a:r>
            <a:r>
              <a:rPr lang="hu-HU" dirty="0" err="1"/>
              <a:t>data</a:t>
            </a:r>
            <a:endParaRPr lang="hu-HU" dirty="0"/>
          </a:p>
          <a:p>
            <a:pPr marL="461963" lvl="1" indent="-285750">
              <a:buFontTx/>
              <a:buChar char="-"/>
            </a:pPr>
            <a:endParaRPr lang="hu-HU" dirty="0"/>
          </a:p>
          <a:p>
            <a:pPr lvl="1" indent="0">
              <a:buNone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b="1" dirty="0"/>
              <a:t>High </a:t>
            </a:r>
            <a:r>
              <a:rPr lang="de-DE" b="1" dirty="0" err="1"/>
              <a:t>number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factors</a:t>
            </a:r>
            <a:r>
              <a:rPr lang="de-DE" b="1" dirty="0"/>
              <a:t> </a:t>
            </a:r>
            <a:r>
              <a:rPr lang="de-DE" b="1" dirty="0" err="1"/>
              <a:t>potentially</a:t>
            </a:r>
            <a:r>
              <a:rPr lang="de-DE" b="1" dirty="0"/>
              <a:t> </a:t>
            </a:r>
            <a:r>
              <a:rPr lang="de-DE" b="1" dirty="0" err="1"/>
              <a:t>influencing</a:t>
            </a:r>
            <a:r>
              <a:rPr lang="de-DE" b="1" dirty="0"/>
              <a:t> </a:t>
            </a:r>
            <a:r>
              <a:rPr lang="de-DE" b="1" dirty="0" err="1"/>
              <a:t>investment</a:t>
            </a:r>
            <a:endParaRPr lang="hu-HU" b="1" dirty="0"/>
          </a:p>
          <a:p>
            <a:pPr marL="461963" lvl="1" indent="-285750"/>
            <a:r>
              <a:rPr lang="hu-HU" dirty="0" err="1"/>
              <a:t>Include</a:t>
            </a:r>
            <a:r>
              <a:rPr lang="hu-HU" dirty="0"/>
              <a:t>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control</a:t>
            </a:r>
            <a:r>
              <a:rPr lang="hu-HU" dirty="0"/>
              <a:t> </a:t>
            </a:r>
            <a:r>
              <a:rPr lang="hu-HU" dirty="0" err="1"/>
              <a:t>variables</a:t>
            </a:r>
            <a:r>
              <a:rPr lang="hu-HU" dirty="0"/>
              <a:t>, and </a:t>
            </a:r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their</a:t>
            </a:r>
            <a:r>
              <a:rPr lang="hu-HU" dirty="0"/>
              <a:t> </a:t>
            </a:r>
            <a:r>
              <a:rPr lang="hu-HU" dirty="0" err="1"/>
              <a:t>statistical</a:t>
            </a:r>
            <a:r>
              <a:rPr lang="hu-HU" dirty="0"/>
              <a:t> </a:t>
            </a:r>
            <a:r>
              <a:rPr lang="hu-HU" dirty="0" err="1"/>
              <a:t>significance</a:t>
            </a:r>
            <a:endParaRPr lang="hu-HU" dirty="0"/>
          </a:p>
          <a:p>
            <a:pPr marL="461963" lvl="1" indent="-285750"/>
            <a:r>
              <a:rPr lang="hu-HU" dirty="0" err="1"/>
              <a:t>Keep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consistent </a:t>
            </a:r>
            <a:r>
              <a:rPr lang="hu-HU" dirty="0" err="1"/>
              <a:t>via</a:t>
            </a:r>
            <a:r>
              <a:rPr lang="hu-HU" dirty="0"/>
              <a:t> co-</a:t>
            </a:r>
            <a:r>
              <a:rPr lang="hu-HU" dirty="0" err="1"/>
              <a:t>integration</a:t>
            </a:r>
            <a:r>
              <a:rPr lang="hu-HU" dirty="0"/>
              <a:t> and </a:t>
            </a:r>
            <a:r>
              <a:rPr lang="hu-HU" dirty="0" err="1"/>
              <a:t>multicollinearity</a:t>
            </a:r>
            <a:r>
              <a:rPr lang="hu-HU" dirty="0"/>
              <a:t> test</a:t>
            </a:r>
            <a:endParaRPr lang="de-DE" dirty="0"/>
          </a:p>
          <a:p>
            <a:pPr marL="461963" lvl="1" indent="-285750">
              <a:buFontTx/>
              <a:buChar char="-"/>
            </a:pP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1AF9347-C1D7-4ECF-ACB5-32C042CFCF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0B3A0D-50D2-4978-9589-FC75C063BB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26.05.2023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E7F7472-6879-4A53-8B93-4FE57E54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Difficulties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962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6420CAD-D433-4EC3-B425-67F173F9EF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C6311F-57BB-4FF9-BA0A-4E57C3E0D7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26.05.2023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9F93F66-CEEE-4366-A159-7BF1E4E0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Back-up </a:t>
            </a:r>
            <a:r>
              <a:rPr lang="de-DE" dirty="0" err="1"/>
              <a:t>slides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FA6D82-BF42-118F-2B5B-65A2221A8459}"/>
              </a:ext>
            </a:extLst>
          </p:cNvPr>
          <p:cNvSpPr txBox="1"/>
          <p:nvPr/>
        </p:nvSpPr>
        <p:spPr>
          <a:xfrm>
            <a:off x="2202934" y="1598262"/>
            <a:ext cx="4572000" cy="4416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3999"/>
              </a:lnSpc>
            </a:pPr>
            <a:r>
              <a:rPr lang="de-DE" dirty="0" err="1">
                <a:cs typeface="Arial"/>
              </a:rPr>
              <a:t>Definitions</a:t>
            </a:r>
            <a:r>
              <a:rPr lang="de-DE" dirty="0">
                <a:cs typeface="Arial"/>
              </a:rPr>
              <a:t>: </a:t>
            </a:r>
            <a:r>
              <a:rPr lang="de-DE" sz="700" dirty="0">
                <a:solidFill>
                  <a:schemeClr val="bg1"/>
                </a:solidFill>
                <a:cs typeface="Arial"/>
              </a:rPr>
              <a:t>A</a:t>
            </a:r>
            <a:endParaRPr lang="en-US" sz="700" dirty="0">
              <a:solidFill>
                <a:schemeClr val="bg1"/>
              </a:solidFill>
              <a:cs typeface="Arial"/>
            </a:endParaRPr>
          </a:p>
          <a:p>
            <a:pPr>
              <a:lnSpc>
                <a:spcPct val="113999"/>
              </a:lnSpc>
            </a:pPr>
            <a:endParaRPr lang="de-DE" sz="700" dirty="0">
              <a:solidFill>
                <a:schemeClr val="bg1"/>
              </a:solidFill>
              <a:cs typeface="Arial"/>
            </a:endParaRPr>
          </a:p>
          <a:p>
            <a:pPr marL="285750" indent="-285750">
              <a:lnSpc>
                <a:spcPct val="113999"/>
              </a:lnSpc>
              <a:buFont typeface="Calibri,Sans-Serif"/>
              <a:buChar char="-"/>
            </a:pPr>
            <a:r>
              <a:rPr lang="de-DE" b="1" dirty="0" err="1">
                <a:cs typeface="Arial"/>
              </a:rPr>
              <a:t>Capacity</a:t>
            </a:r>
            <a:r>
              <a:rPr lang="de-DE" b="1" dirty="0">
                <a:cs typeface="Arial"/>
              </a:rPr>
              <a:t> </a:t>
            </a:r>
            <a:r>
              <a:rPr lang="de-DE" dirty="0">
                <a:cs typeface="Arial"/>
              </a:rPr>
              <a:t>= "The </a:t>
            </a:r>
            <a:r>
              <a:rPr lang="de-DE" dirty="0" err="1">
                <a:cs typeface="Arial"/>
              </a:rPr>
              <a:t>rated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continuous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load-carrying</a:t>
            </a:r>
            <a:r>
              <a:rPr lang="de-DE" dirty="0">
                <a:cs typeface="Arial"/>
              </a:rPr>
              <a:t> </a:t>
            </a:r>
            <a:r>
              <a:rPr lang="de-DE" b="1" dirty="0" err="1">
                <a:cs typeface="Arial"/>
              </a:rPr>
              <a:t>ability</a:t>
            </a:r>
            <a:r>
              <a:rPr lang="de-DE" dirty="0">
                <a:cs typeface="Arial"/>
              </a:rPr>
              <a:t>, </a:t>
            </a:r>
            <a:r>
              <a:rPr lang="de-DE" dirty="0" err="1">
                <a:cs typeface="Arial"/>
              </a:rPr>
              <a:t>expressed</a:t>
            </a:r>
            <a:r>
              <a:rPr lang="de-DE" dirty="0">
                <a:cs typeface="Arial"/>
              </a:rPr>
              <a:t> in </a:t>
            </a:r>
            <a:r>
              <a:rPr lang="de-DE" dirty="0" err="1">
                <a:cs typeface="Arial"/>
              </a:rPr>
              <a:t>megawatts</a:t>
            </a:r>
            <a:r>
              <a:rPr lang="de-DE" dirty="0">
                <a:cs typeface="Arial"/>
              </a:rPr>
              <a:t> (“MW”) </a:t>
            </a:r>
            <a:r>
              <a:rPr lang="de-DE" dirty="0" err="1">
                <a:cs typeface="Arial"/>
              </a:rPr>
              <a:t>or</a:t>
            </a:r>
            <a:r>
              <a:rPr lang="de-DE" dirty="0">
                <a:cs typeface="Arial"/>
              </a:rPr>
              <a:t> megavolt-amperes (“MVA”) </a:t>
            </a:r>
            <a:r>
              <a:rPr lang="de-DE" dirty="0" err="1">
                <a:cs typeface="Arial"/>
              </a:rPr>
              <a:t>of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generation</a:t>
            </a:r>
            <a:r>
              <a:rPr lang="de-DE" dirty="0">
                <a:cs typeface="Arial"/>
              </a:rPr>
              <a:t>, </a:t>
            </a:r>
            <a:r>
              <a:rPr lang="de-DE" dirty="0" err="1">
                <a:cs typeface="Arial"/>
              </a:rPr>
              <a:t>transmission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or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other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electrical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equipment</a:t>
            </a:r>
            <a:r>
              <a:rPr lang="de-DE" dirty="0">
                <a:cs typeface="Arial"/>
              </a:rPr>
              <a:t>." </a:t>
            </a:r>
            <a:r>
              <a:rPr lang="de-DE" sz="700" dirty="0">
                <a:solidFill>
                  <a:schemeClr val="bg1"/>
                </a:solidFill>
                <a:cs typeface="Arial"/>
              </a:rPr>
              <a:t>A</a:t>
            </a:r>
          </a:p>
          <a:p>
            <a:pPr marL="285750" indent="-285750">
              <a:lnSpc>
                <a:spcPct val="113999"/>
              </a:lnSpc>
              <a:buFont typeface="Calibri,Sans-Serif"/>
              <a:buChar char="-"/>
            </a:pPr>
            <a:endParaRPr lang="de-DE" sz="700" dirty="0">
              <a:solidFill>
                <a:schemeClr val="bg1"/>
              </a:solidFill>
              <a:cs typeface="Arial"/>
            </a:endParaRPr>
          </a:p>
          <a:p>
            <a:pPr marL="285750" indent="-285750">
              <a:lnSpc>
                <a:spcPct val="113999"/>
              </a:lnSpc>
              <a:buFont typeface="Calibri,Sans-Serif"/>
              <a:buChar char="-"/>
            </a:pPr>
            <a:r>
              <a:rPr lang="de-DE" b="1" dirty="0" err="1">
                <a:cs typeface="Arial"/>
              </a:rPr>
              <a:t>Availability</a:t>
            </a:r>
            <a:r>
              <a:rPr lang="de-DE" b="1" dirty="0">
                <a:cs typeface="Arial"/>
              </a:rPr>
              <a:t> </a:t>
            </a:r>
            <a:r>
              <a:rPr lang="de-DE" dirty="0">
                <a:cs typeface="Arial"/>
              </a:rPr>
              <a:t>= "A </a:t>
            </a:r>
            <a:r>
              <a:rPr lang="de-DE" dirty="0" err="1">
                <a:cs typeface="Arial"/>
              </a:rPr>
              <a:t>measure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of</a:t>
            </a:r>
            <a:r>
              <a:rPr lang="de-DE" dirty="0">
                <a:cs typeface="Arial"/>
              </a:rPr>
              <a:t> time a </a:t>
            </a:r>
            <a:r>
              <a:rPr lang="de-DE" dirty="0" err="1">
                <a:cs typeface="Arial"/>
              </a:rPr>
              <a:t>generating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unit</a:t>
            </a:r>
            <a:r>
              <a:rPr lang="de-DE" dirty="0">
                <a:cs typeface="Arial"/>
              </a:rPr>
              <a:t>, </a:t>
            </a:r>
            <a:r>
              <a:rPr lang="de-DE" dirty="0" err="1">
                <a:cs typeface="Arial"/>
              </a:rPr>
              <a:t>transmission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line</a:t>
            </a:r>
            <a:r>
              <a:rPr lang="de-DE" dirty="0">
                <a:cs typeface="Arial"/>
              </a:rPr>
              <a:t>, </a:t>
            </a:r>
            <a:r>
              <a:rPr lang="de-DE" dirty="0" err="1">
                <a:cs typeface="Arial"/>
              </a:rPr>
              <a:t>or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other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facility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is</a:t>
            </a:r>
            <a:r>
              <a:rPr lang="de-DE" dirty="0">
                <a:cs typeface="Arial"/>
              </a:rPr>
              <a:t> </a:t>
            </a:r>
            <a:r>
              <a:rPr lang="de-DE" b="1" dirty="0" err="1">
                <a:cs typeface="Arial"/>
              </a:rPr>
              <a:t>capable</a:t>
            </a:r>
            <a:r>
              <a:rPr lang="de-DE" b="1" dirty="0">
                <a:cs typeface="Arial"/>
              </a:rPr>
              <a:t> </a:t>
            </a:r>
            <a:r>
              <a:rPr lang="de-DE" b="1" dirty="0" err="1">
                <a:cs typeface="Arial"/>
              </a:rPr>
              <a:t>of</a:t>
            </a:r>
            <a:r>
              <a:rPr lang="de-DE" b="1" dirty="0">
                <a:cs typeface="Arial"/>
              </a:rPr>
              <a:t> </a:t>
            </a:r>
            <a:r>
              <a:rPr lang="de-DE" b="1" dirty="0" err="1">
                <a:cs typeface="Arial"/>
              </a:rPr>
              <a:t>providing</a:t>
            </a:r>
            <a:r>
              <a:rPr lang="de-DE" b="1" dirty="0">
                <a:cs typeface="Arial"/>
              </a:rPr>
              <a:t> </a:t>
            </a:r>
            <a:r>
              <a:rPr lang="de-DE" b="1" dirty="0" err="1">
                <a:cs typeface="Arial"/>
              </a:rPr>
              <a:t>service</a:t>
            </a:r>
            <a:r>
              <a:rPr lang="de-DE" b="1" dirty="0">
                <a:cs typeface="Arial"/>
              </a:rPr>
              <a:t>, </a:t>
            </a:r>
            <a:r>
              <a:rPr lang="de-DE" b="1" dirty="0" err="1">
                <a:cs typeface="Arial"/>
              </a:rPr>
              <a:t>whether</a:t>
            </a:r>
            <a:r>
              <a:rPr lang="de-DE" b="1" dirty="0">
                <a:cs typeface="Arial"/>
              </a:rPr>
              <a:t> </a:t>
            </a:r>
            <a:r>
              <a:rPr lang="de-DE" b="1" dirty="0" err="1">
                <a:cs typeface="Arial"/>
              </a:rPr>
              <a:t>or</a:t>
            </a:r>
            <a:r>
              <a:rPr lang="de-DE" b="1" dirty="0">
                <a:cs typeface="Arial"/>
              </a:rPr>
              <a:t> not </a:t>
            </a:r>
            <a:r>
              <a:rPr lang="de-DE" b="1" dirty="0" err="1">
                <a:cs typeface="Arial"/>
              </a:rPr>
              <a:t>it</a:t>
            </a:r>
            <a:r>
              <a:rPr lang="de-DE" b="1" dirty="0">
                <a:cs typeface="Arial"/>
              </a:rPr>
              <a:t> </a:t>
            </a:r>
            <a:r>
              <a:rPr lang="de-DE" b="1" dirty="0" err="1">
                <a:cs typeface="Arial"/>
              </a:rPr>
              <a:t>actually</a:t>
            </a:r>
            <a:r>
              <a:rPr lang="de-DE" b="1" dirty="0">
                <a:cs typeface="Arial"/>
              </a:rPr>
              <a:t> </a:t>
            </a:r>
            <a:r>
              <a:rPr lang="de-DE" b="1" dirty="0" err="1">
                <a:cs typeface="Arial"/>
              </a:rPr>
              <a:t>is</a:t>
            </a:r>
            <a:r>
              <a:rPr lang="de-DE" b="1" dirty="0">
                <a:cs typeface="Arial"/>
              </a:rPr>
              <a:t> in </a:t>
            </a:r>
            <a:r>
              <a:rPr lang="de-DE" b="1" dirty="0" err="1">
                <a:cs typeface="Arial"/>
              </a:rPr>
              <a:t>service</a:t>
            </a:r>
            <a:r>
              <a:rPr lang="de-DE" dirty="0">
                <a:cs typeface="Arial"/>
              </a:rPr>
              <a:t>. </a:t>
            </a:r>
            <a:r>
              <a:rPr lang="de-DE" dirty="0" err="1">
                <a:cs typeface="Arial"/>
              </a:rPr>
              <a:t>Typically</a:t>
            </a:r>
            <a:r>
              <a:rPr lang="de-DE" dirty="0">
                <a:cs typeface="Arial"/>
              </a:rPr>
              <a:t>, </a:t>
            </a:r>
            <a:r>
              <a:rPr lang="de-DE" dirty="0" err="1">
                <a:cs typeface="Arial"/>
              </a:rPr>
              <a:t>this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measure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is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expressed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as</a:t>
            </a:r>
            <a:r>
              <a:rPr lang="de-DE" dirty="0">
                <a:cs typeface="Arial"/>
              </a:rPr>
              <a:t> a </a:t>
            </a:r>
            <a:r>
              <a:rPr lang="de-DE" dirty="0" err="1">
                <a:cs typeface="Arial"/>
              </a:rPr>
              <a:t>percent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available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for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the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period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under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consideration</a:t>
            </a:r>
            <a:r>
              <a:rPr lang="de-DE" dirty="0">
                <a:cs typeface="Arial"/>
              </a:rPr>
              <a:t>."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2563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DAC311-0D2F-10FB-2FDC-FAC9B3308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718" y="857250"/>
            <a:ext cx="712456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7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BCDD33-BD54-F931-CB1A-A1D148FB4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49" y="1762188"/>
            <a:ext cx="8226840" cy="4699572"/>
          </a:xfrm>
        </p:spPr>
        <p:txBody>
          <a:bodyPr/>
          <a:lstStyle/>
          <a:p>
            <a:pPr marL="342900" indent="-342900" defTabSz="432000">
              <a:spcAft>
                <a:spcPts val="600"/>
              </a:spcAft>
              <a:buAutoNum type="arabicPeriod"/>
            </a:pPr>
            <a:r>
              <a:rPr lang="en-US" dirty="0"/>
              <a:t>Introduction</a:t>
            </a:r>
          </a:p>
          <a:p>
            <a:pPr marL="342900" indent="-342900" defTabSz="432000">
              <a:spcAft>
                <a:spcPts val="600"/>
              </a:spcAft>
              <a:buAutoNum type="arabicPeriod"/>
            </a:pPr>
            <a:r>
              <a:rPr lang="en-US" dirty="0"/>
              <a:t>Capacity Markets</a:t>
            </a:r>
          </a:p>
          <a:p>
            <a:pPr defTabSz="432000">
              <a:spcAft>
                <a:spcPts val="600"/>
              </a:spcAft>
            </a:pPr>
            <a:r>
              <a:rPr lang="en-US" dirty="0"/>
              <a:t>	2.1.   Basic Functionality</a:t>
            </a:r>
          </a:p>
          <a:p>
            <a:pPr defTabSz="432000">
              <a:spcAft>
                <a:spcPts val="600"/>
              </a:spcAft>
            </a:pPr>
            <a:r>
              <a:rPr lang="en-US" dirty="0"/>
              <a:t>	2.2    New York Installed Capacity Market</a:t>
            </a:r>
          </a:p>
          <a:p>
            <a:pPr marL="342900" indent="-342900" defTabSz="432000">
              <a:spcAft>
                <a:spcPts val="600"/>
              </a:spcAft>
              <a:buFont typeface="+mj-lt"/>
              <a:buAutoNum type="arabicPeriod" startAt="3"/>
            </a:pPr>
            <a:r>
              <a:rPr lang="en-US" dirty="0"/>
              <a:t>Analysis</a:t>
            </a:r>
          </a:p>
          <a:p>
            <a:pPr defTabSz="432000">
              <a:spcAft>
                <a:spcPts val="600"/>
              </a:spcAft>
            </a:pPr>
            <a:r>
              <a:rPr lang="en-US" dirty="0"/>
              <a:t>	3.1    Data</a:t>
            </a:r>
          </a:p>
          <a:p>
            <a:pPr defTabSz="432000">
              <a:spcAft>
                <a:spcPts val="600"/>
              </a:spcAft>
            </a:pPr>
            <a:r>
              <a:rPr lang="en-US" dirty="0"/>
              <a:t>	3.2    Methodology</a:t>
            </a:r>
            <a:endParaRPr lang="en-US" dirty="0">
              <a:cs typeface="Arial"/>
            </a:endParaRPr>
          </a:p>
          <a:p>
            <a:pPr marL="342900" indent="-342900" defTabSz="432000">
              <a:spcAft>
                <a:spcPts val="600"/>
              </a:spcAft>
              <a:buFont typeface="+mj-lt"/>
              <a:buAutoNum type="arabicPeriod" startAt="4"/>
            </a:pPr>
            <a:r>
              <a:rPr lang="en-US" dirty="0"/>
              <a:t>Hypothesis</a:t>
            </a:r>
          </a:p>
          <a:p>
            <a:pPr marL="342900" indent="-342900" defTabSz="432000">
              <a:spcAft>
                <a:spcPts val="600"/>
              </a:spcAft>
              <a:buFont typeface="+mj-lt"/>
              <a:buAutoNum type="arabicPeriod" startAt="4"/>
            </a:pPr>
            <a:r>
              <a:rPr lang="en-US" dirty="0"/>
              <a:t>Current Difficulties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C1D76F-5BC7-4C85-9B07-1DF220C560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7A36EC-1A51-1EC8-3272-5D24D3BEAF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26.05.2023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29F514-F78E-4AB6-43F6-0F71102A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743088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55F943-29DE-0DF8-725E-1C7FCAC3B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50" y="857250"/>
            <a:ext cx="753290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03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738BE0-0206-51E1-F1D4-99A839010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30" y="857250"/>
            <a:ext cx="73085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66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648B76-27C7-0EE3-9640-935CE809B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63" y="857250"/>
            <a:ext cx="758887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83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7596F5-F705-F6DC-3E29-0FEAFD9A9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16" y="857250"/>
            <a:ext cx="753596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68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5520FF-BF21-BA3B-ACDF-03179DA68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56" y="857250"/>
            <a:ext cx="859808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27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89956C3-6F39-4270-AE9A-8507BAA2F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https://www.nysrc.org/pdf/Reports/2014%20IRM%20Report%20Appendicies%20%20Final%2012-6-13.pdf</a:t>
            </a:r>
            <a:endParaRPr lang="en-GB" dirty="0"/>
          </a:p>
          <a:p>
            <a:endParaRPr lang="de-DE" dirty="0"/>
          </a:p>
          <a:p>
            <a:endParaRPr lang="de-DE" dirty="0"/>
          </a:p>
          <a:p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6420CAD-D433-4EC3-B425-67F173F9EF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C6311F-57BB-4FF9-BA0A-4E57C3E0D7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26.05.2023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9F93F66-CEEE-4366-A159-7BF1E4E0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550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AD2548-000B-460E-8426-114BF9CA2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536536"/>
          </a:xfrm>
        </p:spPr>
        <p:txBody>
          <a:bodyPr/>
          <a:lstStyle/>
          <a:p>
            <a:r>
              <a:rPr lang="de-DE" sz="2000" err="1"/>
              <a:t>Missing</a:t>
            </a:r>
            <a:r>
              <a:rPr lang="de-DE" sz="2000"/>
              <a:t> Money Problem in Energy-</a:t>
            </a:r>
            <a:r>
              <a:rPr lang="de-DE" sz="2000" err="1"/>
              <a:t>only</a:t>
            </a:r>
            <a:r>
              <a:rPr lang="de-DE" sz="2000"/>
              <a:t> Markets</a:t>
            </a:r>
          </a:p>
          <a:p>
            <a:endParaRPr lang="de-DE"/>
          </a:p>
          <a:p>
            <a:pPr>
              <a:lnSpc>
                <a:spcPct val="113999"/>
              </a:lnSpc>
            </a:pPr>
            <a:endParaRPr lang="en-GB">
              <a:cs typeface="Arial"/>
            </a:endParaRPr>
          </a:p>
          <a:p>
            <a:pPr>
              <a:lnSpc>
                <a:spcPct val="113999"/>
              </a:lnSpc>
            </a:pPr>
            <a:endParaRPr lang="en-GB">
              <a:cs typeface="Arial"/>
            </a:endParaRPr>
          </a:p>
          <a:p>
            <a:pPr>
              <a:lnSpc>
                <a:spcPct val="113999"/>
              </a:lnSpc>
            </a:pPr>
            <a:endParaRPr lang="en-GB">
              <a:cs typeface="Arial"/>
            </a:endParaRPr>
          </a:p>
          <a:p>
            <a:endParaRPr lang="en-GB">
              <a:cs typeface="Arial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E078DF6-C777-408C-8110-186215F617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2A353E-5E59-42CA-BA98-89B765D861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26.05.2023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BEE7A97-7114-4105-AA71-0D57E3485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Introductio</a:t>
            </a:r>
            <a:r>
              <a:rPr lang="hu-HU" dirty="0"/>
              <a:t>n</a:t>
            </a:r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391B64-F0C0-5DB6-FA0D-E4CCFCBE8D55}"/>
              </a:ext>
            </a:extLst>
          </p:cNvPr>
          <p:cNvGrpSpPr/>
          <p:nvPr/>
        </p:nvGrpSpPr>
        <p:grpSpPr>
          <a:xfrm>
            <a:off x="4388795" y="2299923"/>
            <a:ext cx="4182297" cy="3683930"/>
            <a:chOff x="2343978" y="1607831"/>
            <a:chExt cx="4454939" cy="4050948"/>
          </a:xfrm>
        </p:grpSpPr>
        <p:pic>
          <p:nvPicPr>
            <p:cNvPr id="8" name="Picture 6">
              <a:extLst>
                <a:ext uri="{FF2B5EF4-FFF2-40B4-BE49-F238E27FC236}">
                  <a16:creationId xmlns:a16="http://schemas.microsoft.com/office/drawing/2014/main" id="{ED58C13D-3E48-B75F-4662-D10715368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3978" y="1607831"/>
              <a:ext cx="4454939" cy="405094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7A7A08-F042-D43C-9CCF-D11F93F065A5}"/>
                </a:ext>
              </a:extLst>
            </p:cNvPr>
            <p:cNvSpPr txBox="1"/>
            <p:nvPr/>
          </p:nvSpPr>
          <p:spPr>
            <a:xfrm>
              <a:off x="5215384" y="2491900"/>
              <a:ext cx="1102068" cy="22506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400">
                  <a:solidFill>
                    <a:srgbClr val="0065BD"/>
                  </a:solidFill>
                  <a:latin typeface="+mn-lt"/>
                  <a:cs typeface="Arial"/>
                </a:rPr>
                <a:t>Price cap: A*</a:t>
              </a:r>
              <a:endParaRPr lang="en-US" sz="1400" err="1">
                <a:solidFill>
                  <a:srgbClr val="0065BD"/>
                </a:solidFill>
                <a:latin typeface="+mn-lt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0D56DF8-C776-4FAA-E489-11B8E09C1268}"/>
                </a:ext>
              </a:extLst>
            </p:cNvPr>
            <p:cNvCxnSpPr/>
            <p:nvPr/>
          </p:nvCxnSpPr>
          <p:spPr>
            <a:xfrm flipH="1">
              <a:off x="4913697" y="2656160"/>
              <a:ext cx="185887" cy="105935"/>
            </a:xfrm>
            <a:prstGeom prst="straightConnector1">
              <a:avLst/>
            </a:prstGeom>
            <a:ln w="2857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03DAED71-2F2C-9E4D-9646-26225DC23CE7}"/>
              </a:ext>
            </a:extLst>
          </p:cNvPr>
          <p:cNvSpPr txBox="1">
            <a:spLocks/>
          </p:cNvSpPr>
          <p:nvPr/>
        </p:nvSpPr>
        <p:spPr>
          <a:xfrm>
            <a:off x="324683" y="2176744"/>
            <a:ext cx="4178183" cy="3409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dirty="0">
                <a:cs typeface="Arial"/>
              </a:rPr>
              <a:t>Price for electricity derived by operating costs (merit order)</a:t>
            </a:r>
          </a:p>
          <a:p>
            <a:pPr marL="285750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Idea: Recover fixed costs during times when demand &gt; supply (scarcity price)</a:t>
            </a:r>
          </a:p>
          <a:p>
            <a:pPr marL="285750" indent="-285750">
              <a:lnSpc>
                <a:spcPct val="113999"/>
              </a:lnSpc>
              <a:buFont typeface="Calibri"/>
              <a:buChar char="-"/>
            </a:pPr>
            <a:r>
              <a:rPr lang="en-US" dirty="0"/>
              <a:t>Problem: </a:t>
            </a:r>
            <a:endParaRPr lang="en-US" dirty="0">
              <a:cs typeface="Arial"/>
            </a:endParaRPr>
          </a:p>
          <a:p>
            <a:pPr marL="645795" lvl="2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Scarcity price too low due to price cap </a:t>
            </a:r>
            <a:r>
              <a:rPr lang="en-US" i="1" dirty="0">
                <a:cs typeface="Arial"/>
              </a:rPr>
              <a:t>or</a:t>
            </a:r>
          </a:p>
          <a:p>
            <a:pPr marL="645795" lvl="2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Times with demand &gt; supply do not occur sufficiently often/do not last long enough</a:t>
            </a:r>
            <a:endParaRPr lang="en-US" dirty="0"/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CABD0D78-CDD9-D338-E0EF-AC4CF83E9794}"/>
              </a:ext>
            </a:extLst>
          </p:cNvPr>
          <p:cNvSpPr txBox="1">
            <a:spLocks/>
          </p:cNvSpPr>
          <p:nvPr/>
        </p:nvSpPr>
        <p:spPr>
          <a:xfrm>
            <a:off x="2890685" y="5916482"/>
            <a:ext cx="5984734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cs typeface="Arial"/>
              </a:rPr>
              <a:t>From: </a:t>
            </a:r>
            <a:r>
              <a:rPr lang="en-US" sz="1050" dirty="0">
                <a:ea typeface="+mn-lt"/>
                <a:cs typeface="+mn-lt"/>
              </a:rPr>
              <a:t>See, P. C., </a:t>
            </a:r>
            <a:r>
              <a:rPr lang="en-US" sz="1050" dirty="0" err="1">
                <a:ea typeface="+mn-lt"/>
                <a:cs typeface="+mn-lt"/>
              </a:rPr>
              <a:t>Fosso</a:t>
            </a:r>
            <a:r>
              <a:rPr lang="en-US" sz="1050" dirty="0">
                <a:ea typeface="+mn-lt"/>
                <a:cs typeface="+mn-lt"/>
              </a:rPr>
              <a:t>, O. B., Wong, K. Y., &amp; </a:t>
            </a:r>
            <a:r>
              <a:rPr lang="en-US" sz="1050" dirty="0" err="1">
                <a:ea typeface="+mn-lt"/>
                <a:cs typeface="+mn-lt"/>
              </a:rPr>
              <a:t>Molinas</a:t>
            </a:r>
            <a:r>
              <a:rPr lang="en-US" sz="1050" dirty="0">
                <a:ea typeface="+mn-lt"/>
                <a:cs typeface="+mn-lt"/>
              </a:rPr>
              <a:t>, M. (2015). Flow-based forward capacity mechanism: an alternative to the regulated capacity remuneration mechanisms in electricity market with high RES penetration. </a:t>
            </a:r>
            <a:r>
              <a:rPr lang="en-US" sz="1050" i="1" dirty="0">
                <a:ea typeface="+mn-lt"/>
                <a:cs typeface="+mn-lt"/>
              </a:rPr>
              <a:t>IEEE Transactions on Sustainable Energy</a:t>
            </a:r>
            <a:r>
              <a:rPr lang="en-US" sz="1050" dirty="0">
                <a:ea typeface="+mn-lt"/>
                <a:cs typeface="+mn-lt"/>
              </a:rPr>
              <a:t>, </a:t>
            </a:r>
            <a:r>
              <a:rPr lang="en-US" sz="1050" i="1" dirty="0">
                <a:ea typeface="+mn-lt"/>
                <a:cs typeface="+mn-lt"/>
              </a:rPr>
              <a:t>7</a:t>
            </a:r>
            <a:r>
              <a:rPr lang="en-US" sz="1050" dirty="0">
                <a:ea typeface="+mn-lt"/>
                <a:cs typeface="+mn-lt"/>
              </a:rPr>
              <a:t>(2), 830-840.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60269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>
            <a:extLst>
              <a:ext uri="{FF2B5EF4-FFF2-40B4-BE49-F238E27FC236}">
                <a16:creationId xmlns:a16="http://schemas.microsoft.com/office/drawing/2014/main" id="{6F2F73BF-8728-67AD-95A6-DB434FD38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321" y="2425437"/>
            <a:ext cx="6138645" cy="341502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E8701C-40EF-E576-FB18-B2A0628F87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E75BA-64AD-D9E0-0E7A-650F7EBB78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26.05.2023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0CEEA0-BC5B-3542-EE0D-4565480C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Arial"/>
              </a:rPr>
              <a:t>1. </a:t>
            </a:r>
            <a:r>
              <a:rPr lang="de-DE" dirty="0" err="1">
                <a:cs typeface="Arial"/>
              </a:rPr>
              <a:t>Introduction</a:t>
            </a:r>
            <a:endParaRPr lang="en-US" dirty="0"/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758E1A93-51FA-4627-E9CF-2E207B9A6991}"/>
              </a:ext>
            </a:extLst>
          </p:cNvPr>
          <p:cNvSpPr txBox="1">
            <a:spLocks/>
          </p:cNvSpPr>
          <p:nvPr/>
        </p:nvSpPr>
        <p:spPr>
          <a:xfrm>
            <a:off x="308047" y="5914503"/>
            <a:ext cx="6139110" cy="503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3999"/>
              </a:lnSpc>
            </a:pPr>
            <a:r>
              <a:rPr lang="en-US" sz="1100" dirty="0">
                <a:cs typeface="Arial"/>
              </a:rPr>
              <a:t>Adapted from: </a:t>
            </a:r>
            <a:r>
              <a:rPr lang="en-US" sz="1100" dirty="0" err="1">
                <a:ea typeface="+mn-lt"/>
                <a:cs typeface="+mn-lt"/>
              </a:rPr>
              <a:t>Kapazitätsmechanismen</a:t>
            </a:r>
            <a:r>
              <a:rPr lang="en-US" sz="1100" dirty="0">
                <a:ea typeface="+mn-lt"/>
                <a:cs typeface="+mn-lt"/>
              </a:rPr>
              <a:t> in Europa – </a:t>
            </a:r>
            <a:r>
              <a:rPr lang="en-US" sz="1100" dirty="0" err="1">
                <a:ea typeface="+mn-lt"/>
                <a:cs typeface="+mn-lt"/>
              </a:rPr>
              <a:t>Umsetzung</a:t>
            </a:r>
            <a:r>
              <a:rPr lang="en-US" sz="1100" dirty="0">
                <a:ea typeface="+mn-lt"/>
                <a:cs typeface="+mn-lt"/>
              </a:rPr>
              <a:t> der </a:t>
            </a:r>
            <a:r>
              <a:rPr lang="en-US" sz="1100" dirty="0" err="1">
                <a:ea typeface="+mn-lt"/>
                <a:cs typeface="+mn-lt"/>
              </a:rPr>
              <a:t>grenzüberschreitenden</a:t>
            </a:r>
            <a:r>
              <a:rPr lang="en-US" sz="1100" dirty="0">
                <a:ea typeface="+mn-lt"/>
                <a:cs typeface="+mn-lt"/>
              </a:rPr>
              <a:t> </a:t>
            </a:r>
            <a:r>
              <a:rPr lang="en-US" sz="1100" dirty="0" err="1">
                <a:ea typeface="+mn-lt"/>
                <a:cs typeface="+mn-lt"/>
              </a:rPr>
              <a:t>Beteiligung</a:t>
            </a:r>
            <a:r>
              <a:rPr lang="en-US" sz="1100" dirty="0">
                <a:ea typeface="+mn-lt"/>
                <a:cs typeface="+mn-lt"/>
              </a:rPr>
              <a:t> </a:t>
            </a:r>
            <a:r>
              <a:rPr lang="en-US" sz="1100" dirty="0" err="1">
                <a:ea typeface="+mn-lt"/>
                <a:cs typeface="+mn-lt"/>
              </a:rPr>
              <a:t>aus</a:t>
            </a:r>
            <a:r>
              <a:rPr lang="en-US" sz="1100" dirty="0">
                <a:ea typeface="+mn-lt"/>
                <a:cs typeface="+mn-lt"/>
              </a:rPr>
              <a:t> </a:t>
            </a:r>
            <a:r>
              <a:rPr lang="en-US" sz="1100" dirty="0" err="1">
                <a:ea typeface="+mn-lt"/>
                <a:cs typeface="+mn-lt"/>
              </a:rPr>
              <a:t>Sicht</a:t>
            </a:r>
            <a:r>
              <a:rPr lang="en-US" sz="1100" dirty="0">
                <a:ea typeface="+mn-lt"/>
                <a:cs typeface="+mn-lt"/>
              </a:rPr>
              <a:t> der </a:t>
            </a:r>
            <a:r>
              <a:rPr lang="en-US" sz="1100" dirty="0" err="1">
                <a:ea typeface="+mn-lt"/>
                <a:cs typeface="+mn-lt"/>
              </a:rPr>
              <a:t>Übertragungsnetzbetreiber</a:t>
            </a:r>
            <a:r>
              <a:rPr lang="en-US" sz="1100" dirty="0">
                <a:ea typeface="+mn-lt"/>
                <a:cs typeface="+mn-lt"/>
              </a:rPr>
              <a:t>, </a:t>
            </a:r>
            <a:r>
              <a:rPr lang="en-US" sz="1100" dirty="0" err="1">
                <a:ea typeface="+mn-lt"/>
                <a:cs typeface="+mn-lt"/>
              </a:rPr>
              <a:t>Schleich</a:t>
            </a:r>
            <a:r>
              <a:rPr lang="en-US" sz="1100" dirty="0">
                <a:ea typeface="+mn-lt"/>
                <a:cs typeface="+mn-lt"/>
              </a:rPr>
              <a:t> S, </a:t>
            </a:r>
            <a:r>
              <a:rPr lang="en-US" sz="1100" dirty="0" err="1">
                <a:ea typeface="+mn-lt"/>
                <a:cs typeface="+mn-lt"/>
              </a:rPr>
              <a:t>TransnetBW</a:t>
            </a:r>
            <a:r>
              <a:rPr lang="en-US" sz="1100" dirty="0">
                <a:ea typeface="+mn-lt"/>
                <a:cs typeface="+mn-lt"/>
              </a:rPr>
              <a:t> GmbH, 2020</a:t>
            </a:r>
            <a:endParaRPr lang="en-US" sz="1100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3DC5F29F-B196-E557-BBBC-CD5FA91D4FAD}"/>
              </a:ext>
            </a:extLst>
          </p:cNvPr>
          <p:cNvSpPr txBox="1">
            <a:spLocks/>
          </p:cNvSpPr>
          <p:nvPr/>
        </p:nvSpPr>
        <p:spPr>
          <a:xfrm>
            <a:off x="308047" y="1762188"/>
            <a:ext cx="8520042" cy="723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3999"/>
              </a:lnSpc>
            </a:pPr>
            <a:r>
              <a:rPr lang="en-GB" sz="2000" dirty="0">
                <a:cs typeface="Arial"/>
              </a:rPr>
              <a:t>Possible Solutions to the Missing Money Problem</a:t>
            </a:r>
            <a:endParaRPr lang="en-US" dirty="0"/>
          </a:p>
          <a:p>
            <a:pPr>
              <a:lnSpc>
                <a:spcPct val="113999"/>
              </a:lnSpc>
            </a:pPr>
            <a:endParaRPr lang="en-US" sz="1100" dirty="0">
              <a:cs typeface="Arial"/>
            </a:endParaRPr>
          </a:p>
        </p:txBody>
      </p: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024155AB-4EFA-2EE1-D884-B44EADF9CD74}"/>
              </a:ext>
            </a:extLst>
          </p:cNvPr>
          <p:cNvSpPr txBox="1">
            <a:spLocks/>
          </p:cNvSpPr>
          <p:nvPr/>
        </p:nvSpPr>
        <p:spPr>
          <a:xfrm>
            <a:off x="6590678" y="3556345"/>
            <a:ext cx="2420585" cy="1153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13999"/>
              </a:lnSpc>
              <a:buFont typeface="Arial" panose="020B0604020202020204" pitchFamily="34" charset="0"/>
              <a:buChar char="•"/>
            </a:pPr>
            <a:r>
              <a:rPr lang="de-DE" dirty="0" err="1">
                <a:cs typeface="Arial"/>
              </a:rPr>
              <a:t>Some</a:t>
            </a:r>
            <a:r>
              <a:rPr lang="de-DE" dirty="0">
                <a:cs typeface="Arial"/>
              </a:rPr>
              <a:t> c</a:t>
            </a:r>
            <a:r>
              <a:rPr lang="en-GB" dirty="0" err="1">
                <a:cs typeface="Arial"/>
              </a:rPr>
              <a:t>apac</a:t>
            </a:r>
            <a:r>
              <a:rPr lang="hu-HU" dirty="0" err="1">
                <a:cs typeface="Arial"/>
              </a:rPr>
              <a:t>ity</a:t>
            </a:r>
            <a:r>
              <a:rPr lang="hu-HU" dirty="0">
                <a:cs typeface="Arial"/>
              </a:rPr>
              <a:t> </a:t>
            </a:r>
            <a:r>
              <a:rPr lang="en-GB" dirty="0">
                <a:cs typeface="Arial"/>
              </a:rPr>
              <a:t>markets</a:t>
            </a:r>
            <a:r>
              <a:rPr lang="hu-HU" dirty="0">
                <a:cs typeface="Arial"/>
              </a:rPr>
              <a:t>,</a:t>
            </a:r>
            <a:r>
              <a:rPr lang="en-GB" dirty="0">
                <a:cs typeface="Arial"/>
              </a:rPr>
              <a:t> but quite new</a:t>
            </a:r>
            <a:endParaRPr lang="hu-HU" dirty="0">
              <a:cs typeface="Arial"/>
            </a:endParaRPr>
          </a:p>
          <a:p>
            <a:pPr marL="285750" indent="-285750">
              <a:lnSpc>
                <a:spcPct val="113999"/>
              </a:lnSpc>
              <a:buFont typeface="Arial" panose="020B0604020202020204" pitchFamily="34" charset="0"/>
              <a:buChar char="•"/>
            </a:pPr>
            <a:r>
              <a:rPr lang="hu-HU" dirty="0" err="1">
                <a:cs typeface="Arial"/>
              </a:rPr>
              <a:t>Few</a:t>
            </a:r>
            <a:r>
              <a:rPr lang="hu-HU" dirty="0">
                <a:cs typeface="Arial"/>
              </a:rPr>
              <a:t> </a:t>
            </a:r>
            <a:r>
              <a:rPr lang="hu-HU" dirty="0" err="1">
                <a:cs typeface="Arial"/>
              </a:rPr>
              <a:t>data</a:t>
            </a:r>
            <a:r>
              <a:rPr lang="hu-HU" dirty="0">
                <a:cs typeface="Arial"/>
              </a:rPr>
              <a:t> </a:t>
            </a:r>
            <a:r>
              <a:rPr lang="hu-HU" dirty="0" err="1">
                <a:cs typeface="Arial"/>
              </a:rPr>
              <a:t>points</a:t>
            </a:r>
            <a:r>
              <a:rPr lang="hu-HU" dirty="0">
                <a:cs typeface="Arial"/>
              </a:rPr>
              <a:t> </a:t>
            </a:r>
            <a:r>
              <a:rPr lang="hu-HU" dirty="0" err="1">
                <a:cs typeface="Arial"/>
              </a:rPr>
              <a:t>due</a:t>
            </a:r>
            <a:r>
              <a:rPr lang="hu-HU" dirty="0">
                <a:cs typeface="Arial"/>
              </a:rPr>
              <a:t> </a:t>
            </a:r>
            <a:r>
              <a:rPr lang="hu-HU" dirty="0" err="1">
                <a:cs typeface="Arial"/>
              </a:rPr>
              <a:t>to</a:t>
            </a:r>
            <a:r>
              <a:rPr lang="hu-HU" dirty="0">
                <a:cs typeface="Arial"/>
              </a:rPr>
              <a:t> </a:t>
            </a:r>
            <a:r>
              <a:rPr lang="hu-HU" dirty="0" err="1">
                <a:cs typeface="Arial"/>
              </a:rPr>
              <a:t>annual</a:t>
            </a:r>
            <a:r>
              <a:rPr lang="hu-HU" dirty="0">
                <a:cs typeface="Arial"/>
              </a:rPr>
              <a:t> </a:t>
            </a:r>
            <a:r>
              <a:rPr lang="hu-HU" dirty="0" err="1">
                <a:cs typeface="Arial"/>
              </a:rPr>
              <a:t>auctions</a:t>
            </a:r>
            <a:endParaRPr lang="en-GB" dirty="0">
              <a:cs typeface="Arial"/>
            </a:endParaRPr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endParaRPr lang="en-GB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7874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ECF7A2-7EC5-94E8-0579-D1FE03448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279" y="1762188"/>
            <a:ext cx="3721155" cy="4719194"/>
          </a:xfrm>
        </p:spPr>
        <p:txBody>
          <a:bodyPr/>
          <a:lstStyle/>
          <a:p>
            <a:r>
              <a:rPr lang="en-US" sz="2000" dirty="0">
                <a:cs typeface="Arial"/>
              </a:rPr>
              <a:t>Research Question</a:t>
            </a:r>
          </a:p>
          <a:p>
            <a:pPr>
              <a:lnSpc>
                <a:spcPct val="113999"/>
              </a:lnSpc>
            </a:pPr>
            <a:endParaRPr lang="en-US" sz="2000" i="1" dirty="0">
              <a:solidFill>
                <a:srgbClr val="000000"/>
              </a:solidFill>
              <a:cs typeface="Arial"/>
            </a:endParaRPr>
          </a:p>
          <a:p>
            <a:pPr>
              <a:lnSpc>
                <a:spcPct val="113999"/>
              </a:lnSpc>
            </a:pPr>
            <a:endParaRPr lang="en-US" sz="2000" i="1" dirty="0">
              <a:solidFill>
                <a:srgbClr val="000000"/>
              </a:solidFill>
              <a:cs typeface="Arial"/>
            </a:endParaRPr>
          </a:p>
          <a:p>
            <a:pPr algn="ctr">
              <a:lnSpc>
                <a:spcPct val="113999"/>
              </a:lnSpc>
            </a:pPr>
            <a:endParaRPr lang="en-US" sz="2000" i="1" dirty="0">
              <a:solidFill>
                <a:srgbClr val="000000"/>
              </a:solidFill>
              <a:cs typeface="Arial"/>
            </a:endParaRPr>
          </a:p>
          <a:p>
            <a:pPr algn="ctr">
              <a:lnSpc>
                <a:spcPct val="113999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i="1" dirty="0">
                <a:solidFill>
                  <a:srgbClr val="000000"/>
                </a:solidFill>
                <a:cs typeface="Arial"/>
              </a:rPr>
              <a:t>Can</a:t>
            </a:r>
            <a:r>
              <a:rPr lang="en-US" sz="2000" i="1" dirty="0">
                <a:cs typeface="Arial"/>
              </a:rPr>
              <a:t> Capacity Markets foster Investment?</a:t>
            </a:r>
            <a:endParaRPr lang="en-US" dirty="0">
              <a:cs typeface="Arial"/>
            </a:endParaRPr>
          </a:p>
          <a:p>
            <a:pPr algn="ctr">
              <a:lnSpc>
                <a:spcPct val="113999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i="1" dirty="0">
                <a:cs typeface="Arial"/>
              </a:rPr>
              <a:t>Evidence from US-American Independent System Operators</a:t>
            </a:r>
            <a:endParaRPr lang="en-US" dirty="0">
              <a:cs typeface="Arial"/>
            </a:endParaRPr>
          </a:p>
          <a:p>
            <a:pPr algn="ctr">
              <a:lnSpc>
                <a:spcPct val="113999"/>
              </a:lnSpc>
              <a:spcBef>
                <a:spcPts val="0"/>
              </a:spcBef>
              <a:spcAft>
                <a:spcPts val="1200"/>
              </a:spcAft>
            </a:pPr>
            <a:endParaRPr lang="de-DE" dirty="0">
              <a:solidFill>
                <a:srgbClr val="00DCF0"/>
              </a:solidFill>
              <a:latin typeface="Wingdings"/>
              <a:cs typeface="Arial"/>
              <a:sym typeface="Wingdings"/>
            </a:endParaRPr>
          </a:p>
          <a:p>
            <a:pPr>
              <a:lnSpc>
                <a:spcPct val="113999"/>
              </a:lnSpc>
              <a:spcBef>
                <a:spcPts val="0"/>
              </a:spcBef>
              <a:spcAft>
                <a:spcPts val="1200"/>
              </a:spcAft>
            </a:pPr>
            <a:r>
              <a:rPr lang="de-DE" dirty="0">
                <a:latin typeface="Wingdings"/>
                <a:cs typeface="Arial"/>
                <a:sym typeface="Wingdings"/>
              </a:rPr>
              <a:t>à</a:t>
            </a:r>
            <a:r>
              <a:rPr lang="de-DE" dirty="0">
                <a:solidFill>
                  <a:srgbClr val="00DCF0"/>
                </a:solidFill>
                <a:latin typeface="Arial"/>
                <a:cs typeface="Arial"/>
              </a:rPr>
              <a:t> </a:t>
            </a:r>
            <a:r>
              <a:rPr lang="hu-HU" dirty="0">
                <a:solidFill>
                  <a:srgbClr val="00DCF0"/>
                </a:solidFill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Focus on</a:t>
            </a:r>
            <a:r>
              <a:rPr lang="de-DE" dirty="0">
                <a:solidFill>
                  <a:srgbClr val="00DCF0"/>
                </a:solidFill>
                <a:latin typeface="Arial"/>
                <a:cs typeface="Arial"/>
              </a:rPr>
              <a:t> </a:t>
            </a:r>
            <a:r>
              <a:rPr lang="de-DE" dirty="0">
                <a:solidFill>
                  <a:schemeClr val="bg2"/>
                </a:solidFill>
                <a:cs typeface="Arial"/>
              </a:rPr>
              <a:t>NY ISO </a:t>
            </a:r>
            <a:endParaRPr lang="en-US" i="1" dirty="0">
              <a:solidFill>
                <a:schemeClr val="bg2"/>
              </a:solidFill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C988CA-9103-0194-DE05-1D169EA031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BC654-0073-EF6A-9276-77ABF556EE3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26.05.2023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984ADC9-CA0D-67FC-2964-E026D7A0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Arial"/>
              </a:rPr>
              <a:t>1. </a:t>
            </a:r>
            <a:r>
              <a:rPr lang="de-DE" dirty="0" err="1">
                <a:cs typeface="Arial"/>
              </a:rPr>
              <a:t>Introduction</a:t>
            </a:r>
            <a:endParaRPr lang="en-US" dirty="0"/>
          </a:p>
        </p:txBody>
      </p:sp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E127FF5C-3A98-DFBF-02F0-95892225887F}"/>
              </a:ext>
            </a:extLst>
          </p:cNvPr>
          <p:cNvSpPr txBox="1">
            <a:spLocks/>
          </p:cNvSpPr>
          <p:nvPr/>
        </p:nvSpPr>
        <p:spPr>
          <a:xfrm>
            <a:off x="4144384" y="5048591"/>
            <a:ext cx="4863659" cy="610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3999"/>
              </a:lnSpc>
            </a:pPr>
            <a:r>
              <a:rPr lang="en-US" sz="1100" dirty="0">
                <a:cs typeface="Arial"/>
              </a:rPr>
              <a:t>From: </a:t>
            </a:r>
            <a:r>
              <a:rPr lang="en-US" sz="1100" dirty="0" err="1">
                <a:ea typeface="+mn-lt"/>
                <a:cs typeface="+mn-lt"/>
              </a:rPr>
              <a:t>Botterud</a:t>
            </a:r>
            <a:r>
              <a:rPr lang="en-US" sz="1100" dirty="0">
                <a:ea typeface="+mn-lt"/>
                <a:cs typeface="+mn-lt"/>
              </a:rPr>
              <a:t>, A., &amp; Auer, H. (2020). Resource Adequacy with Increasing Shares of Wind and Solar Power: A Comparison of European and U.S. Electricity Market Designs. Economics of Energy and Environmental Policy, 9.</a:t>
            </a:r>
            <a:endParaRPr lang="en-US" sz="1100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F044B4-DE42-5E76-8094-FC733C7C72F6}"/>
              </a:ext>
            </a:extLst>
          </p:cNvPr>
          <p:cNvGrpSpPr/>
          <p:nvPr/>
        </p:nvGrpSpPr>
        <p:grpSpPr>
          <a:xfrm>
            <a:off x="4144384" y="1993895"/>
            <a:ext cx="4682624" cy="2870209"/>
            <a:chOff x="4147667" y="2399366"/>
            <a:chExt cx="4682624" cy="2870209"/>
          </a:xfrm>
        </p:grpSpPr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624E566E-91BB-7FB2-D28F-681E074D1C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59" b="4124"/>
            <a:stretch/>
          </p:blipFill>
          <p:spPr>
            <a:xfrm>
              <a:off x="4147667" y="2399366"/>
              <a:ext cx="4682624" cy="2870209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B26CBCE-2526-B42E-C158-AB99DFFA6089}"/>
                </a:ext>
              </a:extLst>
            </p:cNvPr>
            <p:cNvSpPr/>
            <p:nvPr/>
          </p:nvSpPr>
          <p:spPr>
            <a:xfrm rot="2880000">
              <a:off x="7900890" y="2704977"/>
              <a:ext cx="414032" cy="580821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5890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18C6F6F-F91B-4AE3-856E-FE3CF37A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1" y="2499360"/>
            <a:ext cx="3368808" cy="3962400"/>
          </a:xfrm>
        </p:spPr>
        <p:txBody>
          <a:bodyPr/>
          <a:lstStyle/>
          <a:p>
            <a:pPr marL="285750" indent="-285750">
              <a:lnSpc>
                <a:spcPct val="113999"/>
              </a:lnSpc>
              <a:buFont typeface="Calibri"/>
              <a:buChar char="-"/>
            </a:pPr>
            <a:r>
              <a:rPr lang="de-DE" dirty="0">
                <a:ea typeface="+mn-lt"/>
                <a:cs typeface="+mn-lt"/>
              </a:rPr>
              <a:t>In </a:t>
            </a:r>
            <a:r>
              <a:rPr lang="de-DE" dirty="0" err="1">
                <a:ea typeface="+mn-lt"/>
                <a:cs typeface="+mn-lt"/>
              </a:rPr>
              <a:t>addition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to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electricity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market</a:t>
            </a:r>
            <a:endParaRPr lang="hu-HU" dirty="0"/>
          </a:p>
          <a:p>
            <a:pPr marL="461963" lvl="1" indent="-285750">
              <a:lnSpc>
                <a:spcPct val="113999"/>
              </a:lnSpc>
              <a:buFont typeface="Arial" panose="020B0604020202020204" pitchFamily="34" charset="0"/>
              <a:buChar char="•"/>
            </a:pPr>
            <a:r>
              <a:rPr lang="de-DE" dirty="0">
                <a:ea typeface="+mn-lt"/>
                <a:cs typeface="+mn-lt"/>
              </a:rPr>
              <a:t>Expansion </a:t>
            </a:r>
            <a:r>
              <a:rPr lang="de-DE" dirty="0" err="1">
                <a:ea typeface="+mn-lt"/>
                <a:cs typeface="+mn-lt"/>
              </a:rPr>
              <a:t>of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the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energy-only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market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by</a:t>
            </a:r>
            <a:r>
              <a:rPr lang="de-DE" dirty="0">
                <a:ea typeface="+mn-lt"/>
                <a:cs typeface="+mn-lt"/>
              </a:rPr>
              <a:t> a </a:t>
            </a:r>
            <a:r>
              <a:rPr lang="de-DE" dirty="0" err="1">
                <a:ea typeface="+mn-lt"/>
                <a:cs typeface="+mn-lt"/>
              </a:rPr>
              <a:t>market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for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capacity</a:t>
            </a:r>
            <a:endParaRPr lang="hu-HU" dirty="0">
              <a:ea typeface="+mn-lt"/>
              <a:cs typeface="+mn-lt"/>
            </a:endParaRPr>
          </a:p>
          <a:p>
            <a:pPr marL="461963" lvl="1" indent="-285750">
              <a:lnSpc>
                <a:spcPct val="113999"/>
              </a:lnSpc>
              <a:buFont typeface="Arial" panose="020B0604020202020204" pitchFamily="34" charset="0"/>
              <a:buChar char="•"/>
            </a:pPr>
            <a:r>
              <a:rPr lang="de-DE" dirty="0">
                <a:ea typeface="+mn-lt"/>
                <a:cs typeface="+mn-lt"/>
              </a:rPr>
              <a:t>Revenue stream </a:t>
            </a:r>
            <a:r>
              <a:rPr lang="de-DE" dirty="0" err="1">
                <a:ea typeface="+mn-lt"/>
                <a:cs typeface="+mn-lt"/>
              </a:rPr>
              <a:t>to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b="1" dirty="0" err="1">
                <a:ea typeface="+mn-lt"/>
                <a:cs typeface="+mn-lt"/>
              </a:rPr>
              <a:t>recover</a:t>
            </a:r>
            <a:r>
              <a:rPr lang="de-DE" b="1" dirty="0">
                <a:ea typeface="+mn-lt"/>
                <a:cs typeface="+mn-lt"/>
              </a:rPr>
              <a:t> </a:t>
            </a:r>
            <a:r>
              <a:rPr lang="de-DE" b="1" dirty="0" err="1">
                <a:ea typeface="+mn-lt"/>
                <a:cs typeface="+mn-lt"/>
              </a:rPr>
              <a:t>fixed</a:t>
            </a:r>
            <a:r>
              <a:rPr lang="de-DE" b="1" dirty="0">
                <a:ea typeface="+mn-lt"/>
                <a:cs typeface="+mn-lt"/>
              </a:rPr>
              <a:t> </a:t>
            </a:r>
            <a:r>
              <a:rPr lang="de-DE" b="1" dirty="0" err="1">
                <a:ea typeface="+mn-lt"/>
                <a:cs typeface="+mn-lt"/>
              </a:rPr>
              <a:t>costs</a:t>
            </a:r>
            <a:endParaRPr lang="de-DE" b="1" dirty="0">
              <a:ea typeface="+mn-lt"/>
              <a:cs typeface="+mn-lt"/>
            </a:endParaRPr>
          </a:p>
          <a:p>
            <a:pPr marL="285750" indent="-285750">
              <a:lnSpc>
                <a:spcPct val="113999"/>
              </a:lnSpc>
              <a:buFont typeface="Calibri"/>
              <a:buChar char="-"/>
            </a:pPr>
            <a:r>
              <a:rPr lang="de-DE" dirty="0" err="1">
                <a:ea typeface="+mn-lt"/>
                <a:cs typeface="+mn-lt"/>
              </a:rPr>
              <a:t>Auctions</a:t>
            </a:r>
            <a:r>
              <a:rPr lang="de-DE" dirty="0"/>
              <a:t>:</a:t>
            </a:r>
            <a:r>
              <a:rPr lang="de-DE" dirty="0">
                <a:cs typeface="Arial"/>
              </a:rPr>
              <a:t> </a:t>
            </a:r>
            <a:endParaRPr lang="hu-HU" dirty="0">
              <a:cs typeface="Arial"/>
            </a:endParaRPr>
          </a:p>
          <a:p>
            <a:pPr marL="461963" lvl="1" indent="-285750">
              <a:lnSpc>
                <a:spcPct val="113999"/>
              </a:lnSpc>
              <a:buFont typeface="Arial" panose="020B0604020202020204" pitchFamily="34" charset="0"/>
              <a:buChar char="•"/>
            </a:pPr>
            <a:r>
              <a:rPr lang="de-DE" dirty="0" err="1">
                <a:cs typeface="Arial"/>
              </a:rPr>
              <a:t>Bids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for</a:t>
            </a:r>
            <a:r>
              <a:rPr lang="de-DE" dirty="0">
                <a:cs typeface="Arial"/>
              </a:rPr>
              <a:t> </a:t>
            </a:r>
            <a:r>
              <a:rPr lang="de-DE" b="1" dirty="0" err="1">
                <a:cs typeface="Arial"/>
              </a:rPr>
              <a:t>capacity</a:t>
            </a:r>
            <a:r>
              <a:rPr lang="hu-HU" b="1" dirty="0">
                <a:cs typeface="Arial"/>
              </a:rPr>
              <a:t> [MW]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instead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of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bids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for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electricity</a:t>
            </a:r>
            <a:r>
              <a:rPr lang="hu-HU" dirty="0">
                <a:cs typeface="Arial"/>
              </a:rPr>
              <a:t> [</a:t>
            </a:r>
            <a:r>
              <a:rPr lang="hu-HU" dirty="0" err="1">
                <a:cs typeface="Arial"/>
              </a:rPr>
              <a:t>MWh</a:t>
            </a:r>
            <a:r>
              <a:rPr lang="hu-HU" dirty="0">
                <a:cs typeface="Arial"/>
              </a:rPr>
              <a:t>]</a:t>
            </a:r>
          </a:p>
          <a:p>
            <a:pPr marL="461963" lvl="1" indent="-285750">
              <a:lnSpc>
                <a:spcPct val="113999"/>
              </a:lnSpc>
              <a:buFont typeface="Arial" panose="020B0604020202020204" pitchFamily="34" charset="0"/>
              <a:buChar char="•"/>
            </a:pPr>
            <a:r>
              <a:rPr lang="hu-HU" dirty="0" err="1">
                <a:cs typeface="Arial"/>
              </a:rPr>
              <a:t>Selling</a:t>
            </a:r>
            <a:r>
              <a:rPr lang="hu-HU" dirty="0">
                <a:cs typeface="Arial"/>
              </a:rPr>
              <a:t> </a:t>
            </a:r>
            <a:r>
              <a:rPr lang="hu-HU" b="1" dirty="0" err="1">
                <a:cs typeface="Arial"/>
              </a:rPr>
              <a:t>availablility</a:t>
            </a:r>
            <a:r>
              <a:rPr lang="hu-HU" dirty="0">
                <a:cs typeface="Arial"/>
              </a:rPr>
              <a:t> of </a:t>
            </a:r>
            <a:r>
              <a:rPr lang="hu-HU" dirty="0" err="1">
                <a:cs typeface="Arial"/>
              </a:rPr>
              <a:t>generation</a:t>
            </a:r>
            <a:r>
              <a:rPr lang="hu-HU" dirty="0">
                <a:cs typeface="Arial"/>
              </a:rPr>
              <a:t> </a:t>
            </a:r>
            <a:r>
              <a:rPr lang="hu-HU" dirty="0" err="1">
                <a:cs typeface="Arial"/>
              </a:rPr>
              <a:t>capacity</a:t>
            </a:r>
            <a:r>
              <a:rPr lang="hu-HU" dirty="0">
                <a:cs typeface="Arial"/>
              </a:rPr>
              <a:t> in </a:t>
            </a:r>
            <a:r>
              <a:rPr lang="hu-HU" dirty="0" err="1">
                <a:cs typeface="Arial"/>
              </a:rPr>
              <a:t>the</a:t>
            </a:r>
            <a:r>
              <a:rPr lang="hu-HU" dirty="0">
                <a:cs typeface="Arial"/>
              </a:rPr>
              <a:t> </a:t>
            </a:r>
            <a:r>
              <a:rPr lang="hu-HU" dirty="0" err="1">
                <a:cs typeface="Arial"/>
              </a:rPr>
              <a:t>long</a:t>
            </a:r>
            <a:r>
              <a:rPr lang="hu-HU" dirty="0">
                <a:cs typeface="Arial"/>
              </a:rPr>
              <a:t> </a:t>
            </a:r>
            <a:r>
              <a:rPr lang="hu-HU" dirty="0" err="1">
                <a:cs typeface="Arial"/>
              </a:rPr>
              <a:t>term</a:t>
            </a:r>
            <a:endParaRPr lang="de-DE" dirty="0">
              <a:cs typeface="Arial"/>
            </a:endParaRPr>
          </a:p>
          <a:p>
            <a:pPr>
              <a:lnSpc>
                <a:spcPct val="113999"/>
              </a:lnSpc>
            </a:pPr>
            <a:endParaRPr lang="de-DE" dirty="0">
              <a:cs typeface="Arial"/>
            </a:endParaRPr>
          </a:p>
          <a:p>
            <a:pPr>
              <a:lnSpc>
                <a:spcPct val="113999"/>
              </a:lnSpc>
            </a:pPr>
            <a:endParaRPr lang="hu-HU" sz="1100" dirty="0">
              <a:cs typeface="Arial"/>
            </a:endParaRPr>
          </a:p>
          <a:p>
            <a:pPr>
              <a:lnSpc>
                <a:spcPct val="113999"/>
              </a:lnSpc>
            </a:pPr>
            <a:endParaRPr lang="hu-HU" sz="1100" dirty="0">
              <a:cs typeface="Arial"/>
            </a:endParaRPr>
          </a:p>
          <a:p>
            <a:pPr>
              <a:lnSpc>
                <a:spcPct val="113999"/>
              </a:lnSpc>
            </a:pPr>
            <a:endParaRPr lang="hu-HU" sz="1100" dirty="0">
              <a:cs typeface="Arial"/>
            </a:endParaRPr>
          </a:p>
          <a:p>
            <a:pPr>
              <a:lnSpc>
                <a:spcPct val="113999"/>
              </a:lnSpc>
            </a:pPr>
            <a:endParaRPr lang="hu-HU" sz="1100" dirty="0">
              <a:cs typeface="Arial"/>
            </a:endParaRPr>
          </a:p>
          <a:p>
            <a:pPr>
              <a:lnSpc>
                <a:spcPct val="113999"/>
              </a:lnSpc>
            </a:pPr>
            <a:endParaRPr lang="hu-HU" sz="1100" dirty="0">
              <a:cs typeface="Arial"/>
            </a:endParaRPr>
          </a:p>
          <a:p>
            <a:pPr>
              <a:lnSpc>
                <a:spcPct val="113999"/>
              </a:lnSpc>
            </a:pPr>
            <a:endParaRPr lang="hu-HU" sz="1100" dirty="0">
              <a:cs typeface="Arial"/>
            </a:endParaRPr>
          </a:p>
          <a:p>
            <a:pPr>
              <a:lnSpc>
                <a:spcPct val="113999"/>
              </a:lnSpc>
            </a:pPr>
            <a:endParaRPr lang="hu-HU" sz="1100" dirty="0">
              <a:cs typeface="Arial"/>
            </a:endParaRPr>
          </a:p>
          <a:p>
            <a:pPr>
              <a:lnSpc>
                <a:spcPct val="113999"/>
              </a:lnSpc>
            </a:pPr>
            <a:endParaRPr lang="hu-HU" sz="1100" dirty="0">
              <a:cs typeface="Arial"/>
            </a:endParaRPr>
          </a:p>
          <a:p>
            <a:pPr>
              <a:lnSpc>
                <a:spcPct val="113999"/>
              </a:lnSpc>
            </a:pPr>
            <a:endParaRPr lang="hu-HU" sz="1100" dirty="0">
              <a:cs typeface="Arial"/>
            </a:endParaRPr>
          </a:p>
          <a:p>
            <a:pPr>
              <a:lnSpc>
                <a:spcPct val="113999"/>
              </a:lnSpc>
            </a:pPr>
            <a:endParaRPr lang="hu-HU" sz="1100" dirty="0">
              <a:cs typeface="Arial"/>
            </a:endParaRPr>
          </a:p>
          <a:p>
            <a:pPr>
              <a:lnSpc>
                <a:spcPct val="113999"/>
              </a:lnSpc>
            </a:pPr>
            <a:endParaRPr lang="de-DE" sz="1100" dirty="0">
              <a:cs typeface="Arial"/>
            </a:endParaRPr>
          </a:p>
          <a:p>
            <a:pPr>
              <a:lnSpc>
                <a:spcPct val="113999"/>
              </a:lnSpc>
            </a:pPr>
            <a:r>
              <a:rPr lang="de-DE" sz="1100" dirty="0">
                <a:cs typeface="Arial"/>
              </a:rPr>
              <a:t>Source: NY Control Area </a:t>
            </a:r>
            <a:r>
              <a:rPr lang="de-DE" sz="1100" dirty="0" err="1">
                <a:cs typeface="Arial"/>
              </a:rPr>
              <a:t>Installed</a:t>
            </a:r>
            <a:r>
              <a:rPr lang="de-DE" sz="1100" dirty="0">
                <a:cs typeface="Arial"/>
              </a:rPr>
              <a:t> </a:t>
            </a:r>
            <a:r>
              <a:rPr lang="de-DE" sz="1100" dirty="0" err="1">
                <a:cs typeface="Arial"/>
              </a:rPr>
              <a:t>Capacity</a:t>
            </a:r>
            <a:r>
              <a:rPr lang="de-DE" sz="1100" dirty="0">
                <a:cs typeface="Arial"/>
              </a:rPr>
              <a:t> </a:t>
            </a:r>
            <a:r>
              <a:rPr lang="de-DE" sz="1100" dirty="0" err="1">
                <a:cs typeface="Arial"/>
              </a:rPr>
              <a:t>Requirement</a:t>
            </a:r>
            <a:r>
              <a:rPr lang="de-DE" sz="1100" dirty="0">
                <a:cs typeface="Arial"/>
              </a:rPr>
              <a:t> Technical Report </a:t>
            </a:r>
            <a:r>
              <a:rPr lang="de-DE" sz="1100" dirty="0" err="1">
                <a:cs typeface="Arial"/>
              </a:rPr>
              <a:t>for</a:t>
            </a:r>
            <a:r>
              <a:rPr lang="de-DE" sz="1100" dirty="0">
                <a:cs typeface="Arial"/>
              </a:rPr>
              <a:t> May14-Apr15, </a:t>
            </a:r>
            <a:r>
              <a:rPr lang="de-DE" sz="1100" dirty="0">
                <a:ea typeface="+mn-lt"/>
                <a:cs typeface="+mn-lt"/>
              </a:rPr>
              <a:t>New York State </a:t>
            </a:r>
            <a:r>
              <a:rPr lang="de-DE" sz="1100" dirty="0" err="1">
                <a:ea typeface="+mn-lt"/>
                <a:cs typeface="+mn-lt"/>
              </a:rPr>
              <a:t>Reliability</a:t>
            </a:r>
            <a:r>
              <a:rPr lang="de-DE" sz="1100" dirty="0">
                <a:ea typeface="+mn-lt"/>
                <a:cs typeface="+mn-lt"/>
              </a:rPr>
              <a:t> Council, LLC, </a:t>
            </a:r>
            <a:r>
              <a:rPr lang="de-DE" sz="1100" dirty="0" err="1">
                <a:ea typeface="+mn-lt"/>
                <a:cs typeface="+mn-lt"/>
              </a:rPr>
              <a:t>Installed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dirty="0" err="1">
                <a:ea typeface="+mn-lt"/>
                <a:cs typeface="+mn-lt"/>
              </a:rPr>
              <a:t>Capacity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dirty="0" err="1">
                <a:ea typeface="+mn-lt"/>
                <a:cs typeface="+mn-lt"/>
              </a:rPr>
              <a:t>Subcommittee</a:t>
            </a:r>
            <a:r>
              <a:rPr lang="de-DE" sz="1100" dirty="0">
                <a:ea typeface="+mn-lt"/>
                <a:cs typeface="+mn-lt"/>
              </a:rPr>
              <a:t>, 2013</a:t>
            </a:r>
            <a:endParaRPr lang="de-DE" sz="1100" dirty="0">
              <a:cs typeface="Arial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DC9B98E-5BB7-47B1-978E-EEF6661EC5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E9ABB8-0952-464F-B32B-8B3FBB29E7F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26.05.2023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7FAD479-32AF-4468-A8FE-E55B8D4D8A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/>
              <a:t>2.1 Basic </a:t>
            </a:r>
            <a:r>
              <a:rPr lang="de-DE" sz="2000" dirty="0" err="1"/>
              <a:t>Functionality</a:t>
            </a:r>
            <a:endParaRPr lang="en-GB" sz="20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E8F0D14-9D57-4EDF-8B67-BB92A18D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B13E66-DC67-053C-CD70-8E9AB6FF2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899" y="1868555"/>
            <a:ext cx="5353090" cy="3655115"/>
          </a:xfrm>
          <a:prstGeom prst="rect">
            <a:avLst/>
          </a:prstGeom>
        </p:spPr>
      </p:pic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7FC8AB52-A4CE-F0BF-0C0D-63370CC18D83}"/>
              </a:ext>
            </a:extLst>
          </p:cNvPr>
          <p:cNvSpPr txBox="1">
            <a:spLocks/>
          </p:cNvSpPr>
          <p:nvPr/>
        </p:nvSpPr>
        <p:spPr>
          <a:xfrm>
            <a:off x="4177330" y="5523670"/>
            <a:ext cx="4863659" cy="610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3999"/>
              </a:lnSpc>
            </a:pPr>
            <a:r>
              <a:rPr lang="en-US" sz="1100" dirty="0">
                <a:cs typeface="Arial"/>
              </a:rPr>
              <a:t>From: </a:t>
            </a:r>
            <a:r>
              <a:rPr lang="hu-HU" sz="1100" dirty="0" err="1">
                <a:ea typeface="+mn-lt"/>
                <a:cs typeface="+mn-lt"/>
              </a:rPr>
              <a:t>Potomac</a:t>
            </a:r>
            <a:r>
              <a:rPr lang="hu-HU" sz="1100" dirty="0">
                <a:ea typeface="+mn-lt"/>
                <a:cs typeface="+mn-lt"/>
              </a:rPr>
              <a:t> </a:t>
            </a:r>
            <a:r>
              <a:rPr lang="hu-HU" sz="1100" dirty="0" err="1">
                <a:ea typeface="+mn-lt"/>
                <a:cs typeface="+mn-lt"/>
              </a:rPr>
              <a:t>Economics</a:t>
            </a:r>
            <a:r>
              <a:rPr lang="hu-HU" sz="1100" dirty="0">
                <a:ea typeface="+mn-lt"/>
                <a:cs typeface="+mn-lt"/>
              </a:rPr>
              <a:t> </a:t>
            </a:r>
            <a:r>
              <a:rPr lang="en-US" sz="1100" dirty="0">
                <a:ea typeface="+mn-lt"/>
                <a:cs typeface="+mn-lt"/>
              </a:rPr>
              <a:t>(202</a:t>
            </a:r>
            <a:r>
              <a:rPr lang="hu-HU" sz="1100" dirty="0">
                <a:ea typeface="+mn-lt"/>
                <a:cs typeface="+mn-lt"/>
              </a:rPr>
              <a:t>3</a:t>
            </a:r>
            <a:r>
              <a:rPr lang="en-US" sz="1100" dirty="0">
                <a:ea typeface="+mn-lt"/>
                <a:cs typeface="+mn-lt"/>
              </a:rPr>
              <a:t>). </a:t>
            </a:r>
            <a:r>
              <a:rPr lang="hu-HU" sz="1100" dirty="0">
                <a:ea typeface="+mn-lt"/>
                <a:cs typeface="+mn-lt"/>
              </a:rPr>
              <a:t>2022 </a:t>
            </a:r>
            <a:r>
              <a:rPr lang="hu-HU" sz="1100" dirty="0" err="1">
                <a:ea typeface="+mn-lt"/>
                <a:cs typeface="+mn-lt"/>
              </a:rPr>
              <a:t>State</a:t>
            </a:r>
            <a:r>
              <a:rPr lang="hu-HU" sz="1100" dirty="0">
                <a:ea typeface="+mn-lt"/>
                <a:cs typeface="+mn-lt"/>
              </a:rPr>
              <a:t> of </a:t>
            </a:r>
            <a:r>
              <a:rPr lang="hu-HU" sz="1100" dirty="0" err="1">
                <a:ea typeface="+mn-lt"/>
                <a:cs typeface="+mn-lt"/>
              </a:rPr>
              <a:t>the</a:t>
            </a:r>
            <a:r>
              <a:rPr lang="hu-HU" sz="1100" dirty="0">
                <a:ea typeface="+mn-lt"/>
                <a:cs typeface="+mn-lt"/>
              </a:rPr>
              <a:t> Market </a:t>
            </a:r>
            <a:r>
              <a:rPr lang="hu-HU" sz="1100" dirty="0" err="1">
                <a:ea typeface="+mn-lt"/>
                <a:cs typeface="+mn-lt"/>
              </a:rPr>
              <a:t>Report</a:t>
            </a:r>
            <a:r>
              <a:rPr lang="hu-HU" sz="1100" dirty="0">
                <a:ea typeface="+mn-lt"/>
                <a:cs typeface="+mn-lt"/>
              </a:rPr>
              <a:t> </a:t>
            </a:r>
            <a:r>
              <a:rPr lang="hu-HU" sz="1100" dirty="0" err="1">
                <a:ea typeface="+mn-lt"/>
                <a:cs typeface="+mn-lt"/>
              </a:rPr>
              <a:t>for</a:t>
            </a:r>
            <a:r>
              <a:rPr lang="hu-HU" sz="1100" dirty="0">
                <a:ea typeface="+mn-lt"/>
                <a:cs typeface="+mn-lt"/>
              </a:rPr>
              <a:t> </a:t>
            </a:r>
            <a:r>
              <a:rPr lang="hu-HU" sz="1100" dirty="0" err="1">
                <a:ea typeface="+mn-lt"/>
                <a:cs typeface="+mn-lt"/>
              </a:rPr>
              <a:t>the</a:t>
            </a:r>
            <a:r>
              <a:rPr lang="hu-HU" sz="1100" dirty="0">
                <a:ea typeface="+mn-lt"/>
                <a:cs typeface="+mn-lt"/>
              </a:rPr>
              <a:t> New York ISO </a:t>
            </a:r>
            <a:r>
              <a:rPr lang="hu-HU" sz="1100" dirty="0" err="1">
                <a:ea typeface="+mn-lt"/>
                <a:cs typeface="+mn-lt"/>
              </a:rPr>
              <a:t>Markets</a:t>
            </a:r>
            <a:r>
              <a:rPr lang="hu-HU" sz="1100" dirty="0">
                <a:ea typeface="+mn-lt"/>
                <a:cs typeface="+mn-lt"/>
              </a:rPr>
              <a:t>, Market Monitoring Unit </a:t>
            </a:r>
            <a:r>
              <a:rPr lang="hu-HU" sz="1100" dirty="0" err="1">
                <a:ea typeface="+mn-lt"/>
                <a:cs typeface="+mn-lt"/>
              </a:rPr>
              <a:t>for</a:t>
            </a:r>
            <a:r>
              <a:rPr lang="hu-HU" sz="1100" dirty="0">
                <a:ea typeface="+mn-lt"/>
                <a:cs typeface="+mn-lt"/>
              </a:rPr>
              <a:t> </a:t>
            </a:r>
            <a:r>
              <a:rPr lang="hu-HU" sz="1100" dirty="0" err="1">
                <a:ea typeface="+mn-lt"/>
                <a:cs typeface="+mn-lt"/>
              </a:rPr>
              <a:t>the</a:t>
            </a:r>
            <a:r>
              <a:rPr lang="hu-HU" sz="1100" dirty="0">
                <a:ea typeface="+mn-lt"/>
                <a:cs typeface="+mn-lt"/>
              </a:rPr>
              <a:t> NY ISO</a:t>
            </a:r>
            <a:endParaRPr lang="en-US" sz="1100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746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210BAFF-D6EF-4F24-B30B-09C6261CA3A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75263" y="2818854"/>
            <a:ext cx="4497495" cy="2955670"/>
          </a:xfrm>
          <a:prstGeom prst="rect">
            <a:avLst/>
          </a:prstGeo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D4DD189-80B4-437F-98F0-2D0F45626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9" y="2510913"/>
            <a:ext cx="8508999" cy="3962400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GB" dirty="0">
                <a:cs typeface="Arial"/>
              </a:rPr>
              <a:t>Since the formation of the NY ISO in 1999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GB" dirty="0"/>
              <a:t>1</a:t>
            </a:r>
            <a:r>
              <a:rPr lang="hu-HU" dirty="0"/>
              <a:t>1</a:t>
            </a:r>
            <a:r>
              <a:rPr lang="en-GB" dirty="0"/>
              <a:t> balancing zones </a:t>
            </a:r>
            <a:r>
              <a:rPr lang="en-GB" sz="1400" dirty="0">
                <a:sym typeface="Wingdings" panose="05000000000000000000" pitchFamily="2" charset="2"/>
              </a:rPr>
              <a:t>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/>
              <a:t>4 localities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GB" dirty="0"/>
              <a:t>2 capability periods: summer, winter 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GB" dirty="0"/>
              <a:t>3 different kinds of auctions:</a:t>
            </a:r>
          </a:p>
          <a:p>
            <a:pPr marL="46164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/>
              <a:t>Compulsory (spot)</a:t>
            </a:r>
          </a:p>
          <a:p>
            <a:pPr marL="46164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>
                <a:cs typeface="Arial"/>
              </a:rPr>
              <a:t>Optional (monthly, strip)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GB" dirty="0"/>
              <a:t>Installed capacity requirement</a:t>
            </a:r>
            <a:br>
              <a:rPr lang="en-GB" dirty="0"/>
            </a:br>
            <a:r>
              <a:rPr lang="en-GB" dirty="0"/>
              <a:t>derived from load forecast, adjusted</a:t>
            </a:r>
            <a:br>
              <a:rPr lang="en-GB" dirty="0"/>
            </a:br>
            <a:r>
              <a:rPr lang="en-GB" dirty="0"/>
              <a:t>by safety margin (IRM) and tailored </a:t>
            </a:r>
            <a:br>
              <a:rPr lang="en-GB" dirty="0"/>
            </a:br>
            <a:r>
              <a:rPr lang="en-GB" dirty="0"/>
              <a:t>to </a:t>
            </a:r>
            <a:r>
              <a:rPr lang="hu-HU" dirty="0" err="1"/>
              <a:t>localities</a:t>
            </a:r>
            <a:endParaRPr lang="en-GB" sz="1100" dirty="0">
              <a:hlinkClick r:id="rId3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42968BE-675F-43F6-9BCF-FDDB268113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BB784B-5AAE-4C61-9026-8F2F4B33EA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Máté Borvendég, Susanne Hantke | Capacity Markets | 26.05.2023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7A0D60-A660-41A5-B05B-7A36EBD4D4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000" dirty="0"/>
              <a:t>2.2. New York Installed Capacity Market (ICAP)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2B3D6E3-0135-467D-B797-B1D6CC18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Capacity Markets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ACB808E-342E-464B-8B2F-E3317F01AEA4}"/>
              </a:ext>
            </a:extLst>
          </p:cNvPr>
          <p:cNvGrpSpPr/>
          <p:nvPr/>
        </p:nvGrpSpPr>
        <p:grpSpPr>
          <a:xfrm>
            <a:off x="6341165" y="1314331"/>
            <a:ext cx="2505991" cy="2271359"/>
            <a:chOff x="5432984" y="1199518"/>
            <a:chExt cx="3776280" cy="3693043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A8FC1800-80AD-4FB6-A212-FB79C28917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493"/>
            <a:stretch/>
          </p:blipFill>
          <p:spPr>
            <a:xfrm>
              <a:off x="5432984" y="1199518"/>
              <a:ext cx="3439226" cy="2458082"/>
            </a:xfrm>
            <a:prstGeom prst="rect">
              <a:avLst/>
            </a:prstGeom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89A2ECB6-6D4B-40AE-9158-6F8C518E3E0D}"/>
                </a:ext>
              </a:extLst>
            </p:cNvPr>
            <p:cNvSpPr txBox="1"/>
            <p:nvPr/>
          </p:nvSpPr>
          <p:spPr>
            <a:xfrm>
              <a:off x="8296029" y="2349826"/>
              <a:ext cx="913235" cy="65607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GB" sz="1200" b="1" dirty="0">
                  <a:solidFill>
                    <a:srgbClr val="C20001"/>
                  </a:solidFill>
                  <a:latin typeface="+mn-lt"/>
                </a:rPr>
                <a:t>Long Island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C28D8462-5BD9-4094-8BF7-9C0CC7D34B9E}"/>
                </a:ext>
              </a:extLst>
            </p:cNvPr>
            <p:cNvSpPr txBox="1"/>
            <p:nvPr/>
          </p:nvSpPr>
          <p:spPr>
            <a:xfrm>
              <a:off x="7128663" y="3443086"/>
              <a:ext cx="512021" cy="31380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14000"/>
                </a:lnSpc>
              </a:pPr>
              <a:r>
                <a:rPr lang="en-GB" sz="1200" b="1" dirty="0">
                  <a:solidFill>
                    <a:srgbClr val="00638E"/>
                  </a:solidFill>
                  <a:latin typeface="+mn-lt"/>
                </a:rPr>
                <a:t>NYC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2D8769EE-8E38-417F-BEC3-F8030082C514}"/>
                </a:ext>
              </a:extLst>
            </p:cNvPr>
            <p:cNvSpPr txBox="1"/>
            <p:nvPr/>
          </p:nvSpPr>
          <p:spPr>
            <a:xfrm>
              <a:off x="8496637" y="4236490"/>
              <a:ext cx="512021" cy="65607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GB" sz="1200" b="1" dirty="0">
                  <a:solidFill>
                    <a:schemeClr val="bg1"/>
                  </a:solidFill>
                  <a:latin typeface="+mn-lt"/>
                </a:rPr>
                <a:t>Island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15FED8D-2CA6-483F-927E-89607B4565C8}"/>
                </a:ext>
              </a:extLst>
            </p:cNvPr>
            <p:cNvSpPr txBox="1"/>
            <p:nvPr/>
          </p:nvSpPr>
          <p:spPr>
            <a:xfrm>
              <a:off x="5999015" y="1524988"/>
              <a:ext cx="694063" cy="31380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GB" sz="1200" b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NYCA</a:t>
              </a:r>
            </a:p>
          </p:txBody>
        </p:sp>
        <p:sp>
          <p:nvSpPr>
            <p:cNvPr id="8" name="Textfeld 10">
              <a:extLst>
                <a:ext uri="{FF2B5EF4-FFF2-40B4-BE49-F238E27FC236}">
                  <a16:creationId xmlns:a16="http://schemas.microsoft.com/office/drawing/2014/main" id="{74A19CC5-0DBB-A30E-2DDC-B8D451C2447E}"/>
                </a:ext>
              </a:extLst>
            </p:cNvPr>
            <p:cNvSpPr txBox="1"/>
            <p:nvPr/>
          </p:nvSpPr>
          <p:spPr>
            <a:xfrm>
              <a:off x="6029685" y="3145062"/>
              <a:ext cx="1492486" cy="31380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14000"/>
                </a:lnSpc>
              </a:pPr>
              <a:r>
                <a:rPr lang="hu-HU" sz="1200" b="1" dirty="0">
                  <a:solidFill>
                    <a:srgbClr val="A9D576"/>
                  </a:solidFill>
                  <a:latin typeface="+mn-lt"/>
                </a:rPr>
                <a:t>G-J</a:t>
              </a:r>
              <a:endParaRPr lang="en-GB" sz="1200" b="1" dirty="0">
                <a:solidFill>
                  <a:srgbClr val="A9D576"/>
                </a:solidFill>
                <a:latin typeface="+mn-lt"/>
              </a:endParaRPr>
            </a:p>
          </p:txBody>
        </p: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0A43689A-D62A-4377-9DBC-24C6D395479F}"/>
              </a:ext>
            </a:extLst>
          </p:cNvPr>
          <p:cNvSpPr txBox="1"/>
          <p:nvPr/>
        </p:nvSpPr>
        <p:spPr>
          <a:xfrm>
            <a:off x="4687315" y="6158083"/>
            <a:ext cx="4344355" cy="5629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dirty="0"/>
              <a:t>From: NYISO Training Documents: Installed Capacity (ICAP) Market, LSEs Capacity Obligations (https://www.nyiso.com/documents)</a:t>
            </a:r>
          </a:p>
          <a:p>
            <a:pPr>
              <a:lnSpc>
                <a:spcPct val="114000"/>
              </a:lnSpc>
            </a:pPr>
            <a:endParaRPr lang="en-GB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1430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3D76746-9FE6-4DE5-882F-6007EA08F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2499359"/>
            <a:ext cx="8508999" cy="3973953"/>
          </a:xfrm>
        </p:spPr>
        <p:txBody>
          <a:bodyPr/>
          <a:lstStyle/>
          <a:p>
            <a:r>
              <a:rPr lang="de-DE" dirty="0" err="1">
                <a:cs typeface="Arial"/>
              </a:rPr>
              <a:t>Installed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Capacity</a:t>
            </a:r>
            <a:r>
              <a:rPr lang="de-DE" dirty="0">
                <a:cs typeface="Arial"/>
              </a:rPr>
              <a:t> Resources 2023: ca. 40 GW</a:t>
            </a:r>
          </a:p>
          <a:p>
            <a:endParaRPr lang="de-DE" dirty="0">
              <a:cs typeface="Arial"/>
            </a:endParaRPr>
          </a:p>
          <a:p>
            <a:pPr>
              <a:lnSpc>
                <a:spcPct val="113999"/>
              </a:lnSpc>
            </a:pPr>
            <a:endParaRPr lang="de-DE" dirty="0">
              <a:cs typeface="Arial"/>
            </a:endParaRPr>
          </a:p>
          <a:p>
            <a:pPr>
              <a:lnSpc>
                <a:spcPct val="113999"/>
              </a:lnSpc>
            </a:pPr>
            <a:endParaRPr lang="de-DE" dirty="0">
              <a:cs typeface="Arial"/>
            </a:endParaRPr>
          </a:p>
          <a:p>
            <a:pPr>
              <a:lnSpc>
                <a:spcPct val="113999"/>
              </a:lnSpc>
            </a:pPr>
            <a:endParaRPr lang="de-DE" dirty="0">
              <a:cs typeface="Arial"/>
            </a:endParaRPr>
          </a:p>
          <a:p>
            <a:pPr>
              <a:lnSpc>
                <a:spcPct val="113999"/>
              </a:lnSpc>
            </a:pPr>
            <a:endParaRPr lang="de-DE" dirty="0">
              <a:cs typeface="Arial"/>
            </a:endParaRPr>
          </a:p>
          <a:p>
            <a:pPr>
              <a:lnSpc>
                <a:spcPct val="113999"/>
              </a:lnSpc>
            </a:pPr>
            <a:endParaRPr lang="de-DE" dirty="0">
              <a:cs typeface="Arial"/>
            </a:endParaRPr>
          </a:p>
          <a:p>
            <a:pPr>
              <a:lnSpc>
                <a:spcPct val="113999"/>
              </a:lnSpc>
            </a:pPr>
            <a:endParaRPr lang="de-DE" dirty="0">
              <a:cs typeface="Arial"/>
            </a:endParaRPr>
          </a:p>
          <a:p>
            <a:pPr>
              <a:lnSpc>
                <a:spcPct val="113999"/>
              </a:lnSpc>
            </a:pPr>
            <a:endParaRPr lang="de-DE" dirty="0">
              <a:cs typeface="Arial"/>
            </a:endParaRPr>
          </a:p>
          <a:p>
            <a:pPr>
              <a:lnSpc>
                <a:spcPct val="113999"/>
              </a:lnSpc>
            </a:pPr>
            <a:endParaRPr lang="de-DE" dirty="0">
              <a:cs typeface="Arial"/>
            </a:endParaRPr>
          </a:p>
          <a:p>
            <a:pPr>
              <a:lnSpc>
                <a:spcPct val="113999"/>
              </a:lnSpc>
            </a:pPr>
            <a:endParaRPr lang="de-DE" dirty="0">
              <a:cs typeface="Arial"/>
            </a:endParaRPr>
          </a:p>
          <a:p>
            <a:pPr>
              <a:lnSpc>
                <a:spcPct val="113999"/>
              </a:lnSpc>
            </a:pPr>
            <a:endParaRPr lang="de-DE" dirty="0">
              <a:cs typeface="Arial"/>
            </a:endParaRPr>
          </a:p>
          <a:p>
            <a:pPr>
              <a:lnSpc>
                <a:spcPct val="113999"/>
              </a:lnSpc>
            </a:pPr>
            <a:endParaRPr lang="de-DE" dirty="0">
              <a:cs typeface="Arial"/>
            </a:endParaRPr>
          </a:p>
          <a:p>
            <a:pPr>
              <a:lnSpc>
                <a:spcPct val="113999"/>
              </a:lnSpc>
            </a:pPr>
            <a:r>
              <a:rPr lang="de-DE" sz="1100" dirty="0">
                <a:cs typeface="Arial"/>
              </a:rPr>
              <a:t>Source: </a:t>
            </a:r>
            <a:r>
              <a:rPr lang="de-DE" sz="1100" dirty="0">
                <a:ea typeface="+mn-lt"/>
                <a:cs typeface="+mn-lt"/>
              </a:rPr>
              <a:t>NPCC 2022 Interim New York Area Review </a:t>
            </a:r>
            <a:r>
              <a:rPr lang="de-DE" sz="1100" dirty="0" err="1">
                <a:ea typeface="+mn-lt"/>
                <a:cs typeface="+mn-lt"/>
              </a:rPr>
              <a:t>of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dirty="0" err="1">
                <a:ea typeface="+mn-lt"/>
                <a:cs typeface="+mn-lt"/>
              </a:rPr>
              <a:t>Resource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dirty="0" err="1">
                <a:ea typeface="+mn-lt"/>
                <a:cs typeface="+mn-lt"/>
              </a:rPr>
              <a:t>Adequacy</a:t>
            </a:r>
            <a:r>
              <a:rPr lang="de-DE" sz="1100" dirty="0">
                <a:ea typeface="+mn-lt"/>
                <a:cs typeface="+mn-lt"/>
              </a:rPr>
              <a:t>, NYISO, 2022</a:t>
            </a:r>
          </a:p>
          <a:p>
            <a:pPr>
              <a:lnSpc>
                <a:spcPct val="113999"/>
              </a:lnSpc>
            </a:pPr>
            <a:r>
              <a:rPr lang="en-GB" sz="1100" dirty="0"/>
              <a:t>Preliminary Monthly Electric Generator Inventory (https://www.eia.gov/electricity/data/eia860M/)</a:t>
            </a:r>
            <a:endParaRPr lang="de-DE" sz="11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5F748E-8507-4B80-9D31-14FF2739B4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B60AF6-4708-47F5-87A7-CAA3ED7879F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26.05.2023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AB0B44-0B67-4730-9FD4-52A4E94548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/>
              <a:t>3.1 Data – Generation </a:t>
            </a:r>
            <a:r>
              <a:rPr lang="de-DE" sz="2000" dirty="0" err="1"/>
              <a:t>Capacity</a:t>
            </a:r>
            <a:r>
              <a:rPr lang="de-DE" sz="2000" dirty="0"/>
              <a:t> </a:t>
            </a:r>
            <a:endParaRPr lang="de-DE" sz="2000" dirty="0">
              <a:cs typeface="Arial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4C5CDAC-BE02-4078-8DD5-24EF8CF84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Analysis</a:t>
            </a:r>
            <a:endParaRPr lang="en-GB" dirty="0"/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2A844D98-F511-4AF8-9992-2C9B705A8872}"/>
              </a:ext>
            </a:extLst>
          </p:cNvPr>
          <p:cNvGrpSpPr/>
          <p:nvPr/>
        </p:nvGrpSpPr>
        <p:grpSpPr>
          <a:xfrm>
            <a:off x="624166" y="2499358"/>
            <a:ext cx="7895668" cy="3416166"/>
            <a:chOff x="483071" y="2646812"/>
            <a:chExt cx="7895668" cy="3416166"/>
          </a:xfrm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D8019C80-A024-43C6-A56E-286BF53EC0A3}"/>
                </a:ext>
              </a:extLst>
            </p:cNvPr>
            <p:cNvGrpSpPr/>
            <p:nvPr/>
          </p:nvGrpSpPr>
          <p:grpSpPr>
            <a:xfrm>
              <a:off x="483071" y="3057755"/>
              <a:ext cx="5568813" cy="3005223"/>
              <a:chOff x="483071" y="3057755"/>
              <a:chExt cx="5568813" cy="3005223"/>
            </a:xfrm>
          </p:grpSpPr>
          <p:pic>
            <p:nvPicPr>
              <p:cNvPr id="7" name="Picture 7">
                <a:extLst>
                  <a:ext uri="{FF2B5EF4-FFF2-40B4-BE49-F238E27FC236}">
                    <a16:creationId xmlns:a16="http://schemas.microsoft.com/office/drawing/2014/main" id="{ECB9BAA2-6919-6EB4-C5B3-D27438FBC8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3071" y="3256336"/>
                <a:ext cx="5568813" cy="2806642"/>
              </a:xfrm>
              <a:prstGeom prst="rect">
                <a:avLst/>
              </a:prstGeom>
            </p:spPr>
          </p:pic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F7FB12D9-55C1-45A2-BC52-A4ED51BA7C64}"/>
                  </a:ext>
                </a:extLst>
              </p:cNvPr>
              <p:cNvSpPr txBox="1"/>
              <p:nvPr/>
            </p:nvSpPr>
            <p:spPr>
              <a:xfrm>
                <a:off x="2643116" y="3057755"/>
                <a:ext cx="1248722" cy="1985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de-DE" sz="1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Installed</a:t>
                </a:r>
                <a:r>
                  <a:rPr lang="de-DE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sz="1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Capacity</a:t>
                </a:r>
                <a:endParaRPr lang="en-GB" sz="1200" dirty="0" err="1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96B7F1AA-30A3-452D-B40F-8B0DCFFB52AE}"/>
                </a:ext>
              </a:extLst>
            </p:cNvPr>
            <p:cNvGrpSpPr/>
            <p:nvPr/>
          </p:nvGrpSpPr>
          <p:grpSpPr>
            <a:xfrm>
              <a:off x="4024563" y="2646812"/>
              <a:ext cx="4354176" cy="3153038"/>
              <a:chOff x="4024563" y="2646812"/>
              <a:chExt cx="4354176" cy="3153038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210E3BE-219D-57C3-03F1-70C7F07BD2C6}"/>
                  </a:ext>
                </a:extLst>
              </p:cNvPr>
              <p:cNvSpPr/>
              <p:nvPr/>
            </p:nvSpPr>
            <p:spPr>
              <a:xfrm>
                <a:off x="4024563" y="5075950"/>
                <a:ext cx="2027321" cy="723900"/>
              </a:xfrm>
              <a:prstGeom prst="ellipse">
                <a:avLst/>
              </a:prstGeom>
              <a:noFill/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US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D3A2816-204D-9D99-0F48-A72B0AF501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64000" y="3552217"/>
                <a:ext cx="1563076" cy="1772922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2">
                <a:extLst>
                  <a:ext uri="{FF2B5EF4-FFF2-40B4-BE49-F238E27FC236}">
                    <a16:creationId xmlns:a16="http://schemas.microsoft.com/office/drawing/2014/main" id="{34F0DA6D-D27F-46EF-8974-C9AC53DAF8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63920" y="4917814"/>
                <a:ext cx="2138680" cy="66216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7A064870-822B-45B4-93E6-BDF33A370262}"/>
                  </a:ext>
                </a:extLst>
              </p:cNvPr>
              <p:cNvGrpSpPr/>
              <p:nvPr/>
            </p:nvGrpSpPr>
            <p:grpSpPr>
              <a:xfrm>
                <a:off x="5627076" y="2646812"/>
                <a:ext cx="2751663" cy="2271002"/>
                <a:chOff x="5627076" y="2646812"/>
                <a:chExt cx="2751663" cy="2271002"/>
              </a:xfrm>
            </p:grpSpPr>
            <p:pic>
              <p:nvPicPr>
                <p:cNvPr id="8" name="Picture 8">
                  <a:extLst>
                    <a:ext uri="{FF2B5EF4-FFF2-40B4-BE49-F238E27FC236}">
                      <a16:creationId xmlns:a16="http://schemas.microsoft.com/office/drawing/2014/main" id="{9F4DE535-462E-A4F2-A2E5-CC95625E5A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27437" y="2887473"/>
                  <a:ext cx="2743200" cy="2030341"/>
                </a:xfrm>
                <a:prstGeom prst="rect">
                  <a:avLst/>
                </a:prstGeom>
                <a:ln w="12700">
                  <a:noFill/>
                </a:ln>
              </p:spPr>
            </p:pic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A3527382-A038-44FF-8FEA-0D117D0EA1A4}"/>
                    </a:ext>
                  </a:extLst>
                </p:cNvPr>
                <p:cNvSpPr txBox="1"/>
                <p:nvPr/>
              </p:nvSpPr>
              <p:spPr>
                <a:xfrm>
                  <a:off x="6516609" y="2694325"/>
                  <a:ext cx="1033301" cy="18159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:r>
                    <a:rPr lang="de-DE" sz="1100" dirty="0" err="1">
                      <a:latin typeface="Calibri" panose="020F0502020204030204" pitchFamily="34" charset="0"/>
                      <a:cs typeface="Calibri" panose="020F0502020204030204" pitchFamily="34" charset="0"/>
                    </a:rPr>
                    <a:t>Planned</a:t>
                  </a:r>
                  <a:r>
                    <a:rPr lang="de-DE" sz="11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de-DE" sz="1100" dirty="0" err="1">
                      <a:latin typeface="Calibri" panose="020F0502020204030204" pitchFamily="34" charset="0"/>
                      <a:cs typeface="Calibri" panose="020F0502020204030204" pitchFamily="34" charset="0"/>
                    </a:rPr>
                    <a:t>Capacity</a:t>
                  </a:r>
                  <a:endParaRPr lang="en-GB" sz="1100" dirty="0" err="1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7" name="Rechteck 26">
                  <a:extLst>
                    <a:ext uri="{FF2B5EF4-FFF2-40B4-BE49-F238E27FC236}">
                      <a16:creationId xmlns:a16="http://schemas.microsoft.com/office/drawing/2014/main" id="{E3637FC5-0906-4EC1-B4B7-9694707542BD}"/>
                    </a:ext>
                  </a:extLst>
                </p:cNvPr>
                <p:cNvSpPr/>
                <p:nvPr/>
              </p:nvSpPr>
              <p:spPr>
                <a:xfrm>
                  <a:off x="5627076" y="2646812"/>
                  <a:ext cx="2751663" cy="2271002"/>
                </a:xfrm>
                <a:prstGeom prst="rect">
                  <a:avLst/>
                </a:prstGeom>
                <a:no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31768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5F748E-8507-4B80-9D31-14FF2739B4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B60AF6-4708-47F5-87A7-CAA3ED7879F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26.05.2023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AB0B44-0B67-4730-9FD4-52A4E94548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/>
              <a:t>3.1 Data – </a:t>
            </a:r>
            <a:r>
              <a:rPr lang="hu-HU" sz="2000" dirty="0"/>
              <a:t>ICAP </a:t>
            </a:r>
            <a:r>
              <a:rPr lang="hu-HU" sz="2000" dirty="0" err="1"/>
              <a:t>capacity</a:t>
            </a:r>
            <a:r>
              <a:rPr lang="hu-HU" sz="2000" dirty="0"/>
              <a:t> </a:t>
            </a:r>
            <a:r>
              <a:rPr lang="hu-HU" sz="2000" dirty="0" err="1"/>
              <a:t>prices</a:t>
            </a:r>
            <a:endParaRPr lang="de-DE" sz="20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4C5CDAC-BE02-4078-8DD5-24EF8CF84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Analysis</a:t>
            </a:r>
            <a:endParaRPr lang="en-GB" dirty="0"/>
          </a:p>
        </p:txBody>
      </p:sp>
      <p:sp>
        <p:nvSpPr>
          <p:cNvPr id="2" name="Textfeld 15">
            <a:extLst>
              <a:ext uri="{FF2B5EF4-FFF2-40B4-BE49-F238E27FC236}">
                <a16:creationId xmlns:a16="http://schemas.microsoft.com/office/drawing/2014/main" id="{3F82065D-A39C-149D-C9F0-F595FE65C33A}"/>
              </a:ext>
            </a:extLst>
          </p:cNvPr>
          <p:cNvSpPr txBox="1"/>
          <p:nvPr/>
        </p:nvSpPr>
        <p:spPr>
          <a:xfrm>
            <a:off x="311162" y="6275752"/>
            <a:ext cx="8508999" cy="3699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dirty="0"/>
              <a:t>From: NYISO </a:t>
            </a:r>
            <a:r>
              <a:rPr lang="hu-HU" sz="1100" dirty="0"/>
              <a:t>Market </a:t>
            </a:r>
            <a:r>
              <a:rPr lang="hu-HU" sz="1100" dirty="0" err="1"/>
              <a:t>Prices</a:t>
            </a:r>
            <a:r>
              <a:rPr lang="hu-HU" sz="1100" dirty="0"/>
              <a:t>, </a:t>
            </a:r>
            <a:r>
              <a:rPr lang="hu-HU" sz="1100" dirty="0" err="1"/>
              <a:t>Custom</a:t>
            </a:r>
            <a:r>
              <a:rPr lang="hu-HU" sz="1100" dirty="0"/>
              <a:t> </a:t>
            </a:r>
            <a:r>
              <a:rPr lang="hu-HU" sz="1100" dirty="0" err="1"/>
              <a:t>Report</a:t>
            </a:r>
            <a:r>
              <a:rPr lang="hu-HU" sz="1100" dirty="0"/>
              <a:t> </a:t>
            </a:r>
            <a:r>
              <a:rPr lang="hu-HU" sz="1100" dirty="0" err="1"/>
              <a:t>for</a:t>
            </a:r>
            <a:r>
              <a:rPr lang="hu-HU" sz="1100" dirty="0"/>
              <a:t> Day-</a:t>
            </a:r>
            <a:r>
              <a:rPr lang="hu-HU" sz="1100" dirty="0" err="1"/>
              <a:t>Ahead</a:t>
            </a:r>
            <a:r>
              <a:rPr lang="hu-HU" sz="1100" dirty="0"/>
              <a:t> </a:t>
            </a:r>
            <a:r>
              <a:rPr lang="hu-HU" sz="1100" dirty="0" err="1"/>
              <a:t>Electricity</a:t>
            </a:r>
            <a:r>
              <a:rPr lang="hu-HU" sz="1100" dirty="0"/>
              <a:t> </a:t>
            </a:r>
            <a:r>
              <a:rPr lang="hu-HU" sz="1100" dirty="0" err="1"/>
              <a:t>Prices</a:t>
            </a:r>
            <a:r>
              <a:rPr lang="hu-HU" sz="1100" dirty="0"/>
              <a:t>, NYISO, 2023 </a:t>
            </a:r>
            <a:r>
              <a:rPr lang="en-GB" sz="1100" dirty="0"/>
              <a:t>(https://www.nyiso.com)</a:t>
            </a:r>
          </a:p>
          <a:p>
            <a:pPr>
              <a:lnSpc>
                <a:spcPct val="114000"/>
              </a:lnSpc>
            </a:pPr>
            <a:endParaRPr lang="en-GB" sz="1100" dirty="0">
              <a:latin typeface="+mn-lt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A20749E-3599-462B-E518-347A8C4573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8759121"/>
              </p:ext>
            </p:extLst>
          </p:nvPr>
        </p:nvGraphicFramePr>
        <p:xfrm>
          <a:off x="1259428" y="2276709"/>
          <a:ext cx="6612465" cy="3806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3401783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3AA9884A-113D-4C11-9945-C6A08D921A6E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402C367E-F50E-423C-A37C-5A8CABF57FC5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5CCDF41C-F6E0-4FD6-99AE-3A51B2B147FF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1567C3F1-47A2-4B46-B4FE-8FF264F6166D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F07EE733-870D-406F-B5B6-25783610C7BF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B8BECA3F-AAB3-4A25-9CB6-CCBE808D17ED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2111_Praesentationsvorlage_3-4</Template>
  <TotalTime>7283</TotalTime>
  <Words>1335</Words>
  <Application>Microsoft Office PowerPoint</Application>
  <PresentationFormat>On-screen Show (4:3)</PresentationFormat>
  <Paragraphs>236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25</vt:i4>
      </vt:variant>
    </vt:vector>
  </HeadingPairs>
  <TitlesOfParts>
    <vt:vector size="40" baseType="lpstr">
      <vt:lpstr>Arial</vt:lpstr>
      <vt:lpstr>Calibri</vt:lpstr>
      <vt:lpstr>Calibri Light</vt:lpstr>
      <vt:lpstr>Calibri,Sans-Serif</vt:lpstr>
      <vt:lpstr>Cambria Math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Office Theme</vt:lpstr>
      <vt:lpstr>Can Capacity Markets foster Investment? Evidence from US-American Independent System Operators</vt:lpstr>
      <vt:lpstr>Contents</vt:lpstr>
      <vt:lpstr>1. Introduction</vt:lpstr>
      <vt:lpstr>1. Introduction</vt:lpstr>
      <vt:lpstr>1. Introduction</vt:lpstr>
      <vt:lpstr>2. Capacity Markets</vt:lpstr>
      <vt:lpstr>2. Capacity Markets</vt:lpstr>
      <vt:lpstr>3. Analysis</vt:lpstr>
      <vt:lpstr>3. Analysis</vt:lpstr>
      <vt:lpstr>3. Analysis</vt:lpstr>
      <vt:lpstr>3. Analysis</vt:lpstr>
      <vt:lpstr>4. Hypothesis</vt:lpstr>
      <vt:lpstr>5. Current Difficulties</vt:lpstr>
      <vt:lpstr>Thank you for your attention!</vt:lpstr>
      <vt:lpstr>Back-up slides</vt:lpstr>
      <vt:lpstr>PowerPoint Presentation</vt:lpstr>
      <vt:lpstr>5. Current Difficulties</vt:lpstr>
      <vt:lpstr>Back-up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>TUM ZIT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Susanne Hantke</dc:creator>
  <cp:lastModifiedBy>Máté Borvendég</cp:lastModifiedBy>
  <cp:revision>89</cp:revision>
  <cp:lastPrinted>2015-07-30T14:04:45Z</cp:lastPrinted>
  <dcterms:created xsi:type="dcterms:W3CDTF">2023-05-19T12:26:05Z</dcterms:created>
  <dcterms:modified xsi:type="dcterms:W3CDTF">2023-05-30T16:03:38Z</dcterms:modified>
</cp:coreProperties>
</file>